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theme/themeOverride16.xml" ContentType="application/vnd.openxmlformats-officedocument.themeOverrid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theme/themeOverride17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4190" r:id="rId2"/>
    <p:sldMasterId id="2147484177" r:id="rId3"/>
    <p:sldMasterId id="2147484150" r:id="rId4"/>
  </p:sldMasterIdLst>
  <p:notesMasterIdLst>
    <p:notesMasterId r:id="rId37"/>
  </p:notesMasterIdLst>
  <p:handoutMasterIdLst>
    <p:handoutMasterId r:id="rId38"/>
  </p:handoutMasterIdLst>
  <p:sldIdLst>
    <p:sldId id="724" r:id="rId5"/>
    <p:sldId id="808" r:id="rId6"/>
    <p:sldId id="590" r:id="rId7"/>
    <p:sldId id="745" r:id="rId8"/>
    <p:sldId id="1048" r:id="rId9"/>
    <p:sldId id="1068" r:id="rId10"/>
    <p:sldId id="1127" r:id="rId11"/>
    <p:sldId id="1156" r:id="rId12"/>
    <p:sldId id="1149" r:id="rId13"/>
    <p:sldId id="1150" r:id="rId14"/>
    <p:sldId id="1128" r:id="rId15"/>
    <p:sldId id="1075" r:id="rId16"/>
    <p:sldId id="1046" r:id="rId17"/>
    <p:sldId id="1162" r:id="rId18"/>
    <p:sldId id="1120" r:id="rId19"/>
    <p:sldId id="1078" r:id="rId20"/>
    <p:sldId id="1163" r:id="rId21"/>
    <p:sldId id="1081" r:id="rId22"/>
    <p:sldId id="1019" r:id="rId23"/>
    <p:sldId id="887" r:id="rId24"/>
    <p:sldId id="1052" r:id="rId25"/>
    <p:sldId id="1069" r:id="rId26"/>
    <p:sldId id="1070" r:id="rId27"/>
    <p:sldId id="1095" r:id="rId28"/>
    <p:sldId id="1194" r:id="rId29"/>
    <p:sldId id="1190" r:id="rId30"/>
    <p:sldId id="1173" r:id="rId31"/>
    <p:sldId id="1193" r:id="rId32"/>
    <p:sldId id="1140" r:id="rId33"/>
    <p:sldId id="1144" r:id="rId34"/>
    <p:sldId id="1148" r:id="rId35"/>
    <p:sldId id="1062" r:id="rId3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47476B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47476B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47476B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47476B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47476B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47476B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47476B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47476B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47476B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729"/>
    <a:srgbClr val="00004C"/>
    <a:srgbClr val="000066"/>
    <a:srgbClr val="9900CC"/>
    <a:srgbClr val="580058"/>
    <a:srgbClr val="001A00"/>
    <a:srgbClr val="482400"/>
    <a:srgbClr val="6600CC"/>
    <a:srgbClr val="008000"/>
    <a:srgbClr val="46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6429" autoAdjust="0"/>
  </p:normalViewPr>
  <p:slideViewPr>
    <p:cSldViewPr>
      <p:cViewPr>
        <p:scale>
          <a:sx n="90" d="100"/>
          <a:sy n="90" d="100"/>
        </p:scale>
        <p:origin x="-1020" y="-312"/>
      </p:cViewPr>
      <p:guideLst>
        <p:guide orient="horz" pos="18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85" d="100"/>
          <a:sy n="85" d="100"/>
        </p:scale>
        <p:origin x="-1956" y="-9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FPCRPS\depositos\&#193;rea%20Informaci&#243;n%20y%20Estudios\Indice%201er%20Semestre%20de%202013\Calculos%20jul-13.xlsx" TargetMode="External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FPCRPS\depositos\&#193;rea%20Informaci&#243;n%20y%20Estudios\Indice%201er%20Semestre%20de%202013\Calculos%20jul-13.xlsx" TargetMode="External"/><Relationship Id="rId1" Type="http://schemas.openxmlformats.org/officeDocument/2006/relationships/themeOverride" Target="../theme/themeOverride16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jul-10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Hoja1!$B$1:$D$1</c:f>
              <c:strCache>
                <c:ptCount val="3"/>
                <c:pt idx="0">
                  <c:v>NSE Alto</c:v>
                </c:pt>
                <c:pt idx="1">
                  <c:v>NSE Medio</c:v>
                </c:pt>
                <c:pt idx="2">
                  <c:v>NSE Bajo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40.799999999999997</c:v>
                </c:pt>
                <c:pt idx="1">
                  <c:v>36.799999999999997</c:v>
                </c:pt>
                <c:pt idx="2">
                  <c:v>30.4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dic-10</c:v>
                </c:pt>
              </c:strCache>
            </c:strRef>
          </c:tx>
          <c:invertIfNegative val="0"/>
          <c:cat>
            <c:strRef>
              <c:f>Hoja1!$B$1:$D$1</c:f>
              <c:strCache>
                <c:ptCount val="3"/>
                <c:pt idx="0">
                  <c:v>NSE Alto</c:v>
                </c:pt>
                <c:pt idx="1">
                  <c:v>NSE Medio</c:v>
                </c:pt>
                <c:pt idx="2">
                  <c:v>NSE Bajo</c:v>
                </c:pt>
              </c:strCache>
            </c:strRef>
          </c:cat>
          <c:val>
            <c:numRef>
              <c:f>Hoja1!$B$3:$D$3</c:f>
              <c:numCache>
                <c:formatCode>0.0</c:formatCode>
                <c:ptCount val="3"/>
                <c:pt idx="0">
                  <c:v>35.299999999999997</c:v>
                </c:pt>
                <c:pt idx="1">
                  <c:v>33.299999999999997</c:v>
                </c:pt>
                <c:pt idx="2">
                  <c:v>29.4</c:v>
                </c:pt>
              </c:numCache>
            </c:numRef>
          </c:val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jul-11</c:v>
                </c:pt>
              </c:strCache>
            </c:strRef>
          </c:tx>
          <c:spPr>
            <a:solidFill>
              <a:srgbClr val="000066"/>
            </a:solidFill>
          </c:spPr>
          <c:invertIfNegative val="0"/>
          <c:cat>
            <c:strRef>
              <c:f>Hoja1!$B$1:$D$1</c:f>
              <c:strCache>
                <c:ptCount val="3"/>
                <c:pt idx="0">
                  <c:v>NSE Alto</c:v>
                </c:pt>
                <c:pt idx="1">
                  <c:v>NSE Medio</c:v>
                </c:pt>
                <c:pt idx="2">
                  <c:v>NSE Bajo</c:v>
                </c:pt>
              </c:strCache>
            </c:strRef>
          </c:cat>
          <c:val>
            <c:numRef>
              <c:f>Hoja1!$B$4:$D$4</c:f>
              <c:numCache>
                <c:formatCode>0.0</c:formatCode>
                <c:ptCount val="3"/>
                <c:pt idx="0">
                  <c:v>37.200000000000003</c:v>
                </c:pt>
                <c:pt idx="1">
                  <c:v>39.299999999999997</c:v>
                </c:pt>
                <c:pt idx="2">
                  <c:v>35.5</c:v>
                </c:pt>
              </c:numCache>
            </c:numRef>
          </c:val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dic-11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Hoja1!$B$1:$D$1</c:f>
              <c:strCache>
                <c:ptCount val="3"/>
                <c:pt idx="0">
                  <c:v>NSE Alto</c:v>
                </c:pt>
                <c:pt idx="1">
                  <c:v>NSE Medio</c:v>
                </c:pt>
                <c:pt idx="2">
                  <c:v>NSE Bajo</c:v>
                </c:pt>
              </c:strCache>
            </c:strRef>
          </c:cat>
          <c:val>
            <c:numRef>
              <c:f>Hoja1!$B$5:$D$5</c:f>
              <c:numCache>
                <c:formatCode>0.0</c:formatCode>
                <c:ptCount val="3"/>
                <c:pt idx="0">
                  <c:v>41</c:v>
                </c:pt>
                <c:pt idx="1">
                  <c:v>40.4</c:v>
                </c:pt>
                <c:pt idx="2">
                  <c:v>34.299999999999997</c:v>
                </c:pt>
              </c:numCache>
            </c:numRef>
          </c:val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jul-12</c:v>
                </c:pt>
              </c:strCache>
            </c:strRef>
          </c:tx>
          <c:spPr>
            <a:solidFill>
              <a:schemeClr val="accent4">
                <a:lumMod val="90000"/>
                <a:lumOff val="1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16666666666666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Hoja1!$B$1:$D$1</c:f>
              <c:strCache>
                <c:ptCount val="3"/>
                <c:pt idx="0">
                  <c:v>NSE Alto</c:v>
                </c:pt>
                <c:pt idx="1">
                  <c:v>NSE Medio</c:v>
                </c:pt>
                <c:pt idx="2">
                  <c:v>NSE Bajo</c:v>
                </c:pt>
              </c:strCache>
            </c:strRef>
          </c:cat>
          <c:val>
            <c:numRef>
              <c:f>Hoja1!$B$6:$D$6</c:f>
              <c:numCache>
                <c:formatCode>0.0</c:formatCode>
                <c:ptCount val="3"/>
                <c:pt idx="0">
                  <c:v>40.9</c:v>
                </c:pt>
                <c:pt idx="1">
                  <c:v>40.6</c:v>
                </c:pt>
                <c:pt idx="2">
                  <c:v>35</c:v>
                </c:pt>
              </c:numCache>
            </c:numRef>
          </c:val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dic-12</c:v>
                </c:pt>
              </c:strCache>
            </c:strRef>
          </c:tx>
          <c:invertIfNegative val="0"/>
          <c:cat>
            <c:strRef>
              <c:f>Hoja1!$B$1:$D$1</c:f>
              <c:strCache>
                <c:ptCount val="3"/>
                <c:pt idx="0">
                  <c:v>NSE Alto</c:v>
                </c:pt>
                <c:pt idx="1">
                  <c:v>NSE Medio</c:v>
                </c:pt>
                <c:pt idx="2">
                  <c:v>NSE Bajo</c:v>
                </c:pt>
              </c:strCache>
            </c:strRef>
          </c:cat>
          <c:val>
            <c:numRef>
              <c:f>Hoja1!$B$7:$D$7</c:f>
              <c:numCache>
                <c:formatCode>General</c:formatCode>
                <c:ptCount val="3"/>
                <c:pt idx="0" formatCode="0.0">
                  <c:v>39</c:v>
                </c:pt>
                <c:pt idx="1">
                  <c:v>37.4</c:v>
                </c:pt>
                <c:pt idx="2">
                  <c:v>32.799999999999997</c:v>
                </c:pt>
              </c:numCache>
            </c:numRef>
          </c:val>
        </c:ser>
        <c:ser>
          <c:idx val="6"/>
          <c:order val="6"/>
          <c:tx>
            <c:strRef>
              <c:f>Hoja1!$A$8</c:f>
              <c:strCache>
                <c:ptCount val="1"/>
                <c:pt idx="0">
                  <c:v>jul-13</c:v>
                </c:pt>
              </c:strCache>
            </c:strRef>
          </c:tx>
          <c:invertIfNegative val="0"/>
          <c:cat>
            <c:strRef>
              <c:f>Hoja1!$B$1:$D$1</c:f>
              <c:strCache>
                <c:ptCount val="3"/>
                <c:pt idx="0">
                  <c:v>NSE Alto</c:v>
                </c:pt>
                <c:pt idx="1">
                  <c:v>NSE Medio</c:v>
                </c:pt>
                <c:pt idx="2">
                  <c:v>NSE Bajo</c:v>
                </c:pt>
              </c:strCache>
            </c:strRef>
          </c:cat>
          <c:val>
            <c:numRef>
              <c:f>Hoja1!$B$8:$D$8</c:f>
              <c:numCache>
                <c:formatCode>General</c:formatCode>
                <c:ptCount val="3"/>
                <c:pt idx="0">
                  <c:v>38.299999999999997</c:v>
                </c:pt>
                <c:pt idx="1">
                  <c:v>37.6</c:v>
                </c:pt>
                <c:pt idx="2">
                  <c:v>37.299999999999997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-36"/>
        <c:axId val="71357568"/>
        <c:axId val="71359104"/>
      </c:barChart>
      <c:catAx>
        <c:axId val="7135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71359104"/>
        <c:crosses val="autoZero"/>
        <c:auto val="1"/>
        <c:lblAlgn val="ctr"/>
        <c:lblOffset val="100"/>
        <c:noMultiLvlLbl val="0"/>
      </c:catAx>
      <c:valAx>
        <c:axId val="71359104"/>
        <c:scaling>
          <c:orientation val="minMax"/>
          <c:min val="20"/>
        </c:scaling>
        <c:delete val="1"/>
        <c:axPos val="l"/>
        <c:numFmt formatCode="0.0" sourceLinked="1"/>
        <c:majorTickMark val="out"/>
        <c:minorTickMark val="none"/>
        <c:tickLblPos val="none"/>
        <c:crossAx val="713575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s-C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/>
              <a:t>Área Norponiente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5C1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482400"/>
              </a:solidFill>
            </c:spPr>
          </c:dPt>
          <c:cat>
            <c:strRef>
              <c:f>Revic!$J$70:$J$76</c:f>
              <c:strCache>
                <c:ptCount val="7"/>
                <c:pt idx="0">
                  <c:v>jul-10</c:v>
                </c:pt>
                <c:pt idx="1">
                  <c:v>dic-10</c:v>
                </c:pt>
                <c:pt idx="2">
                  <c:v>jun-11</c:v>
                </c:pt>
                <c:pt idx="3">
                  <c:v>dic-11</c:v>
                </c:pt>
                <c:pt idx="4">
                  <c:v>jul-12</c:v>
                </c:pt>
                <c:pt idx="5">
                  <c:v>dic-12</c:v>
                </c:pt>
                <c:pt idx="6">
                  <c:v>jul-13</c:v>
                </c:pt>
              </c:strCache>
            </c:strRef>
          </c:cat>
          <c:val>
            <c:numRef>
              <c:f>Revic!$K$70:$K$76</c:f>
              <c:numCache>
                <c:formatCode>General</c:formatCode>
                <c:ptCount val="7"/>
                <c:pt idx="0">
                  <c:v>58.8</c:v>
                </c:pt>
                <c:pt idx="1">
                  <c:v>67.2</c:v>
                </c:pt>
                <c:pt idx="2">
                  <c:v>66.3</c:v>
                </c:pt>
                <c:pt idx="3">
                  <c:v>77.5</c:v>
                </c:pt>
                <c:pt idx="4">
                  <c:v>73.7</c:v>
                </c:pt>
                <c:pt idx="5">
                  <c:v>72.2</c:v>
                </c:pt>
                <c:pt idx="6">
                  <c:v>69.8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774080"/>
        <c:axId val="127775872"/>
      </c:barChart>
      <c:catAx>
        <c:axId val="12777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7775872"/>
        <c:crosses val="autoZero"/>
        <c:auto val="1"/>
        <c:lblAlgn val="ctr"/>
        <c:lblOffset val="100"/>
        <c:noMultiLvlLbl val="0"/>
      </c:catAx>
      <c:valAx>
        <c:axId val="127775872"/>
        <c:scaling>
          <c:orientation val="minMax"/>
          <c:max val="8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2777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/>
              <a:t>Área Surponiente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162C2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1A00"/>
              </a:solidFill>
            </c:spPr>
          </c:dPt>
          <c:cat>
            <c:strRef>
              <c:f>'[Gráfico 2 en Microsoft PowerPoint]Revic'!$M$70:$M$76</c:f>
              <c:strCache>
                <c:ptCount val="7"/>
                <c:pt idx="0">
                  <c:v>jul-10</c:v>
                </c:pt>
                <c:pt idx="1">
                  <c:v>dic-10</c:v>
                </c:pt>
                <c:pt idx="2">
                  <c:v>jun-11</c:v>
                </c:pt>
                <c:pt idx="3">
                  <c:v>dic-11</c:v>
                </c:pt>
                <c:pt idx="4">
                  <c:v>jul-12</c:v>
                </c:pt>
                <c:pt idx="5">
                  <c:v>dic-12</c:v>
                </c:pt>
                <c:pt idx="6">
                  <c:v>jul-13</c:v>
                </c:pt>
              </c:strCache>
            </c:strRef>
          </c:cat>
          <c:val>
            <c:numRef>
              <c:f>'[Gráfico 2 en Microsoft PowerPoint]Revic'!$N$70:$N$76</c:f>
              <c:numCache>
                <c:formatCode>General</c:formatCode>
                <c:ptCount val="7"/>
                <c:pt idx="0">
                  <c:v>63.9</c:v>
                </c:pt>
                <c:pt idx="1">
                  <c:v>65.400000000000006</c:v>
                </c:pt>
                <c:pt idx="2">
                  <c:v>70.7</c:v>
                </c:pt>
                <c:pt idx="3">
                  <c:v>72.7</c:v>
                </c:pt>
                <c:pt idx="4">
                  <c:v>78.5</c:v>
                </c:pt>
                <c:pt idx="5">
                  <c:v>73.099999999999994</c:v>
                </c:pt>
                <c:pt idx="6">
                  <c:v>70.5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205184"/>
        <c:axId val="128206720"/>
      </c:barChart>
      <c:catAx>
        <c:axId val="128205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28206720"/>
        <c:crosses val="autoZero"/>
        <c:auto val="1"/>
        <c:lblAlgn val="ctr"/>
        <c:lblOffset val="100"/>
        <c:noMultiLvlLbl val="0"/>
      </c:catAx>
      <c:valAx>
        <c:axId val="128206720"/>
        <c:scaling>
          <c:orientation val="minMax"/>
          <c:max val="8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2820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/>
              <a:t>Área Suroriente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C0139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004C"/>
              </a:solidFill>
            </c:spPr>
          </c:dPt>
          <c:cat>
            <c:strRef>
              <c:f>'[Gráfico 2 en Microsoft PowerPoint]Revic'!$G$70:$G$76</c:f>
              <c:strCache>
                <c:ptCount val="7"/>
                <c:pt idx="0">
                  <c:v>jul-10</c:v>
                </c:pt>
                <c:pt idx="1">
                  <c:v>dic-10</c:v>
                </c:pt>
                <c:pt idx="2">
                  <c:v>jun-11</c:v>
                </c:pt>
                <c:pt idx="3">
                  <c:v>dic-11</c:v>
                </c:pt>
                <c:pt idx="4">
                  <c:v>jul-12</c:v>
                </c:pt>
                <c:pt idx="5">
                  <c:v>dic-12</c:v>
                </c:pt>
                <c:pt idx="6">
                  <c:v>jul-13</c:v>
                </c:pt>
              </c:strCache>
            </c:strRef>
          </c:cat>
          <c:val>
            <c:numRef>
              <c:f>'[Gráfico 2 en Microsoft PowerPoint]Revic'!$H$70:$H$76</c:f>
              <c:numCache>
                <c:formatCode>General</c:formatCode>
                <c:ptCount val="7"/>
                <c:pt idx="0">
                  <c:v>57.3</c:v>
                </c:pt>
                <c:pt idx="1">
                  <c:v>59.5</c:v>
                </c:pt>
                <c:pt idx="2">
                  <c:v>64.7</c:v>
                </c:pt>
                <c:pt idx="3">
                  <c:v>68.099999999999994</c:v>
                </c:pt>
                <c:pt idx="4">
                  <c:v>66.3</c:v>
                </c:pt>
                <c:pt idx="5">
                  <c:v>70.900000000000006</c:v>
                </c:pt>
                <c:pt idx="6">
                  <c:v>70.900000000000006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857216"/>
        <c:axId val="128858752"/>
      </c:barChart>
      <c:catAx>
        <c:axId val="12885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8858752"/>
        <c:crosses val="autoZero"/>
        <c:auto val="1"/>
        <c:lblAlgn val="ctr"/>
        <c:lblOffset val="100"/>
        <c:noMultiLvlLbl val="0"/>
      </c:catAx>
      <c:valAx>
        <c:axId val="128858752"/>
        <c:scaling>
          <c:orientation val="minMax"/>
          <c:max val="80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2885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"/>
            </a:pPr>
            <a:r>
              <a:rPr lang="en-US" sz="800" b="1" i="0" baseline="0">
                <a:effectLst/>
              </a:rPr>
              <a:t>Área Nororiente </a:t>
            </a:r>
            <a:endParaRPr lang="es-CL" sz="20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9900CC"/>
              </a:solidFill>
            </c:spPr>
          </c:dPt>
          <c:dPt>
            <c:idx val="6"/>
            <c:invertIfNegative val="0"/>
            <c:bubble3D val="0"/>
            <c:spPr>
              <a:solidFill>
                <a:srgbClr val="580058"/>
              </a:solidFill>
            </c:spPr>
          </c:dPt>
          <c:cat>
            <c:strRef>
              <c:f>'[Gráfico 2 en Microsoft PowerPoint]Revic'!$D$70:$D$76</c:f>
              <c:strCache>
                <c:ptCount val="7"/>
                <c:pt idx="0">
                  <c:v>jul-10</c:v>
                </c:pt>
                <c:pt idx="1">
                  <c:v>dic-10</c:v>
                </c:pt>
                <c:pt idx="2">
                  <c:v>jun-11</c:v>
                </c:pt>
                <c:pt idx="3">
                  <c:v>dic-11</c:v>
                </c:pt>
                <c:pt idx="4">
                  <c:v>jul-12</c:v>
                </c:pt>
                <c:pt idx="5">
                  <c:v>dic-12</c:v>
                </c:pt>
                <c:pt idx="6">
                  <c:v>jul-13</c:v>
                </c:pt>
              </c:strCache>
            </c:strRef>
          </c:cat>
          <c:val>
            <c:numRef>
              <c:f>'[Gráfico 2 en Microsoft PowerPoint]Revic'!$E$70:$E$76</c:f>
              <c:numCache>
                <c:formatCode>General</c:formatCode>
                <c:ptCount val="7"/>
                <c:pt idx="0">
                  <c:v>52.6</c:v>
                </c:pt>
                <c:pt idx="1">
                  <c:v>45.6</c:v>
                </c:pt>
                <c:pt idx="2">
                  <c:v>52.1</c:v>
                </c:pt>
                <c:pt idx="3">
                  <c:v>71.099999999999994</c:v>
                </c:pt>
                <c:pt idx="4">
                  <c:v>61.8</c:v>
                </c:pt>
                <c:pt idx="5" formatCode="0.0">
                  <c:v>65</c:v>
                </c:pt>
                <c:pt idx="6">
                  <c:v>69.900000000000006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9427328"/>
        <c:axId val="129428864"/>
      </c:barChart>
      <c:catAx>
        <c:axId val="129427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428864"/>
        <c:crosses val="autoZero"/>
        <c:auto val="1"/>
        <c:lblAlgn val="ctr"/>
        <c:lblOffset val="100"/>
        <c:noMultiLvlLbl val="0"/>
      </c:catAx>
      <c:valAx>
        <c:axId val="129428864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extTo"/>
        <c:crossAx val="12942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/>
              <a:t>Satisfacción con la actuación de las policías después de denunciar</a:t>
            </a:r>
          </a:p>
        </c:rich>
      </c:tx>
      <c:layout>
        <c:manualLayout>
          <c:xMode val="edge"/>
          <c:yMode val="edge"/>
          <c:x val="0.1298403324584427"/>
          <c:y val="7.07964601769911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389577389782799"/>
          <c:w val="0.93888888888888888"/>
          <c:h val="0.67046369203849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'Satisfaccion denuncia'!$B$5</c:f>
              <c:strCache>
                <c:ptCount val="1"/>
                <c:pt idx="0">
                  <c:v>jul-10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'Satisfaccion denuncia'!$C$4:$E$4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'Satisfaccion denuncia'!$C$5:$E$5</c:f>
              <c:numCache>
                <c:formatCode>0.0</c:formatCode>
                <c:ptCount val="3"/>
                <c:pt idx="0">
                  <c:v>39.700000000000003</c:v>
                </c:pt>
                <c:pt idx="1">
                  <c:v>14.3</c:v>
                </c:pt>
                <c:pt idx="2">
                  <c:v>46</c:v>
                </c:pt>
              </c:numCache>
            </c:numRef>
          </c:val>
        </c:ser>
        <c:ser>
          <c:idx val="1"/>
          <c:order val="1"/>
          <c:tx>
            <c:strRef>
              <c:f>'Satisfaccion denuncia'!$B$6</c:f>
              <c:strCache>
                <c:ptCount val="1"/>
                <c:pt idx="0">
                  <c:v>dic-10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'Satisfaccion denuncia'!$C$4:$E$4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'Satisfaccion denuncia'!$C$6:$E$6</c:f>
              <c:numCache>
                <c:formatCode>0.0</c:formatCode>
                <c:ptCount val="3"/>
                <c:pt idx="0">
                  <c:v>42.9</c:v>
                </c:pt>
                <c:pt idx="1">
                  <c:v>13.8</c:v>
                </c:pt>
                <c:pt idx="2">
                  <c:v>43.3</c:v>
                </c:pt>
              </c:numCache>
            </c:numRef>
          </c:val>
        </c:ser>
        <c:ser>
          <c:idx val="2"/>
          <c:order val="2"/>
          <c:tx>
            <c:strRef>
              <c:f>'Satisfaccion denuncia'!$B$7</c:f>
              <c:strCache>
                <c:ptCount val="1"/>
                <c:pt idx="0">
                  <c:v>jun-11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'Satisfaccion denuncia'!$C$4:$E$4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'Satisfaccion denuncia'!$C$7:$E$7</c:f>
              <c:numCache>
                <c:formatCode>0.0</c:formatCode>
                <c:ptCount val="3"/>
                <c:pt idx="0">
                  <c:v>37.1</c:v>
                </c:pt>
                <c:pt idx="1">
                  <c:v>14.7</c:v>
                </c:pt>
                <c:pt idx="2">
                  <c:v>48.2</c:v>
                </c:pt>
              </c:numCache>
            </c:numRef>
          </c:val>
        </c:ser>
        <c:ser>
          <c:idx val="3"/>
          <c:order val="3"/>
          <c:tx>
            <c:strRef>
              <c:f>'Satisfaccion denuncia'!$B$8</c:f>
              <c:strCache>
                <c:ptCount val="1"/>
                <c:pt idx="0">
                  <c:v>dic-11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'Satisfaccion denuncia'!$C$4:$E$4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'Satisfaccion denuncia'!$C$8:$E$8</c:f>
              <c:numCache>
                <c:formatCode>0.0</c:formatCode>
                <c:ptCount val="3"/>
                <c:pt idx="0">
                  <c:v>40.799999999999997</c:v>
                </c:pt>
                <c:pt idx="1">
                  <c:v>16.100000000000001</c:v>
                </c:pt>
                <c:pt idx="2">
                  <c:v>43.1</c:v>
                </c:pt>
              </c:numCache>
            </c:numRef>
          </c:val>
        </c:ser>
        <c:ser>
          <c:idx val="4"/>
          <c:order val="4"/>
          <c:tx>
            <c:strRef>
              <c:f>'Satisfaccion denuncia'!$B$9</c:f>
              <c:strCache>
                <c:ptCount val="1"/>
                <c:pt idx="0">
                  <c:v>jul-12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'Satisfaccion denuncia'!$C$4:$E$4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'Satisfaccion denuncia'!$C$9:$E$9</c:f>
              <c:numCache>
                <c:formatCode>0.0</c:formatCode>
                <c:ptCount val="3"/>
                <c:pt idx="0">
                  <c:v>40.633097099313247</c:v>
                </c:pt>
                <c:pt idx="1">
                  <c:v>13.758539185443446</c:v>
                </c:pt>
                <c:pt idx="2">
                  <c:v>45.608363715243307</c:v>
                </c:pt>
              </c:numCache>
            </c:numRef>
          </c:val>
        </c:ser>
        <c:ser>
          <c:idx val="5"/>
          <c:order val="5"/>
          <c:tx>
            <c:strRef>
              <c:f>'Satisfaccion denuncia'!$B$10</c:f>
              <c:strCache>
                <c:ptCount val="1"/>
                <c:pt idx="0">
                  <c:v>dic-12</c:v>
                </c:pt>
              </c:strCache>
            </c:strRef>
          </c:tx>
          <c:invertIfNegative val="0"/>
          <c:cat>
            <c:strRef>
              <c:f>'Satisfaccion denuncia'!$C$4:$E$4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'Satisfaccion denuncia'!$C$10:$E$10</c:f>
              <c:numCache>
                <c:formatCode>0.0</c:formatCode>
                <c:ptCount val="3"/>
                <c:pt idx="0">
                  <c:v>42.910463335365719</c:v>
                </c:pt>
                <c:pt idx="1">
                  <c:v>15.09860142898942</c:v>
                </c:pt>
                <c:pt idx="2">
                  <c:v>41.990935235644869</c:v>
                </c:pt>
              </c:numCache>
            </c:numRef>
          </c:val>
        </c:ser>
        <c:ser>
          <c:idx val="6"/>
          <c:order val="6"/>
          <c:tx>
            <c:strRef>
              <c:f>'Satisfaccion denuncia'!$B$11</c:f>
              <c:strCache>
                <c:ptCount val="1"/>
                <c:pt idx="0">
                  <c:v>jul-13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'Satisfaccion denuncia'!$C$4:$E$4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'Satisfaccion denuncia'!$C$11:$E$11</c:f>
              <c:numCache>
                <c:formatCode>0.0</c:formatCode>
                <c:ptCount val="3"/>
                <c:pt idx="0">
                  <c:v>46.2</c:v>
                </c:pt>
                <c:pt idx="1">
                  <c:v>13.2</c:v>
                </c:pt>
                <c:pt idx="2">
                  <c:v>40.6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40"/>
        <c:axId val="129940480"/>
        <c:axId val="129950464"/>
      </c:barChart>
      <c:catAx>
        <c:axId val="12994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29950464"/>
        <c:crosses val="autoZero"/>
        <c:auto val="1"/>
        <c:lblAlgn val="ctr"/>
        <c:lblOffset val="100"/>
        <c:noMultiLvlLbl val="0"/>
      </c:catAx>
      <c:valAx>
        <c:axId val="129950464"/>
        <c:scaling>
          <c:orientation val="minMax"/>
          <c:max val="70"/>
          <c:min val="10"/>
        </c:scaling>
        <c:delete val="1"/>
        <c:axPos val="l"/>
        <c:numFmt formatCode="0.0" sourceLinked="1"/>
        <c:majorTickMark val="out"/>
        <c:minorTickMark val="none"/>
        <c:tickLblPos val="nextTo"/>
        <c:crossAx val="1299404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L"/>
              <a:t>Satisfacción con la actuación de la Fiscalía después de denunciar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2 en Microsoft PowerPoint]Satisfaccion denuncia'!$B$33</c:f>
              <c:strCache>
                <c:ptCount val="1"/>
                <c:pt idx="0">
                  <c:v>jul-10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'[Gráfico 2 en Microsoft PowerPoint]Satisfaccion denuncia'!$C$32:$E$32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'[Gráfico 2 en Microsoft PowerPoint]Satisfaccion denuncia'!$C$33:$E$33</c:f>
              <c:numCache>
                <c:formatCode>0.0</c:formatCode>
                <c:ptCount val="3"/>
                <c:pt idx="0">
                  <c:v>50.4</c:v>
                </c:pt>
                <c:pt idx="1">
                  <c:v>15</c:v>
                </c:pt>
                <c:pt idx="2">
                  <c:v>25.6</c:v>
                </c:pt>
              </c:numCache>
            </c:numRef>
          </c:val>
        </c:ser>
        <c:ser>
          <c:idx val="1"/>
          <c:order val="1"/>
          <c:tx>
            <c:strRef>
              <c:f>'[Gráfico 2 en Microsoft PowerPoint]Satisfaccion denuncia'!$B$34</c:f>
              <c:strCache>
                <c:ptCount val="1"/>
                <c:pt idx="0">
                  <c:v>dic-10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'[Gráfico 2 en Microsoft PowerPoint]Satisfaccion denuncia'!$C$32:$E$32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'[Gráfico 2 en Microsoft PowerPoint]Satisfaccion denuncia'!$C$34:$E$34</c:f>
              <c:numCache>
                <c:formatCode>0.0</c:formatCode>
                <c:ptCount val="3"/>
                <c:pt idx="0">
                  <c:v>61.4</c:v>
                </c:pt>
                <c:pt idx="1">
                  <c:v>14</c:v>
                </c:pt>
                <c:pt idx="2">
                  <c:v>24.5</c:v>
                </c:pt>
              </c:numCache>
            </c:numRef>
          </c:val>
        </c:ser>
        <c:ser>
          <c:idx val="2"/>
          <c:order val="2"/>
          <c:tx>
            <c:strRef>
              <c:f>'[Gráfico 2 en Microsoft PowerPoint]Satisfaccion denuncia'!$B$35</c:f>
              <c:strCache>
                <c:ptCount val="1"/>
                <c:pt idx="0">
                  <c:v>jun-11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'[Gráfico 2 en Microsoft PowerPoint]Satisfaccion denuncia'!$C$32:$E$32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'[Gráfico 2 en Microsoft PowerPoint]Satisfaccion denuncia'!$C$35:$E$35</c:f>
              <c:numCache>
                <c:formatCode>0.0</c:formatCode>
                <c:ptCount val="3"/>
                <c:pt idx="0">
                  <c:v>57.3</c:v>
                </c:pt>
                <c:pt idx="1">
                  <c:v>18.100000000000001</c:v>
                </c:pt>
                <c:pt idx="2">
                  <c:v>24.6</c:v>
                </c:pt>
              </c:numCache>
            </c:numRef>
          </c:val>
        </c:ser>
        <c:ser>
          <c:idx val="3"/>
          <c:order val="3"/>
          <c:tx>
            <c:strRef>
              <c:f>'[Gráfico 2 en Microsoft PowerPoint]Satisfaccion denuncia'!$B$36</c:f>
              <c:strCache>
                <c:ptCount val="1"/>
                <c:pt idx="0">
                  <c:v>dic-11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'[Gráfico 2 en Microsoft PowerPoint]Satisfaccion denuncia'!$C$32:$E$32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'[Gráfico 2 en Microsoft PowerPoint]Satisfaccion denuncia'!$C$36:$E$36</c:f>
              <c:numCache>
                <c:formatCode>0.0</c:formatCode>
                <c:ptCount val="3"/>
                <c:pt idx="0">
                  <c:v>64.8</c:v>
                </c:pt>
                <c:pt idx="1">
                  <c:v>16</c:v>
                </c:pt>
                <c:pt idx="2">
                  <c:v>19.2</c:v>
                </c:pt>
              </c:numCache>
            </c:numRef>
          </c:val>
        </c:ser>
        <c:ser>
          <c:idx val="4"/>
          <c:order val="4"/>
          <c:tx>
            <c:strRef>
              <c:f>'[Gráfico 2 en Microsoft PowerPoint]Satisfaccion denuncia'!$B$37</c:f>
              <c:strCache>
                <c:ptCount val="1"/>
                <c:pt idx="0">
                  <c:v>jul-12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'[Gráfico 2 en Microsoft PowerPoint]Satisfaccion denuncia'!$C$32:$E$32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'[Gráfico 2 en Microsoft PowerPoint]Satisfaccion denuncia'!$C$37:$E$37</c:f>
              <c:numCache>
                <c:formatCode>0.0</c:formatCode>
                <c:ptCount val="3"/>
                <c:pt idx="0">
                  <c:v>64.5</c:v>
                </c:pt>
                <c:pt idx="1">
                  <c:v>11.4</c:v>
                </c:pt>
                <c:pt idx="2">
                  <c:v>24.1</c:v>
                </c:pt>
              </c:numCache>
            </c:numRef>
          </c:val>
        </c:ser>
        <c:ser>
          <c:idx val="5"/>
          <c:order val="5"/>
          <c:tx>
            <c:strRef>
              <c:f>'[Gráfico 2 en Microsoft PowerPoint]Satisfaccion denuncia'!$B$38</c:f>
              <c:strCache>
                <c:ptCount val="1"/>
                <c:pt idx="0">
                  <c:v>dic-12</c:v>
                </c:pt>
              </c:strCache>
            </c:strRef>
          </c:tx>
          <c:invertIfNegative val="0"/>
          <c:cat>
            <c:strRef>
              <c:f>'[Gráfico 2 en Microsoft PowerPoint]Satisfaccion denuncia'!$C$32:$E$32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'[Gráfico 2 en Microsoft PowerPoint]Satisfaccion denuncia'!$C$38:$E$38</c:f>
              <c:numCache>
                <c:formatCode>0.0</c:formatCode>
                <c:ptCount val="3"/>
                <c:pt idx="0">
                  <c:v>66.599999999999994</c:v>
                </c:pt>
                <c:pt idx="1">
                  <c:v>13.2</c:v>
                </c:pt>
                <c:pt idx="2">
                  <c:v>20.2</c:v>
                </c:pt>
              </c:numCache>
            </c:numRef>
          </c:val>
        </c:ser>
        <c:ser>
          <c:idx val="6"/>
          <c:order val="6"/>
          <c:tx>
            <c:strRef>
              <c:f>'[Gráfico 2 en Microsoft PowerPoint]Satisfaccion denuncia'!$B$39</c:f>
              <c:strCache>
                <c:ptCount val="1"/>
                <c:pt idx="0">
                  <c:v>jul-13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'[Gráfico 2 en Microsoft PowerPoint]Satisfaccion denuncia'!$C$32:$E$32</c:f>
              <c:strCache>
                <c:ptCount val="3"/>
                <c:pt idx="0">
                  <c:v>Insatisfecho + muy insatisfecho (1-3)</c:v>
                </c:pt>
                <c:pt idx="1">
                  <c:v>Ni satisfecho / ni insatisfecho (4)</c:v>
                </c:pt>
                <c:pt idx="2">
                  <c:v>Satisfecho + muy satisfecho (5-7)</c:v>
                </c:pt>
              </c:strCache>
            </c:strRef>
          </c:cat>
          <c:val>
            <c:numRef>
              <c:f>'[Gráfico 2 en Microsoft PowerPoint]Satisfaccion denuncia'!$C$39:$E$39</c:f>
              <c:numCache>
                <c:formatCode>0.0</c:formatCode>
                <c:ptCount val="3"/>
                <c:pt idx="0">
                  <c:v>66.2</c:v>
                </c:pt>
                <c:pt idx="1">
                  <c:v>15.9</c:v>
                </c:pt>
                <c:pt idx="2">
                  <c:v>17.899999999999999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40"/>
        <c:axId val="130303872"/>
        <c:axId val="130305408"/>
      </c:barChart>
      <c:catAx>
        <c:axId val="130303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30305408"/>
        <c:crosses val="autoZero"/>
        <c:auto val="1"/>
        <c:lblAlgn val="ctr"/>
        <c:lblOffset val="100"/>
        <c:noMultiLvlLbl val="0"/>
      </c:catAx>
      <c:valAx>
        <c:axId val="130305408"/>
        <c:scaling>
          <c:orientation val="minMax"/>
          <c:max val="70"/>
          <c:min val="10"/>
        </c:scaling>
        <c:delete val="1"/>
        <c:axPos val="l"/>
        <c:numFmt formatCode="0.0" sourceLinked="1"/>
        <c:majorTickMark val="out"/>
        <c:minorTickMark val="none"/>
        <c:tickLblPos val="nextTo"/>
        <c:crossAx val="1303038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'Temor Vic'!$D$4</c:f>
              <c:strCache>
                <c:ptCount val="1"/>
                <c:pt idx="0">
                  <c:v>jul-10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'Temor Vic'!$E$3:$F$3</c:f>
              <c:strCache>
                <c:ptCount val="2"/>
                <c:pt idx="0">
                  <c:v>Hogares no víctimas</c:v>
                </c:pt>
                <c:pt idx="1">
                  <c:v>Hogares víctimas</c:v>
                </c:pt>
              </c:strCache>
            </c:strRef>
          </c:cat>
          <c:val>
            <c:numRef>
              <c:f>'Temor Vic'!$E$4:$F$4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22.2</c:v>
                </c:pt>
              </c:numCache>
            </c:numRef>
          </c:val>
        </c:ser>
        <c:ser>
          <c:idx val="1"/>
          <c:order val="1"/>
          <c:tx>
            <c:strRef>
              <c:f>'Temor Vic'!$D$5</c:f>
              <c:strCache>
                <c:ptCount val="1"/>
                <c:pt idx="0">
                  <c:v>dic-10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'Temor Vic'!$E$3:$F$3</c:f>
              <c:strCache>
                <c:ptCount val="2"/>
                <c:pt idx="0">
                  <c:v>Hogares no víctimas</c:v>
                </c:pt>
                <c:pt idx="1">
                  <c:v>Hogares víctimas</c:v>
                </c:pt>
              </c:strCache>
            </c:strRef>
          </c:cat>
          <c:val>
            <c:numRef>
              <c:f>'Temor Vic'!$E$5:$F$5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20.3</c:v>
                </c:pt>
              </c:numCache>
            </c:numRef>
          </c:val>
        </c:ser>
        <c:ser>
          <c:idx val="2"/>
          <c:order val="2"/>
          <c:tx>
            <c:strRef>
              <c:f>'Temor Vic'!$D$6</c:f>
              <c:strCache>
                <c:ptCount val="1"/>
                <c:pt idx="0">
                  <c:v>jun-11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'Temor Vic'!$E$3:$F$3</c:f>
              <c:strCache>
                <c:ptCount val="2"/>
                <c:pt idx="0">
                  <c:v>Hogares no víctimas</c:v>
                </c:pt>
                <c:pt idx="1">
                  <c:v>Hogares víctimas</c:v>
                </c:pt>
              </c:strCache>
            </c:strRef>
          </c:cat>
          <c:val>
            <c:numRef>
              <c:f>'Temor Vic'!$E$6:$F$6</c:f>
              <c:numCache>
                <c:formatCode>General</c:formatCode>
                <c:ptCount val="2"/>
                <c:pt idx="0">
                  <c:v>8.6</c:v>
                </c:pt>
                <c:pt idx="1">
                  <c:v>22.6</c:v>
                </c:pt>
              </c:numCache>
            </c:numRef>
          </c:val>
        </c:ser>
        <c:ser>
          <c:idx val="3"/>
          <c:order val="3"/>
          <c:tx>
            <c:strRef>
              <c:f>'Temor Vic'!$D$7</c:f>
              <c:strCache>
                <c:ptCount val="1"/>
                <c:pt idx="0">
                  <c:v>dic-11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'Temor Vic'!$E$3:$F$3</c:f>
              <c:strCache>
                <c:ptCount val="2"/>
                <c:pt idx="0">
                  <c:v>Hogares no víctimas</c:v>
                </c:pt>
                <c:pt idx="1">
                  <c:v>Hogares víctimas</c:v>
                </c:pt>
              </c:strCache>
            </c:strRef>
          </c:cat>
          <c:val>
            <c:numRef>
              <c:f>'Temor Vic'!$E$7:$F$7</c:f>
              <c:numCache>
                <c:formatCode>General</c:formatCode>
                <c:ptCount val="2"/>
                <c:pt idx="0">
                  <c:v>10.9</c:v>
                </c:pt>
                <c:pt idx="1">
                  <c:v>23.9</c:v>
                </c:pt>
              </c:numCache>
            </c:numRef>
          </c:val>
        </c:ser>
        <c:ser>
          <c:idx val="4"/>
          <c:order val="4"/>
          <c:tx>
            <c:strRef>
              <c:f>'Temor Vic'!$D$8</c:f>
              <c:strCache>
                <c:ptCount val="1"/>
                <c:pt idx="0">
                  <c:v>jul-12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'Temor Vic'!$E$3:$F$3</c:f>
              <c:strCache>
                <c:ptCount val="2"/>
                <c:pt idx="0">
                  <c:v>Hogares no víctimas</c:v>
                </c:pt>
                <c:pt idx="1">
                  <c:v>Hogares víctimas</c:v>
                </c:pt>
              </c:strCache>
            </c:strRef>
          </c:cat>
          <c:val>
            <c:numRef>
              <c:f>'Temor Vic'!$E$8:$F$8</c:f>
              <c:numCache>
                <c:formatCode>General</c:formatCode>
                <c:ptCount val="2"/>
                <c:pt idx="0">
                  <c:v>9.1</c:v>
                </c:pt>
                <c:pt idx="1">
                  <c:v>21.6</c:v>
                </c:pt>
              </c:numCache>
            </c:numRef>
          </c:val>
        </c:ser>
        <c:ser>
          <c:idx val="5"/>
          <c:order val="5"/>
          <c:tx>
            <c:strRef>
              <c:f>'Temor Vic'!$D$9</c:f>
              <c:strCache>
                <c:ptCount val="1"/>
                <c:pt idx="0">
                  <c:v>dic-12</c:v>
                </c:pt>
              </c:strCache>
            </c:strRef>
          </c:tx>
          <c:invertIfNegative val="0"/>
          <c:cat>
            <c:strRef>
              <c:f>'Temor Vic'!$E$3:$F$3</c:f>
              <c:strCache>
                <c:ptCount val="2"/>
                <c:pt idx="0">
                  <c:v>Hogares no víctimas</c:v>
                </c:pt>
                <c:pt idx="1">
                  <c:v>Hogares víctimas</c:v>
                </c:pt>
              </c:strCache>
            </c:strRef>
          </c:cat>
          <c:val>
            <c:numRef>
              <c:f>'Temor Vic'!$E$9:$F$9</c:f>
              <c:numCache>
                <c:formatCode>General</c:formatCode>
                <c:ptCount val="2"/>
                <c:pt idx="0">
                  <c:v>7.7</c:v>
                </c:pt>
                <c:pt idx="1">
                  <c:v>18.5</c:v>
                </c:pt>
              </c:numCache>
            </c:numRef>
          </c:val>
        </c:ser>
        <c:ser>
          <c:idx val="6"/>
          <c:order val="6"/>
          <c:tx>
            <c:strRef>
              <c:f>'Temor Vic'!$D$10</c:f>
              <c:strCache>
                <c:ptCount val="1"/>
                <c:pt idx="0">
                  <c:v>jul-13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'Temor Vic'!$E$3:$F$3</c:f>
              <c:strCache>
                <c:ptCount val="2"/>
                <c:pt idx="0">
                  <c:v>Hogares no víctimas</c:v>
                </c:pt>
                <c:pt idx="1">
                  <c:v>Hogares víctimas</c:v>
                </c:pt>
              </c:strCache>
            </c:strRef>
          </c:cat>
          <c:val>
            <c:numRef>
              <c:f>'Temor Vic'!$E$10:$F$10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21.8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9"/>
        <c:axId val="130108032"/>
        <c:axId val="130126208"/>
      </c:barChart>
      <c:catAx>
        <c:axId val="13010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0126208"/>
        <c:crosses val="autoZero"/>
        <c:auto val="1"/>
        <c:lblAlgn val="ctr"/>
        <c:lblOffset val="100"/>
        <c:noMultiLvlLbl val="0"/>
      </c:catAx>
      <c:valAx>
        <c:axId val="130126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1080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IndiceViolenciaBarrio!$C$19</c:f>
              <c:strCache>
                <c:ptCount val="1"/>
                <c:pt idx="0">
                  <c:v>jul-10</c:v>
                </c:pt>
              </c:strCache>
            </c:strRef>
          </c:tx>
          <c:spPr>
            <a:solidFill>
              <a:srgbClr val="FF660C"/>
            </a:solidFill>
          </c:spPr>
          <c:invertIfNegative val="0"/>
          <c:cat>
            <c:strRef>
              <c:f>IndiceViolenciaBarrio!$D$18:$F$18</c:f>
              <c:strCache>
                <c:ptCount val="3"/>
                <c:pt idx="0">
                  <c:v>Percepción baja</c:v>
                </c:pt>
                <c:pt idx="1">
                  <c:v>Percepción media</c:v>
                </c:pt>
                <c:pt idx="2">
                  <c:v>Percepción alta</c:v>
                </c:pt>
              </c:strCache>
            </c:strRef>
          </c:cat>
          <c:val>
            <c:numRef>
              <c:f>IndiceViolenciaBarrio!$D$19:$F$19</c:f>
              <c:numCache>
                <c:formatCode>General</c:formatCode>
                <c:ptCount val="3"/>
                <c:pt idx="0">
                  <c:v>32.9</c:v>
                </c:pt>
                <c:pt idx="1">
                  <c:v>37.799999999999997</c:v>
                </c:pt>
                <c:pt idx="2">
                  <c:v>29.3</c:v>
                </c:pt>
              </c:numCache>
            </c:numRef>
          </c:val>
        </c:ser>
        <c:ser>
          <c:idx val="1"/>
          <c:order val="1"/>
          <c:tx>
            <c:strRef>
              <c:f>IndiceViolenciaBarrio!$C$20</c:f>
              <c:strCache>
                <c:ptCount val="1"/>
                <c:pt idx="0">
                  <c:v>jun-11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invertIfNegative val="0"/>
          <c:cat>
            <c:strRef>
              <c:f>IndiceViolenciaBarrio!$D$18:$F$18</c:f>
              <c:strCache>
                <c:ptCount val="3"/>
                <c:pt idx="0">
                  <c:v>Percepción baja</c:v>
                </c:pt>
                <c:pt idx="1">
                  <c:v>Percepción media</c:v>
                </c:pt>
                <c:pt idx="2">
                  <c:v>Percepción alta</c:v>
                </c:pt>
              </c:strCache>
            </c:strRef>
          </c:cat>
          <c:val>
            <c:numRef>
              <c:f>IndiceViolenciaBarrio!$D$20:$F$20</c:f>
              <c:numCache>
                <c:formatCode>General</c:formatCode>
                <c:ptCount val="3"/>
                <c:pt idx="0">
                  <c:v>36.700000000000003</c:v>
                </c:pt>
                <c:pt idx="1">
                  <c:v>38.1</c:v>
                </c:pt>
                <c:pt idx="2">
                  <c:v>25.1</c:v>
                </c:pt>
              </c:numCache>
            </c:numRef>
          </c:val>
        </c:ser>
        <c:ser>
          <c:idx val="2"/>
          <c:order val="2"/>
          <c:tx>
            <c:strRef>
              <c:f>IndiceViolenciaBarrio!$C$21</c:f>
              <c:strCache>
                <c:ptCount val="1"/>
                <c:pt idx="0">
                  <c:v>jul-12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IndiceViolenciaBarrio!$D$18:$F$18</c:f>
              <c:strCache>
                <c:ptCount val="3"/>
                <c:pt idx="0">
                  <c:v>Percepción baja</c:v>
                </c:pt>
                <c:pt idx="1">
                  <c:v>Percepción media</c:v>
                </c:pt>
                <c:pt idx="2">
                  <c:v>Percepción alta</c:v>
                </c:pt>
              </c:strCache>
            </c:strRef>
          </c:cat>
          <c:val>
            <c:numRef>
              <c:f>IndiceViolenciaBarrio!$D$21:$F$21</c:f>
              <c:numCache>
                <c:formatCode>General</c:formatCode>
                <c:ptCount val="3"/>
                <c:pt idx="0">
                  <c:v>48.8</c:v>
                </c:pt>
                <c:pt idx="1">
                  <c:v>42.7</c:v>
                </c:pt>
                <c:pt idx="2">
                  <c:v>8.5</c:v>
                </c:pt>
              </c:numCache>
            </c:numRef>
          </c:val>
        </c:ser>
        <c:ser>
          <c:idx val="3"/>
          <c:order val="3"/>
          <c:tx>
            <c:strRef>
              <c:f>IndiceViolenciaBarrio!$C$22</c:f>
              <c:strCache>
                <c:ptCount val="1"/>
                <c:pt idx="0">
                  <c:v>dic-12</c:v>
                </c:pt>
              </c:strCache>
            </c:strRef>
          </c:tx>
          <c:spPr>
            <a:solidFill>
              <a:srgbClr val="000066"/>
            </a:solidFill>
          </c:spPr>
          <c:invertIfNegative val="0"/>
          <c:cat>
            <c:strRef>
              <c:f>IndiceViolenciaBarrio!$D$18:$F$18</c:f>
              <c:strCache>
                <c:ptCount val="3"/>
                <c:pt idx="0">
                  <c:v>Percepción baja</c:v>
                </c:pt>
                <c:pt idx="1">
                  <c:v>Percepción media</c:v>
                </c:pt>
                <c:pt idx="2">
                  <c:v>Percepción alta</c:v>
                </c:pt>
              </c:strCache>
            </c:strRef>
          </c:cat>
          <c:val>
            <c:numRef>
              <c:f>IndiceViolenciaBarrio!$D$22:$F$22</c:f>
              <c:numCache>
                <c:formatCode>General</c:formatCode>
                <c:ptCount val="3"/>
                <c:pt idx="0">
                  <c:v>36.5</c:v>
                </c:pt>
                <c:pt idx="1">
                  <c:v>36.9</c:v>
                </c:pt>
                <c:pt idx="2">
                  <c:v>26.6</c:v>
                </c:pt>
              </c:numCache>
            </c:numRef>
          </c:val>
        </c:ser>
        <c:ser>
          <c:idx val="4"/>
          <c:order val="4"/>
          <c:tx>
            <c:strRef>
              <c:f>IndiceViolenciaBarrio!$C$23</c:f>
              <c:strCache>
                <c:ptCount val="1"/>
                <c:pt idx="0">
                  <c:v>jul-13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IndiceViolenciaBarrio!$D$18:$F$18</c:f>
              <c:strCache>
                <c:ptCount val="3"/>
                <c:pt idx="0">
                  <c:v>Percepción baja</c:v>
                </c:pt>
                <c:pt idx="1">
                  <c:v>Percepción media</c:v>
                </c:pt>
                <c:pt idx="2">
                  <c:v>Percepción alta</c:v>
                </c:pt>
              </c:strCache>
            </c:strRef>
          </c:cat>
          <c:val>
            <c:numRef>
              <c:f>IndiceViolenciaBarrio!$D$23:$F$23</c:f>
              <c:numCache>
                <c:formatCode>General</c:formatCode>
                <c:ptCount val="3"/>
                <c:pt idx="0">
                  <c:v>25.3</c:v>
                </c:pt>
                <c:pt idx="1">
                  <c:v>45.9</c:v>
                </c:pt>
                <c:pt idx="2">
                  <c:v>28.8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132324352"/>
        <c:axId val="132338432"/>
      </c:barChart>
      <c:catAx>
        <c:axId val="132324352"/>
        <c:scaling>
          <c:orientation val="minMax"/>
        </c:scaling>
        <c:delete val="0"/>
        <c:axPos val="b"/>
        <c:majorTickMark val="out"/>
        <c:minorTickMark val="none"/>
        <c:tickLblPos val="nextTo"/>
        <c:crossAx val="132338432"/>
        <c:crosses val="autoZero"/>
        <c:auto val="1"/>
        <c:lblAlgn val="ctr"/>
        <c:lblOffset val="100"/>
        <c:noMultiLvlLbl val="0"/>
      </c:catAx>
      <c:valAx>
        <c:axId val="132338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3243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/>
              <a:t>Percepción "alto" nivel de delincuencia en la comuna </a:t>
            </a:r>
            <a:endParaRPr lang="es-CL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002060"/>
              </a:solidFill>
            </a:ln>
          </c:spPr>
          <c:marker>
            <c:symbol val="diamond"/>
            <c:size val="6"/>
            <c:spPr>
              <a:solidFill>
                <a:srgbClr val="002060"/>
              </a:solidFill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IndiceDelinComuna!$C$4:$C$20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 formatCode="mmm\-yy">
                  <c:v>40360</c:v>
                </c:pt>
                <c:pt idx="11" formatCode="mmm\-yy">
                  <c:v>40513</c:v>
                </c:pt>
                <c:pt idx="12" formatCode="mmm\-yy">
                  <c:v>40695</c:v>
                </c:pt>
                <c:pt idx="13" formatCode="mmm\-yy">
                  <c:v>40878</c:v>
                </c:pt>
                <c:pt idx="14" formatCode="mmm\-yy">
                  <c:v>41091</c:v>
                </c:pt>
                <c:pt idx="15" formatCode="mmm\-yy">
                  <c:v>41244</c:v>
                </c:pt>
                <c:pt idx="16" formatCode="mmm\-yy">
                  <c:v>41456</c:v>
                </c:pt>
              </c:numCache>
            </c:numRef>
          </c:cat>
          <c:val>
            <c:numRef>
              <c:f>IndiceDelinComuna!$D$4:$D$20</c:f>
              <c:numCache>
                <c:formatCode>General</c:formatCode>
                <c:ptCount val="17"/>
                <c:pt idx="0">
                  <c:v>26.5</c:v>
                </c:pt>
                <c:pt idx="1">
                  <c:v>29.6</c:v>
                </c:pt>
                <c:pt idx="2">
                  <c:v>30.9</c:v>
                </c:pt>
                <c:pt idx="3">
                  <c:v>34.9</c:v>
                </c:pt>
                <c:pt idx="4">
                  <c:v>37.9</c:v>
                </c:pt>
                <c:pt idx="5">
                  <c:v>33.799999999999997</c:v>
                </c:pt>
                <c:pt idx="6">
                  <c:v>36.700000000000003</c:v>
                </c:pt>
                <c:pt idx="7">
                  <c:v>42.2</c:v>
                </c:pt>
                <c:pt idx="8">
                  <c:v>49.2</c:v>
                </c:pt>
                <c:pt idx="9">
                  <c:v>36.700000000000003</c:v>
                </c:pt>
                <c:pt idx="10">
                  <c:v>20.5</c:v>
                </c:pt>
                <c:pt idx="11" formatCode="0.0">
                  <c:v>24</c:v>
                </c:pt>
                <c:pt idx="12">
                  <c:v>24.6</c:v>
                </c:pt>
                <c:pt idx="13">
                  <c:v>38.200000000000003</c:v>
                </c:pt>
                <c:pt idx="14">
                  <c:v>27.5</c:v>
                </c:pt>
                <c:pt idx="15">
                  <c:v>23.6</c:v>
                </c:pt>
                <c:pt idx="16">
                  <c:v>27.5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07680"/>
        <c:axId val="132409216"/>
      </c:lineChart>
      <c:catAx>
        <c:axId val="13240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409216"/>
        <c:crosses val="autoZero"/>
        <c:auto val="1"/>
        <c:lblAlgn val="ctr"/>
        <c:lblOffset val="100"/>
        <c:noMultiLvlLbl val="0"/>
      </c:catAx>
      <c:valAx>
        <c:axId val="132409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407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Seguridad!$K$6</c:f>
              <c:strCache>
                <c:ptCount val="1"/>
                <c:pt idx="0">
                  <c:v>jul-08</c:v>
                </c:pt>
              </c:strCache>
            </c:strRef>
          </c:tx>
          <c:invertIfNegative val="0"/>
          <c:cat>
            <c:strRef>
              <c:f>Seguridad!$L$5:$O$5</c:f>
              <c:strCache>
                <c:ptCount val="4"/>
                <c:pt idx="0">
                  <c:v>Se ha puesto de acuerdo con sus vecinos para ayudarse</c:v>
                </c:pt>
                <c:pt idx="1">
                  <c:v>Ha dejado de salir a ciertas horas</c:v>
                </c:pt>
                <c:pt idx="2">
                  <c:v>Ha reforzado la seguridad de su casa</c:v>
                </c:pt>
                <c:pt idx="3">
                  <c:v>Ha dejado de ir a ciertos lugares</c:v>
                </c:pt>
              </c:strCache>
            </c:strRef>
          </c:cat>
          <c:val>
            <c:numRef>
              <c:f>Seguridad!$L$6:$O$6</c:f>
              <c:numCache>
                <c:formatCode>0.0</c:formatCode>
                <c:ptCount val="4"/>
                <c:pt idx="0">
                  <c:v>50.7</c:v>
                </c:pt>
                <c:pt idx="1">
                  <c:v>53.5</c:v>
                </c:pt>
                <c:pt idx="2">
                  <c:v>60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strRef>
              <c:f>Seguridad!$K$7</c:f>
              <c:strCache>
                <c:ptCount val="1"/>
                <c:pt idx="0">
                  <c:v>dic-10</c:v>
                </c:pt>
              </c:strCache>
            </c:strRef>
          </c:tx>
          <c:invertIfNegative val="0"/>
          <c:cat>
            <c:strRef>
              <c:f>Seguridad!$L$5:$O$5</c:f>
              <c:strCache>
                <c:ptCount val="4"/>
                <c:pt idx="0">
                  <c:v>Se ha puesto de acuerdo con sus vecinos para ayudarse</c:v>
                </c:pt>
                <c:pt idx="1">
                  <c:v>Ha dejado de salir a ciertas horas</c:v>
                </c:pt>
                <c:pt idx="2">
                  <c:v>Ha reforzado la seguridad de su casa</c:v>
                </c:pt>
                <c:pt idx="3">
                  <c:v>Ha dejado de ir a ciertos lugares</c:v>
                </c:pt>
              </c:strCache>
            </c:strRef>
          </c:cat>
          <c:val>
            <c:numRef>
              <c:f>Seguridad!$L$7:$O$7</c:f>
              <c:numCache>
                <c:formatCode>0.0</c:formatCode>
                <c:ptCount val="4"/>
                <c:pt idx="0">
                  <c:v>58</c:v>
                </c:pt>
                <c:pt idx="1">
                  <c:v>49.5</c:v>
                </c:pt>
                <c:pt idx="2">
                  <c:v>58.2</c:v>
                </c:pt>
                <c:pt idx="3">
                  <c:v>52.8</c:v>
                </c:pt>
              </c:numCache>
            </c:numRef>
          </c:val>
        </c:ser>
        <c:ser>
          <c:idx val="2"/>
          <c:order val="2"/>
          <c:tx>
            <c:strRef>
              <c:f>Seguridad!$K$8</c:f>
              <c:strCache>
                <c:ptCount val="1"/>
                <c:pt idx="0">
                  <c:v>jun-11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Seguridad!$L$5:$O$5</c:f>
              <c:strCache>
                <c:ptCount val="4"/>
                <c:pt idx="0">
                  <c:v>Se ha puesto de acuerdo con sus vecinos para ayudarse</c:v>
                </c:pt>
                <c:pt idx="1">
                  <c:v>Ha dejado de salir a ciertas horas</c:v>
                </c:pt>
                <c:pt idx="2">
                  <c:v>Ha reforzado la seguridad de su casa</c:v>
                </c:pt>
                <c:pt idx="3">
                  <c:v>Ha dejado de ir a ciertos lugares</c:v>
                </c:pt>
              </c:strCache>
            </c:strRef>
          </c:cat>
          <c:val>
            <c:numRef>
              <c:f>Seguridad!$L$8:$O$8</c:f>
              <c:numCache>
                <c:formatCode>0.0</c:formatCode>
                <c:ptCount val="4"/>
                <c:pt idx="0">
                  <c:v>61</c:v>
                </c:pt>
                <c:pt idx="1">
                  <c:v>61.8</c:v>
                </c:pt>
                <c:pt idx="2">
                  <c:v>61.8</c:v>
                </c:pt>
                <c:pt idx="3">
                  <c:v>62.2</c:v>
                </c:pt>
              </c:numCache>
            </c:numRef>
          </c:val>
        </c:ser>
        <c:ser>
          <c:idx val="3"/>
          <c:order val="3"/>
          <c:tx>
            <c:strRef>
              <c:f>Seguridad!$K$9</c:f>
              <c:strCache>
                <c:ptCount val="1"/>
                <c:pt idx="0">
                  <c:v>jul-12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cat>
            <c:strRef>
              <c:f>Seguridad!$L$5:$O$5</c:f>
              <c:strCache>
                <c:ptCount val="4"/>
                <c:pt idx="0">
                  <c:v>Se ha puesto de acuerdo con sus vecinos para ayudarse</c:v>
                </c:pt>
                <c:pt idx="1">
                  <c:v>Ha dejado de salir a ciertas horas</c:v>
                </c:pt>
                <c:pt idx="2">
                  <c:v>Ha reforzado la seguridad de su casa</c:v>
                </c:pt>
                <c:pt idx="3">
                  <c:v>Ha dejado de ir a ciertos lugares</c:v>
                </c:pt>
              </c:strCache>
            </c:strRef>
          </c:cat>
          <c:val>
            <c:numRef>
              <c:f>Seguridad!$L$9:$O$9</c:f>
              <c:numCache>
                <c:formatCode>0.0</c:formatCode>
                <c:ptCount val="4"/>
                <c:pt idx="0">
                  <c:v>60.2</c:v>
                </c:pt>
                <c:pt idx="1">
                  <c:v>59.1</c:v>
                </c:pt>
                <c:pt idx="2">
                  <c:v>68.2</c:v>
                </c:pt>
                <c:pt idx="3">
                  <c:v>61</c:v>
                </c:pt>
              </c:numCache>
            </c:numRef>
          </c:val>
        </c:ser>
        <c:ser>
          <c:idx val="4"/>
          <c:order val="4"/>
          <c:tx>
            <c:strRef>
              <c:f>Seguridad!$K$10</c:f>
              <c:strCache>
                <c:ptCount val="1"/>
                <c:pt idx="0">
                  <c:v>dic-12</c:v>
                </c:pt>
              </c:strCache>
            </c:strRef>
          </c:tx>
          <c:spPr>
            <a:solidFill>
              <a:srgbClr val="639729"/>
            </a:solidFill>
          </c:spPr>
          <c:invertIfNegative val="0"/>
          <c:cat>
            <c:strRef>
              <c:f>Seguridad!$L$5:$O$5</c:f>
              <c:strCache>
                <c:ptCount val="4"/>
                <c:pt idx="0">
                  <c:v>Se ha puesto de acuerdo con sus vecinos para ayudarse</c:v>
                </c:pt>
                <c:pt idx="1">
                  <c:v>Ha dejado de salir a ciertas horas</c:v>
                </c:pt>
                <c:pt idx="2">
                  <c:v>Ha reforzado la seguridad de su casa</c:v>
                </c:pt>
                <c:pt idx="3">
                  <c:v>Ha dejado de ir a ciertos lugares</c:v>
                </c:pt>
              </c:strCache>
            </c:strRef>
          </c:cat>
          <c:val>
            <c:numRef>
              <c:f>Seguridad!$L$10:$O$10</c:f>
              <c:numCache>
                <c:formatCode>###0.0</c:formatCode>
                <c:ptCount val="4"/>
                <c:pt idx="0">
                  <c:v>59.94219499244258</c:v>
                </c:pt>
                <c:pt idx="1">
                  <c:v>53.628105011401082</c:v>
                </c:pt>
                <c:pt idx="2">
                  <c:v>64.391914869960175</c:v>
                </c:pt>
                <c:pt idx="3">
                  <c:v>54.626461411201042</c:v>
                </c:pt>
              </c:numCache>
            </c:numRef>
          </c:val>
        </c:ser>
        <c:ser>
          <c:idx val="5"/>
          <c:order val="5"/>
          <c:tx>
            <c:strRef>
              <c:f>Seguridad!$K$11</c:f>
              <c:strCache>
                <c:ptCount val="1"/>
                <c:pt idx="0">
                  <c:v>jul-13</c:v>
                </c:pt>
              </c:strCache>
            </c:strRef>
          </c:tx>
          <c:invertIfNegative val="0"/>
          <c:cat>
            <c:strRef>
              <c:f>Seguridad!$L$5:$O$5</c:f>
              <c:strCache>
                <c:ptCount val="4"/>
                <c:pt idx="0">
                  <c:v>Se ha puesto de acuerdo con sus vecinos para ayudarse</c:v>
                </c:pt>
                <c:pt idx="1">
                  <c:v>Ha dejado de salir a ciertas horas</c:v>
                </c:pt>
                <c:pt idx="2">
                  <c:v>Ha reforzado la seguridad de su casa</c:v>
                </c:pt>
                <c:pt idx="3">
                  <c:v>Ha dejado de ir a ciertos lugares</c:v>
                </c:pt>
              </c:strCache>
            </c:strRef>
          </c:cat>
          <c:val>
            <c:numRef>
              <c:f>Seguridad!$L$11:$O$11</c:f>
              <c:numCache>
                <c:formatCode>0.0</c:formatCode>
                <c:ptCount val="4"/>
                <c:pt idx="0">
                  <c:v>60.7</c:v>
                </c:pt>
                <c:pt idx="1">
                  <c:v>57.1</c:v>
                </c:pt>
                <c:pt idx="2">
                  <c:v>64.5</c:v>
                </c:pt>
                <c:pt idx="3">
                  <c:v>57.1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132877696"/>
        <c:axId val="132883584"/>
      </c:barChart>
      <c:catAx>
        <c:axId val="13287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2883584"/>
        <c:crosses val="autoZero"/>
        <c:auto val="1"/>
        <c:lblAlgn val="ctr"/>
        <c:lblOffset val="100"/>
        <c:noMultiLvlLbl val="0"/>
      </c:catAx>
      <c:valAx>
        <c:axId val="1328835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28776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Víctimas de robo o intento de robo dentro de la comuna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6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2009</c:v>
                </c:pt>
                <c:pt idx="6">
                  <c:v>2010</c:v>
                </c:pt>
                <c:pt idx="7" formatCode="mmm\-yy">
                  <c:v>40695</c:v>
                </c:pt>
                <c:pt idx="8" formatCode="mmm\-yy">
                  <c:v>40878</c:v>
                </c:pt>
                <c:pt idx="9" formatCode="mmm\-yy">
                  <c:v>41091</c:v>
                </c:pt>
                <c:pt idx="10" formatCode="mmm\-yy">
                  <c:v>41244</c:v>
                </c:pt>
                <c:pt idx="11" formatCode="mmm\-yy">
                  <c:v>41456</c:v>
                </c:pt>
              </c:numCache>
            </c:numRef>
          </c:cat>
          <c:val>
            <c:numRef>
              <c:f>Hoja1!$B$2:$B$13</c:f>
              <c:numCache>
                <c:formatCode>0.0</c:formatCode>
                <c:ptCount val="12"/>
                <c:pt idx="0">
                  <c:v>29.7</c:v>
                </c:pt>
                <c:pt idx="1">
                  <c:v>33.1</c:v>
                </c:pt>
                <c:pt idx="2">
                  <c:v>31.3</c:v>
                </c:pt>
                <c:pt idx="3">
                  <c:v>30.7</c:v>
                </c:pt>
                <c:pt idx="4">
                  <c:v>31</c:v>
                </c:pt>
                <c:pt idx="5">
                  <c:v>30.3</c:v>
                </c:pt>
                <c:pt idx="6">
                  <c:v>27.9</c:v>
                </c:pt>
                <c:pt idx="7">
                  <c:v>31.2</c:v>
                </c:pt>
                <c:pt idx="8">
                  <c:v>32.9</c:v>
                </c:pt>
                <c:pt idx="9">
                  <c:v>31.9</c:v>
                </c:pt>
                <c:pt idx="10">
                  <c:v>29.7</c:v>
                </c:pt>
                <c:pt idx="11">
                  <c:v>30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Víctimas de robo o intento de robo fuera de la comuna</c:v>
                </c:pt>
              </c:strCache>
            </c:strRef>
          </c:tx>
          <c:marker>
            <c:symbol val="circle"/>
            <c:size val="6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Hoja1!$A$2:$A$13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2009</c:v>
                </c:pt>
                <c:pt idx="6">
                  <c:v>2010</c:v>
                </c:pt>
                <c:pt idx="7" formatCode="mmm\-yy">
                  <c:v>40695</c:v>
                </c:pt>
                <c:pt idx="8" formatCode="mmm\-yy">
                  <c:v>40878</c:v>
                </c:pt>
                <c:pt idx="9" formatCode="mmm\-yy">
                  <c:v>41091</c:v>
                </c:pt>
                <c:pt idx="10" formatCode="mmm\-yy">
                  <c:v>41244</c:v>
                </c:pt>
                <c:pt idx="11" formatCode="mmm\-yy">
                  <c:v>41456</c:v>
                </c:pt>
              </c:numCache>
            </c:numRef>
          </c:cat>
          <c:val>
            <c:numRef>
              <c:f>Hoja1!$C$2:$C$13</c:f>
              <c:numCache>
                <c:formatCode>0.0</c:formatCode>
                <c:ptCount val="12"/>
                <c:pt idx="0">
                  <c:v>9.5</c:v>
                </c:pt>
                <c:pt idx="1">
                  <c:v>8.6999999999999993</c:v>
                </c:pt>
                <c:pt idx="2">
                  <c:v>7.3</c:v>
                </c:pt>
                <c:pt idx="3">
                  <c:v>7.7</c:v>
                </c:pt>
                <c:pt idx="4">
                  <c:v>7.8</c:v>
                </c:pt>
                <c:pt idx="5">
                  <c:v>8.1</c:v>
                </c:pt>
                <c:pt idx="6">
                  <c:v>7.4</c:v>
                </c:pt>
                <c:pt idx="7">
                  <c:v>7.9</c:v>
                </c:pt>
                <c:pt idx="8">
                  <c:v>8</c:v>
                </c:pt>
                <c:pt idx="9">
                  <c:v>9.1999999999999993</c:v>
                </c:pt>
                <c:pt idx="10">
                  <c:v>8</c:v>
                </c:pt>
                <c:pt idx="11">
                  <c:v>9.3000000000000007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017920"/>
        <c:axId val="88027904"/>
      </c:lineChart>
      <c:catAx>
        <c:axId val="8801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27904"/>
        <c:crosses val="autoZero"/>
        <c:auto val="1"/>
        <c:lblAlgn val="ctr"/>
        <c:lblOffset val="100"/>
        <c:noMultiLvlLbl val="0"/>
      </c:catAx>
      <c:valAx>
        <c:axId val="880279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88017920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s-C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Evaluaciones!$F$5</c:f>
              <c:strCache>
                <c:ptCount val="1"/>
                <c:pt idx="0">
                  <c:v>dic-10</c:v>
                </c:pt>
              </c:strCache>
            </c:strRef>
          </c:tx>
          <c:invertIfNegative val="0"/>
          <c:cat>
            <c:strRef>
              <c:f>Evaluaciones!$E$6:$E$14</c:f>
              <c:strCache>
                <c:ptCount val="9"/>
                <c:pt idx="0">
                  <c:v>Gendarmería</c:v>
                </c:pt>
                <c:pt idx="1">
                  <c:v>Policía de Investigaciones</c:v>
                </c:pt>
                <c:pt idx="2">
                  <c:v>Carabineros</c:v>
                </c:pt>
                <c:pt idx="3">
                  <c:v>El Alcalde de su Comuna</c:v>
                </c:pt>
                <c:pt idx="4">
                  <c:v>Defensoría Penal Pública</c:v>
                </c:pt>
                <c:pt idx="5">
                  <c:v>El Gobierno</c:v>
                </c:pt>
                <c:pt idx="6">
                  <c:v>Fiscales MINPU</c:v>
                </c:pt>
                <c:pt idx="7">
                  <c:v>Los Jueces</c:v>
                </c:pt>
                <c:pt idx="8">
                  <c:v>Senadores y Diputados</c:v>
                </c:pt>
              </c:strCache>
            </c:strRef>
          </c:cat>
          <c:val>
            <c:numRef>
              <c:f>Evaluaciones!$F$6:$F$14</c:f>
              <c:numCache>
                <c:formatCode>General</c:formatCode>
                <c:ptCount val="9"/>
                <c:pt idx="1">
                  <c:v>5.0999999999999996</c:v>
                </c:pt>
                <c:pt idx="2" formatCode="0.0">
                  <c:v>5.0999999999999996</c:v>
                </c:pt>
                <c:pt idx="3">
                  <c:v>4.4000000000000004</c:v>
                </c:pt>
                <c:pt idx="5">
                  <c:v>4.5</c:v>
                </c:pt>
                <c:pt idx="6">
                  <c:v>3.8</c:v>
                </c:pt>
                <c:pt idx="7">
                  <c:v>3.5</c:v>
                </c:pt>
                <c:pt idx="8" formatCode="0.0">
                  <c:v>3.3</c:v>
                </c:pt>
              </c:numCache>
            </c:numRef>
          </c:val>
        </c:ser>
        <c:ser>
          <c:idx val="1"/>
          <c:order val="1"/>
          <c:tx>
            <c:strRef>
              <c:f>Evaluaciones!$G$5</c:f>
              <c:strCache>
                <c:ptCount val="1"/>
                <c:pt idx="0">
                  <c:v>jun-11</c:v>
                </c:pt>
              </c:strCache>
            </c:strRef>
          </c:tx>
          <c:invertIfNegative val="0"/>
          <c:cat>
            <c:strRef>
              <c:f>Evaluaciones!$E$6:$E$14</c:f>
              <c:strCache>
                <c:ptCount val="9"/>
                <c:pt idx="0">
                  <c:v>Gendarmería</c:v>
                </c:pt>
                <c:pt idx="1">
                  <c:v>Policía de Investigaciones</c:v>
                </c:pt>
                <c:pt idx="2">
                  <c:v>Carabineros</c:v>
                </c:pt>
                <c:pt idx="3">
                  <c:v>El Alcalde de su Comuna</c:v>
                </c:pt>
                <c:pt idx="4">
                  <c:v>Defensoría Penal Pública</c:v>
                </c:pt>
                <c:pt idx="5">
                  <c:v>El Gobierno</c:v>
                </c:pt>
                <c:pt idx="6">
                  <c:v>Fiscales MINPU</c:v>
                </c:pt>
                <c:pt idx="7">
                  <c:v>Los Jueces</c:v>
                </c:pt>
                <c:pt idx="8">
                  <c:v>Senadores y Diputados</c:v>
                </c:pt>
              </c:strCache>
            </c:strRef>
          </c:cat>
          <c:val>
            <c:numRef>
              <c:f>Evaluaciones!$G$6:$G$14</c:f>
              <c:numCache>
                <c:formatCode>General</c:formatCode>
                <c:ptCount val="9"/>
                <c:pt idx="1">
                  <c:v>5.2</c:v>
                </c:pt>
                <c:pt idx="2" formatCode="0.0">
                  <c:v>5.2</c:v>
                </c:pt>
                <c:pt idx="3">
                  <c:v>4.4000000000000004</c:v>
                </c:pt>
                <c:pt idx="5">
                  <c:v>4.3</c:v>
                </c:pt>
                <c:pt idx="6">
                  <c:v>3.8</c:v>
                </c:pt>
                <c:pt idx="7">
                  <c:v>3.4</c:v>
                </c:pt>
                <c:pt idx="8" formatCode="0.0">
                  <c:v>3.3</c:v>
                </c:pt>
              </c:numCache>
            </c:numRef>
          </c:val>
        </c:ser>
        <c:ser>
          <c:idx val="2"/>
          <c:order val="2"/>
          <c:tx>
            <c:strRef>
              <c:f>Evaluaciones!$H$5</c:f>
              <c:strCache>
                <c:ptCount val="1"/>
                <c:pt idx="0">
                  <c:v>dic-11</c:v>
                </c:pt>
              </c:strCache>
            </c:strRef>
          </c:tx>
          <c:invertIfNegative val="0"/>
          <c:cat>
            <c:strRef>
              <c:f>Evaluaciones!$E$6:$E$14</c:f>
              <c:strCache>
                <c:ptCount val="9"/>
                <c:pt idx="0">
                  <c:v>Gendarmería</c:v>
                </c:pt>
                <c:pt idx="1">
                  <c:v>Policía de Investigaciones</c:v>
                </c:pt>
                <c:pt idx="2">
                  <c:v>Carabineros</c:v>
                </c:pt>
                <c:pt idx="3">
                  <c:v>El Alcalde de su Comuna</c:v>
                </c:pt>
                <c:pt idx="4">
                  <c:v>Defensoría Penal Pública</c:v>
                </c:pt>
                <c:pt idx="5">
                  <c:v>El Gobierno</c:v>
                </c:pt>
                <c:pt idx="6">
                  <c:v>Fiscales MINPU</c:v>
                </c:pt>
                <c:pt idx="7">
                  <c:v>Los Jueces</c:v>
                </c:pt>
                <c:pt idx="8">
                  <c:v>Senadores y Diputados</c:v>
                </c:pt>
              </c:strCache>
            </c:strRef>
          </c:cat>
          <c:val>
            <c:numRef>
              <c:f>Evaluaciones!$H$6:$H$14</c:f>
              <c:numCache>
                <c:formatCode>0.0</c:formatCode>
                <c:ptCount val="9"/>
                <c:pt idx="1">
                  <c:v>5</c:v>
                </c:pt>
                <c:pt idx="2">
                  <c:v>5</c:v>
                </c:pt>
                <c:pt idx="3">
                  <c:v>4.4000000000000004</c:v>
                </c:pt>
                <c:pt idx="5">
                  <c:v>3.8</c:v>
                </c:pt>
                <c:pt idx="6">
                  <c:v>3.4</c:v>
                </c:pt>
                <c:pt idx="7">
                  <c:v>3</c:v>
                </c:pt>
                <c:pt idx="8">
                  <c:v>2.9</c:v>
                </c:pt>
              </c:numCache>
            </c:numRef>
          </c:val>
        </c:ser>
        <c:ser>
          <c:idx val="3"/>
          <c:order val="3"/>
          <c:tx>
            <c:strRef>
              <c:f>Evaluaciones!$I$5</c:f>
              <c:strCache>
                <c:ptCount val="1"/>
                <c:pt idx="0">
                  <c:v>jul-12</c:v>
                </c:pt>
              </c:strCache>
            </c:strRef>
          </c:tx>
          <c:invertIfNegative val="0"/>
          <c:cat>
            <c:strRef>
              <c:f>Evaluaciones!$E$6:$E$14</c:f>
              <c:strCache>
                <c:ptCount val="9"/>
                <c:pt idx="0">
                  <c:v>Gendarmería</c:v>
                </c:pt>
                <c:pt idx="1">
                  <c:v>Policía de Investigaciones</c:v>
                </c:pt>
                <c:pt idx="2">
                  <c:v>Carabineros</c:v>
                </c:pt>
                <c:pt idx="3">
                  <c:v>El Alcalde de su Comuna</c:v>
                </c:pt>
                <c:pt idx="4">
                  <c:v>Defensoría Penal Pública</c:v>
                </c:pt>
                <c:pt idx="5">
                  <c:v>El Gobierno</c:v>
                </c:pt>
                <c:pt idx="6">
                  <c:v>Fiscales MINPU</c:v>
                </c:pt>
                <c:pt idx="7">
                  <c:v>Los Jueces</c:v>
                </c:pt>
                <c:pt idx="8">
                  <c:v>Senadores y Diputados</c:v>
                </c:pt>
              </c:strCache>
            </c:strRef>
          </c:cat>
          <c:val>
            <c:numRef>
              <c:f>Evaluaciones!$I$6:$I$14</c:f>
              <c:numCache>
                <c:formatCode>0.0</c:formatCode>
                <c:ptCount val="9"/>
                <c:pt idx="0">
                  <c:v>4.7</c:v>
                </c:pt>
                <c:pt idx="1">
                  <c:v>5</c:v>
                </c:pt>
                <c:pt idx="2">
                  <c:v>5</c:v>
                </c:pt>
                <c:pt idx="3">
                  <c:v>4.3</c:v>
                </c:pt>
                <c:pt idx="4">
                  <c:v>3.5</c:v>
                </c:pt>
                <c:pt idx="5">
                  <c:v>3.9</c:v>
                </c:pt>
                <c:pt idx="6">
                  <c:v>3.4</c:v>
                </c:pt>
                <c:pt idx="7">
                  <c:v>3.1</c:v>
                </c:pt>
                <c:pt idx="8">
                  <c:v>2.8</c:v>
                </c:pt>
              </c:numCache>
            </c:numRef>
          </c:val>
        </c:ser>
        <c:ser>
          <c:idx val="4"/>
          <c:order val="4"/>
          <c:tx>
            <c:strRef>
              <c:f>Evaluaciones!$J$5</c:f>
              <c:strCache>
                <c:ptCount val="1"/>
                <c:pt idx="0">
                  <c:v>dic-12</c:v>
                </c:pt>
              </c:strCache>
            </c:strRef>
          </c:tx>
          <c:invertIfNegative val="0"/>
          <c:cat>
            <c:strRef>
              <c:f>Evaluaciones!$E$6:$E$14</c:f>
              <c:strCache>
                <c:ptCount val="9"/>
                <c:pt idx="0">
                  <c:v>Gendarmería</c:v>
                </c:pt>
                <c:pt idx="1">
                  <c:v>Policía de Investigaciones</c:v>
                </c:pt>
                <c:pt idx="2">
                  <c:v>Carabineros</c:v>
                </c:pt>
                <c:pt idx="3">
                  <c:v>El Alcalde de su Comuna</c:v>
                </c:pt>
                <c:pt idx="4">
                  <c:v>Defensoría Penal Pública</c:v>
                </c:pt>
                <c:pt idx="5">
                  <c:v>El Gobierno</c:v>
                </c:pt>
                <c:pt idx="6">
                  <c:v>Fiscales MINPU</c:v>
                </c:pt>
                <c:pt idx="7">
                  <c:v>Los Jueces</c:v>
                </c:pt>
                <c:pt idx="8">
                  <c:v>Senadores y Diputados</c:v>
                </c:pt>
              </c:strCache>
            </c:strRef>
          </c:cat>
          <c:val>
            <c:numRef>
              <c:f>Evaluaciones!$J$6:$J$14</c:f>
              <c:numCache>
                <c:formatCode>0.0</c:formatCode>
                <c:ptCount val="9"/>
                <c:pt idx="0">
                  <c:v>4.6688761268928225</c:v>
                </c:pt>
                <c:pt idx="1">
                  <c:v>4.8684151942932088</c:v>
                </c:pt>
                <c:pt idx="2">
                  <c:v>4.9785865350776799</c:v>
                </c:pt>
                <c:pt idx="3">
                  <c:v>4.5458703433464764</c:v>
                </c:pt>
                <c:pt idx="4">
                  <c:v>3.6018003504108167</c:v>
                </c:pt>
                <c:pt idx="5">
                  <c:v>4.0234743300160849</c:v>
                </c:pt>
                <c:pt idx="6">
                  <c:v>3.4869032295456908</c:v>
                </c:pt>
                <c:pt idx="7">
                  <c:v>3.0541886115647112</c:v>
                </c:pt>
                <c:pt idx="8">
                  <c:v>2.9015114851101043</c:v>
                </c:pt>
              </c:numCache>
            </c:numRef>
          </c:val>
        </c:ser>
        <c:ser>
          <c:idx val="5"/>
          <c:order val="5"/>
          <c:tx>
            <c:strRef>
              <c:f>Evaluaciones!$K$5</c:f>
              <c:strCache>
                <c:ptCount val="1"/>
                <c:pt idx="0">
                  <c:v>jul-13</c:v>
                </c:pt>
              </c:strCache>
            </c:strRef>
          </c:tx>
          <c:invertIfNegative val="0"/>
          <c:cat>
            <c:strRef>
              <c:f>Evaluaciones!$E$6:$E$14</c:f>
              <c:strCache>
                <c:ptCount val="9"/>
                <c:pt idx="0">
                  <c:v>Gendarmería</c:v>
                </c:pt>
                <c:pt idx="1">
                  <c:v>Policía de Investigaciones</c:v>
                </c:pt>
                <c:pt idx="2">
                  <c:v>Carabineros</c:v>
                </c:pt>
                <c:pt idx="3">
                  <c:v>El Alcalde de su Comuna</c:v>
                </c:pt>
                <c:pt idx="4">
                  <c:v>Defensoría Penal Pública</c:v>
                </c:pt>
                <c:pt idx="5">
                  <c:v>El Gobierno</c:v>
                </c:pt>
                <c:pt idx="6">
                  <c:v>Fiscales MINPU</c:v>
                </c:pt>
                <c:pt idx="7">
                  <c:v>Los Jueces</c:v>
                </c:pt>
                <c:pt idx="8">
                  <c:v>Senadores y Diputados</c:v>
                </c:pt>
              </c:strCache>
            </c:strRef>
          </c:cat>
          <c:val>
            <c:numRef>
              <c:f>Evaluaciones!$K$6:$K$14</c:f>
              <c:numCache>
                <c:formatCode>0.0</c:formatCode>
                <c:ptCount val="9"/>
                <c:pt idx="0">
                  <c:v>5.23</c:v>
                </c:pt>
                <c:pt idx="1">
                  <c:v>5.0599999999999996</c:v>
                </c:pt>
                <c:pt idx="2">
                  <c:v>4.95</c:v>
                </c:pt>
                <c:pt idx="3">
                  <c:v>4.63</c:v>
                </c:pt>
                <c:pt idx="4">
                  <c:v>4.1100000000000003</c:v>
                </c:pt>
                <c:pt idx="5">
                  <c:v>3.96</c:v>
                </c:pt>
                <c:pt idx="6">
                  <c:v>3.75</c:v>
                </c:pt>
                <c:pt idx="7">
                  <c:v>3.2</c:v>
                </c:pt>
                <c:pt idx="8">
                  <c:v>3.05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8"/>
        <c:overlap val="-48"/>
        <c:axId val="131905792"/>
        <c:axId val="131911680"/>
      </c:barChart>
      <c:catAx>
        <c:axId val="13190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31911680"/>
        <c:crosses val="autoZero"/>
        <c:auto val="1"/>
        <c:lblAlgn val="ctr"/>
        <c:lblOffset val="100"/>
        <c:noMultiLvlLbl val="0"/>
      </c:catAx>
      <c:valAx>
        <c:axId val="131911680"/>
        <c:scaling>
          <c:orientation val="minMax"/>
          <c:max val="6"/>
          <c:min val="1"/>
        </c:scaling>
        <c:delete val="1"/>
        <c:axPos val="l"/>
        <c:numFmt formatCode="General" sourceLinked="1"/>
        <c:majorTickMark val="out"/>
        <c:minorTickMark val="none"/>
        <c:tickLblPos val="nextTo"/>
        <c:crossAx val="1319057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IndiceDesempeñoPoli!$F$5</c:f>
              <c:strCache>
                <c:ptCount val="1"/>
                <c:pt idx="0">
                  <c:v>jul-10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IndiceDesempeñoPoli!$G$4:$I$4</c:f>
              <c:strCache>
                <c:ptCount val="3"/>
                <c:pt idx="0">
                  <c:v>Desempeño bajo</c:v>
                </c:pt>
                <c:pt idx="1">
                  <c:v>Desempeño medio</c:v>
                </c:pt>
                <c:pt idx="2">
                  <c:v>Desempeño alto</c:v>
                </c:pt>
              </c:strCache>
            </c:strRef>
          </c:cat>
          <c:val>
            <c:numRef>
              <c:f>IndiceDesempeñoPoli!$G$5:$I$5</c:f>
              <c:numCache>
                <c:formatCode>0.0</c:formatCode>
                <c:ptCount val="3"/>
                <c:pt idx="0">
                  <c:v>39.700000000000003</c:v>
                </c:pt>
                <c:pt idx="1">
                  <c:v>21.9</c:v>
                </c:pt>
                <c:pt idx="2">
                  <c:v>38.4</c:v>
                </c:pt>
              </c:numCache>
            </c:numRef>
          </c:val>
        </c:ser>
        <c:ser>
          <c:idx val="1"/>
          <c:order val="1"/>
          <c:tx>
            <c:strRef>
              <c:f>IndiceDesempeñoPoli!$F$6</c:f>
              <c:strCache>
                <c:ptCount val="1"/>
                <c:pt idx="0">
                  <c:v>dic-10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IndiceDesempeñoPoli!$G$4:$I$4</c:f>
              <c:strCache>
                <c:ptCount val="3"/>
                <c:pt idx="0">
                  <c:v>Desempeño bajo</c:v>
                </c:pt>
                <c:pt idx="1">
                  <c:v>Desempeño medio</c:v>
                </c:pt>
                <c:pt idx="2">
                  <c:v>Desempeño alto</c:v>
                </c:pt>
              </c:strCache>
            </c:strRef>
          </c:cat>
          <c:val>
            <c:numRef>
              <c:f>IndiceDesempeñoPoli!$G$6:$I$6</c:f>
              <c:numCache>
                <c:formatCode>0.0</c:formatCode>
                <c:ptCount val="3"/>
                <c:pt idx="0">
                  <c:v>40.799999999999997</c:v>
                </c:pt>
                <c:pt idx="1">
                  <c:v>27.4</c:v>
                </c:pt>
                <c:pt idx="2">
                  <c:v>31.8</c:v>
                </c:pt>
              </c:numCache>
            </c:numRef>
          </c:val>
        </c:ser>
        <c:ser>
          <c:idx val="2"/>
          <c:order val="2"/>
          <c:tx>
            <c:strRef>
              <c:f>IndiceDesempeñoPoli!$F$7</c:f>
              <c:strCache>
                <c:ptCount val="1"/>
                <c:pt idx="0">
                  <c:v>jun-11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IndiceDesempeñoPoli!$G$4:$I$4</c:f>
              <c:strCache>
                <c:ptCount val="3"/>
                <c:pt idx="0">
                  <c:v>Desempeño bajo</c:v>
                </c:pt>
                <c:pt idx="1">
                  <c:v>Desempeño medio</c:v>
                </c:pt>
                <c:pt idx="2">
                  <c:v>Desempeño alto</c:v>
                </c:pt>
              </c:strCache>
            </c:strRef>
          </c:cat>
          <c:val>
            <c:numRef>
              <c:f>IndiceDesempeñoPoli!$G$7:$I$7</c:f>
              <c:numCache>
                <c:formatCode>0.0</c:formatCode>
                <c:ptCount val="3"/>
                <c:pt idx="0">
                  <c:v>40.5</c:v>
                </c:pt>
                <c:pt idx="1">
                  <c:v>24</c:v>
                </c:pt>
                <c:pt idx="2">
                  <c:v>35.5</c:v>
                </c:pt>
              </c:numCache>
            </c:numRef>
          </c:val>
        </c:ser>
        <c:ser>
          <c:idx val="3"/>
          <c:order val="3"/>
          <c:tx>
            <c:strRef>
              <c:f>IndiceDesempeñoPoli!$F$8</c:f>
              <c:strCache>
                <c:ptCount val="1"/>
                <c:pt idx="0">
                  <c:v>dic-11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IndiceDesempeñoPoli!$G$4:$I$4</c:f>
              <c:strCache>
                <c:ptCount val="3"/>
                <c:pt idx="0">
                  <c:v>Desempeño bajo</c:v>
                </c:pt>
                <c:pt idx="1">
                  <c:v>Desempeño medio</c:v>
                </c:pt>
                <c:pt idx="2">
                  <c:v>Desempeño alto</c:v>
                </c:pt>
              </c:strCache>
            </c:strRef>
          </c:cat>
          <c:val>
            <c:numRef>
              <c:f>IndiceDesempeñoPoli!$G$8:$I$8</c:f>
              <c:numCache>
                <c:formatCode>0.0</c:formatCode>
                <c:ptCount val="3"/>
                <c:pt idx="0">
                  <c:v>44.3</c:v>
                </c:pt>
                <c:pt idx="1">
                  <c:v>26</c:v>
                </c:pt>
                <c:pt idx="2">
                  <c:v>29.7</c:v>
                </c:pt>
              </c:numCache>
            </c:numRef>
          </c:val>
        </c:ser>
        <c:ser>
          <c:idx val="4"/>
          <c:order val="4"/>
          <c:tx>
            <c:strRef>
              <c:f>IndiceDesempeñoPoli!$F$9</c:f>
              <c:strCache>
                <c:ptCount val="1"/>
                <c:pt idx="0">
                  <c:v>jul-12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IndiceDesempeñoPoli!$G$4:$I$4</c:f>
              <c:strCache>
                <c:ptCount val="3"/>
                <c:pt idx="0">
                  <c:v>Desempeño bajo</c:v>
                </c:pt>
                <c:pt idx="1">
                  <c:v>Desempeño medio</c:v>
                </c:pt>
                <c:pt idx="2">
                  <c:v>Desempeño alto</c:v>
                </c:pt>
              </c:strCache>
            </c:strRef>
          </c:cat>
          <c:val>
            <c:numRef>
              <c:f>IndiceDesempeñoPoli!$G$9:$I$9</c:f>
              <c:numCache>
                <c:formatCode>0.0</c:formatCode>
                <c:ptCount val="3"/>
                <c:pt idx="0">
                  <c:v>44.1</c:v>
                </c:pt>
                <c:pt idx="1">
                  <c:v>24.9</c:v>
                </c:pt>
                <c:pt idx="2">
                  <c:v>31</c:v>
                </c:pt>
              </c:numCache>
            </c:numRef>
          </c:val>
        </c:ser>
        <c:ser>
          <c:idx val="5"/>
          <c:order val="5"/>
          <c:tx>
            <c:strRef>
              <c:f>IndiceDesempeñoPoli!$F$10</c:f>
              <c:strCache>
                <c:ptCount val="1"/>
                <c:pt idx="0">
                  <c:v>dic-12</c:v>
                </c:pt>
              </c:strCache>
            </c:strRef>
          </c:tx>
          <c:spPr>
            <a:solidFill>
              <a:srgbClr val="5C1F00"/>
            </a:solidFill>
          </c:spPr>
          <c:invertIfNegative val="0"/>
          <c:cat>
            <c:strRef>
              <c:f>IndiceDesempeñoPoli!$G$4:$I$4</c:f>
              <c:strCache>
                <c:ptCount val="3"/>
                <c:pt idx="0">
                  <c:v>Desempeño bajo</c:v>
                </c:pt>
                <c:pt idx="1">
                  <c:v>Desempeño medio</c:v>
                </c:pt>
                <c:pt idx="2">
                  <c:v>Desempeño alto</c:v>
                </c:pt>
              </c:strCache>
            </c:strRef>
          </c:cat>
          <c:val>
            <c:numRef>
              <c:f>IndiceDesempeñoPoli!$G$10:$I$10</c:f>
              <c:numCache>
                <c:formatCode>0.0</c:formatCode>
                <c:ptCount val="3"/>
                <c:pt idx="0">
                  <c:v>44.9</c:v>
                </c:pt>
                <c:pt idx="1">
                  <c:v>23.3</c:v>
                </c:pt>
                <c:pt idx="2">
                  <c:v>31.8</c:v>
                </c:pt>
              </c:numCache>
            </c:numRef>
          </c:val>
        </c:ser>
        <c:ser>
          <c:idx val="6"/>
          <c:order val="6"/>
          <c:tx>
            <c:strRef>
              <c:f>IndiceDesempeñoPoli!$F$11</c:f>
              <c:strCache>
                <c:ptCount val="1"/>
                <c:pt idx="0">
                  <c:v>jul-13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IndiceDesempeñoPoli!$G$4:$I$4</c:f>
              <c:strCache>
                <c:ptCount val="3"/>
                <c:pt idx="0">
                  <c:v>Desempeño bajo</c:v>
                </c:pt>
                <c:pt idx="1">
                  <c:v>Desempeño medio</c:v>
                </c:pt>
                <c:pt idx="2">
                  <c:v>Desempeño alto</c:v>
                </c:pt>
              </c:strCache>
            </c:strRef>
          </c:cat>
          <c:val>
            <c:numRef>
              <c:f>IndiceDesempeñoPoli!$G$11:$I$11</c:f>
              <c:numCache>
                <c:formatCode>0.0</c:formatCode>
                <c:ptCount val="3"/>
                <c:pt idx="0">
                  <c:v>46.4</c:v>
                </c:pt>
                <c:pt idx="1">
                  <c:v>23.9</c:v>
                </c:pt>
                <c:pt idx="2">
                  <c:v>29.7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153776128"/>
        <c:axId val="153777664"/>
      </c:barChart>
      <c:catAx>
        <c:axId val="15377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3777664"/>
        <c:crosses val="autoZero"/>
        <c:auto val="1"/>
        <c:lblAlgn val="ctr"/>
        <c:lblOffset val="100"/>
        <c:noMultiLvlLbl val="0"/>
      </c:catAx>
      <c:valAx>
        <c:axId val="1537776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3776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Hoja1!$M$44</c:f>
              <c:strCache>
                <c:ptCount val="1"/>
                <c:pt idx="0">
                  <c:v>Vía pública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Hoja1!$L$45:$L$55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  <c:pt idx="6" formatCode="mmm\-yy">
                  <c:v>40695</c:v>
                </c:pt>
                <c:pt idx="7" formatCode="mmm\-yy">
                  <c:v>40878</c:v>
                </c:pt>
                <c:pt idx="8" formatCode="mmm\-yy">
                  <c:v>41091</c:v>
                </c:pt>
                <c:pt idx="9" formatCode="mmm\-yy">
                  <c:v>41244</c:v>
                </c:pt>
                <c:pt idx="10" formatCode="mmm\-yy">
                  <c:v>41456</c:v>
                </c:pt>
              </c:numCache>
            </c:numRef>
          </c:cat>
          <c:val>
            <c:numRef>
              <c:f>Hoja1!$M$45:$M$55</c:f>
              <c:numCache>
                <c:formatCode>0.0%</c:formatCode>
                <c:ptCount val="11"/>
                <c:pt idx="0">
                  <c:v>0.81854011274036087</c:v>
                </c:pt>
                <c:pt idx="1">
                  <c:v>0.81098396636328351</c:v>
                </c:pt>
                <c:pt idx="2">
                  <c:v>0.80476953109807248</c:v>
                </c:pt>
                <c:pt idx="3">
                  <c:v>0.79472326447734931</c:v>
                </c:pt>
                <c:pt idx="4">
                  <c:v>0.83841534340604962</c:v>
                </c:pt>
                <c:pt idx="5">
                  <c:v>0.82795295733922836</c:v>
                </c:pt>
                <c:pt idx="6">
                  <c:v>0.83669452780516673</c:v>
                </c:pt>
                <c:pt idx="7">
                  <c:v>0.82755542166255491</c:v>
                </c:pt>
                <c:pt idx="8">
                  <c:v>0.82665065790057357</c:v>
                </c:pt>
                <c:pt idx="9">
                  <c:v>0.83828551133503793</c:v>
                </c:pt>
                <c:pt idx="10">
                  <c:v>0.84363487153084105</c:v>
                </c:pt>
              </c:numCache>
            </c:numRef>
          </c:val>
        </c:ser>
        <c:ser>
          <c:idx val="1"/>
          <c:order val="1"/>
          <c:tx>
            <c:strRef>
              <c:f>Hoja1!$N$44</c:f>
              <c:strCache>
                <c:ptCount val="1"/>
                <c:pt idx="0">
                  <c:v>Hogar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Hoja1!$L$45:$L$55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  <c:pt idx="6" formatCode="mmm\-yy">
                  <c:v>40695</c:v>
                </c:pt>
                <c:pt idx="7" formatCode="mmm\-yy">
                  <c:v>40878</c:v>
                </c:pt>
                <c:pt idx="8" formatCode="mmm\-yy">
                  <c:v>41091</c:v>
                </c:pt>
                <c:pt idx="9" formatCode="mmm\-yy">
                  <c:v>41244</c:v>
                </c:pt>
                <c:pt idx="10" formatCode="mmm\-yy">
                  <c:v>41456</c:v>
                </c:pt>
              </c:numCache>
            </c:numRef>
          </c:cat>
          <c:val>
            <c:numRef>
              <c:f>Hoja1!$N$45:$N$55</c:f>
              <c:numCache>
                <c:formatCode>0.0%</c:formatCode>
                <c:ptCount val="11"/>
                <c:pt idx="0">
                  <c:v>0.1814598872596391</c:v>
                </c:pt>
                <c:pt idx="1">
                  <c:v>0.18901603363671643</c:v>
                </c:pt>
                <c:pt idx="2">
                  <c:v>0.19523046890192747</c:v>
                </c:pt>
                <c:pt idx="3">
                  <c:v>0.20527673552265069</c:v>
                </c:pt>
                <c:pt idx="4">
                  <c:v>0.16158465659395038</c:v>
                </c:pt>
                <c:pt idx="5">
                  <c:v>0.17204704266077162</c:v>
                </c:pt>
                <c:pt idx="6">
                  <c:v>0.16330547219483338</c:v>
                </c:pt>
                <c:pt idx="7">
                  <c:v>0.172444578337445</c:v>
                </c:pt>
                <c:pt idx="8">
                  <c:v>0.1733493420994264</c:v>
                </c:pt>
                <c:pt idx="9">
                  <c:v>0.16171448866496213</c:v>
                </c:pt>
                <c:pt idx="10">
                  <c:v>0.15636512846915906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88068864"/>
        <c:axId val="88070400"/>
      </c:barChart>
      <c:catAx>
        <c:axId val="8806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070400"/>
        <c:crosses val="autoZero"/>
        <c:auto val="1"/>
        <c:lblAlgn val="ctr"/>
        <c:lblOffset val="100"/>
        <c:noMultiLvlLbl val="0"/>
      </c:catAx>
      <c:valAx>
        <c:axId val="88070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8068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'[Gráfico en Microsoft PowerPoint]Hoja1'!$M$31</c:f>
              <c:strCache>
                <c:ptCount val="1"/>
                <c:pt idx="0">
                  <c:v>No violentos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'[Gráfico en Microsoft PowerPoint]Hoja1'!$L$32:$L$42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  <c:pt idx="6" formatCode="mmm\-yy">
                  <c:v>40695</c:v>
                </c:pt>
                <c:pt idx="7" formatCode="mmm\-yy">
                  <c:v>40878</c:v>
                </c:pt>
                <c:pt idx="8" formatCode="mmm\-yy">
                  <c:v>41091</c:v>
                </c:pt>
                <c:pt idx="9" formatCode="mmm\-yy">
                  <c:v>41244</c:v>
                </c:pt>
                <c:pt idx="10" formatCode="mmm\-yy">
                  <c:v>41456</c:v>
                </c:pt>
              </c:numCache>
            </c:numRef>
          </c:cat>
          <c:val>
            <c:numRef>
              <c:f>'[Gráfico en Microsoft PowerPoint]Hoja1'!$M$32:$M$42</c:f>
              <c:numCache>
                <c:formatCode>0.0%</c:formatCode>
                <c:ptCount val="11"/>
                <c:pt idx="0">
                  <c:v>0.75210105883520639</c:v>
                </c:pt>
                <c:pt idx="1">
                  <c:v>0.74655496255162646</c:v>
                </c:pt>
                <c:pt idx="2">
                  <c:v>0.71591665179457153</c:v>
                </c:pt>
                <c:pt idx="3">
                  <c:v>0.72287769516450373</c:v>
                </c:pt>
                <c:pt idx="4">
                  <c:v>0.7125931793263981</c:v>
                </c:pt>
                <c:pt idx="5">
                  <c:v>0.7126535645341916</c:v>
                </c:pt>
                <c:pt idx="6">
                  <c:v>0.71468154676646145</c:v>
                </c:pt>
                <c:pt idx="7">
                  <c:v>0.72493875120571816</c:v>
                </c:pt>
                <c:pt idx="8">
                  <c:v>0.70371229681616532</c:v>
                </c:pt>
                <c:pt idx="9">
                  <c:v>0.70981592230474044</c:v>
                </c:pt>
                <c:pt idx="10">
                  <c:v>0.72012217359218311</c:v>
                </c:pt>
              </c:numCache>
            </c:numRef>
          </c:val>
        </c:ser>
        <c:ser>
          <c:idx val="1"/>
          <c:order val="1"/>
          <c:tx>
            <c:strRef>
              <c:f>'[Gráfico en Microsoft PowerPoint]Hoja1'!$N$31</c:f>
              <c:strCache>
                <c:ptCount val="1"/>
                <c:pt idx="0">
                  <c:v>Violentos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'[Gráfico en Microsoft PowerPoint]Hoja1'!$L$32:$L$42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  <c:pt idx="6" formatCode="mmm\-yy">
                  <c:v>40695</c:v>
                </c:pt>
                <c:pt idx="7" formatCode="mmm\-yy">
                  <c:v>40878</c:v>
                </c:pt>
                <c:pt idx="8" formatCode="mmm\-yy">
                  <c:v>41091</c:v>
                </c:pt>
                <c:pt idx="9" formatCode="mmm\-yy">
                  <c:v>41244</c:v>
                </c:pt>
                <c:pt idx="10" formatCode="mmm\-yy">
                  <c:v>41456</c:v>
                </c:pt>
              </c:numCache>
            </c:numRef>
          </c:cat>
          <c:val>
            <c:numRef>
              <c:f>'[Gráfico en Microsoft PowerPoint]Hoja1'!$N$32:$N$42</c:f>
              <c:numCache>
                <c:formatCode>0.0%</c:formatCode>
                <c:ptCount val="11"/>
                <c:pt idx="0">
                  <c:v>0.24789894116479344</c:v>
                </c:pt>
                <c:pt idx="1">
                  <c:v>0.25344503744837343</c:v>
                </c:pt>
                <c:pt idx="2">
                  <c:v>0.28408334820542847</c:v>
                </c:pt>
                <c:pt idx="3">
                  <c:v>0.2771223048354961</c:v>
                </c:pt>
                <c:pt idx="4">
                  <c:v>0.28740682067360196</c:v>
                </c:pt>
                <c:pt idx="5">
                  <c:v>0.2873464354658084</c:v>
                </c:pt>
                <c:pt idx="6">
                  <c:v>0.28531845323353855</c:v>
                </c:pt>
                <c:pt idx="7">
                  <c:v>0.27506124879428179</c:v>
                </c:pt>
                <c:pt idx="8">
                  <c:v>0.29628770318383463</c:v>
                </c:pt>
                <c:pt idx="9">
                  <c:v>0.29018407769525961</c:v>
                </c:pt>
                <c:pt idx="10">
                  <c:v>0.27987782640781689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88126592"/>
        <c:axId val="88128128"/>
      </c:barChart>
      <c:catAx>
        <c:axId val="8812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128128"/>
        <c:crosses val="autoZero"/>
        <c:auto val="1"/>
        <c:lblAlgn val="ctr"/>
        <c:lblOffset val="100"/>
        <c:noMultiLvlLbl val="0"/>
      </c:catAx>
      <c:valAx>
        <c:axId val="881281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8126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Victimizacion!$N$3</c:f>
              <c:strCache>
                <c:ptCount val="1"/>
                <c:pt idx="0">
                  <c:v>Área Norponiente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5C1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462300"/>
              </a:solidFill>
            </c:spPr>
          </c:dPt>
          <c:cat>
            <c:strRef>
              <c:f>Victimizacion!$M$4:$M$10</c:f>
              <c:strCache>
                <c:ptCount val="7"/>
                <c:pt idx="0">
                  <c:v>`jul-10</c:v>
                </c:pt>
                <c:pt idx="1">
                  <c:v>dic-10</c:v>
                </c:pt>
                <c:pt idx="2">
                  <c:v>jun-11</c:v>
                </c:pt>
                <c:pt idx="3">
                  <c:v>dic-11</c:v>
                </c:pt>
                <c:pt idx="4">
                  <c:v>jul-12</c:v>
                </c:pt>
                <c:pt idx="5">
                  <c:v>dic-12</c:v>
                </c:pt>
                <c:pt idx="6">
                  <c:v>jul-13</c:v>
                </c:pt>
              </c:strCache>
            </c:strRef>
          </c:cat>
          <c:val>
            <c:numRef>
              <c:f>Victimizacion!$N$4:$N$10</c:f>
              <c:numCache>
                <c:formatCode>0.0%</c:formatCode>
                <c:ptCount val="7"/>
                <c:pt idx="0">
                  <c:v>0.40500000000000003</c:v>
                </c:pt>
                <c:pt idx="1">
                  <c:v>0.35599999999999998</c:v>
                </c:pt>
                <c:pt idx="2">
                  <c:v>0.40353179163601233</c:v>
                </c:pt>
                <c:pt idx="3">
                  <c:v>0.42399999999999999</c:v>
                </c:pt>
                <c:pt idx="4">
                  <c:v>0.39600000000000002</c:v>
                </c:pt>
                <c:pt idx="5">
                  <c:v>0.39</c:v>
                </c:pt>
                <c:pt idx="6">
                  <c:v>0.371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4787200"/>
        <c:axId val="84788736"/>
      </c:barChart>
      <c:catAx>
        <c:axId val="84787200"/>
        <c:scaling>
          <c:orientation val="minMax"/>
        </c:scaling>
        <c:delete val="0"/>
        <c:axPos val="b"/>
        <c:majorTickMark val="out"/>
        <c:minorTickMark val="none"/>
        <c:tickLblPos val="nextTo"/>
        <c:crossAx val="84788736"/>
        <c:crosses val="autoZero"/>
        <c:auto val="1"/>
        <c:lblAlgn val="ctr"/>
        <c:lblOffset val="100"/>
        <c:noMultiLvlLbl val="0"/>
      </c:catAx>
      <c:valAx>
        <c:axId val="84788736"/>
        <c:scaling>
          <c:orientation val="minMax"/>
          <c:max val="0.47000000000000003"/>
          <c:min val="0.2"/>
        </c:scaling>
        <c:delete val="1"/>
        <c:axPos val="l"/>
        <c:numFmt formatCode="0.0%" sourceLinked="1"/>
        <c:majorTickMark val="out"/>
        <c:minorTickMark val="none"/>
        <c:tickLblPos val="nextTo"/>
        <c:crossAx val="8478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2 en Microsoft PowerPoint]Victimizacion'!$E$3</c:f>
              <c:strCache>
                <c:ptCount val="1"/>
                <c:pt idx="0">
                  <c:v>Área Nororiente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1F0D2D"/>
              </a:solidFill>
            </c:spPr>
          </c:dPt>
          <c:dPt>
            <c:idx val="6"/>
            <c:invertIfNegative val="0"/>
            <c:bubble3D val="0"/>
            <c:spPr>
              <a:solidFill>
                <a:srgbClr val="6600CC"/>
              </a:solidFill>
            </c:spPr>
          </c:dPt>
          <c:cat>
            <c:strRef>
              <c:f>'[Gráfico 2 en Microsoft PowerPoint]Victimizacion'!$D$4:$D$10</c:f>
              <c:strCache>
                <c:ptCount val="7"/>
                <c:pt idx="0">
                  <c:v>`jul-10</c:v>
                </c:pt>
                <c:pt idx="1">
                  <c:v>dic-10</c:v>
                </c:pt>
                <c:pt idx="2">
                  <c:v>jun-11</c:v>
                </c:pt>
                <c:pt idx="3">
                  <c:v>dic-11</c:v>
                </c:pt>
                <c:pt idx="4">
                  <c:v>jul-12</c:v>
                </c:pt>
                <c:pt idx="5">
                  <c:v>dic-12</c:v>
                </c:pt>
                <c:pt idx="6">
                  <c:v>jul-13</c:v>
                </c:pt>
              </c:strCache>
            </c:strRef>
          </c:cat>
          <c:val>
            <c:numRef>
              <c:f>'[Gráfico 2 en Microsoft PowerPoint]Victimizacion'!$E$4:$E$10</c:f>
              <c:numCache>
                <c:formatCode>0.0%</c:formatCode>
                <c:ptCount val="7"/>
                <c:pt idx="0">
                  <c:v>0.35699999999999998</c:v>
                </c:pt>
                <c:pt idx="1">
                  <c:v>0.29399999999999998</c:v>
                </c:pt>
                <c:pt idx="2">
                  <c:v>0.33826079497612854</c:v>
                </c:pt>
                <c:pt idx="3">
                  <c:v>0.36699999999999999</c:v>
                </c:pt>
                <c:pt idx="4">
                  <c:v>0.36099999999999999</c:v>
                </c:pt>
                <c:pt idx="5">
                  <c:v>0.33100000000000002</c:v>
                </c:pt>
                <c:pt idx="6">
                  <c:v>0.36299999999999999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5172992"/>
        <c:axId val="85174528"/>
      </c:barChart>
      <c:catAx>
        <c:axId val="8517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85174528"/>
        <c:crosses val="autoZero"/>
        <c:auto val="1"/>
        <c:lblAlgn val="ctr"/>
        <c:lblOffset val="100"/>
        <c:noMultiLvlLbl val="0"/>
      </c:catAx>
      <c:valAx>
        <c:axId val="85174528"/>
        <c:scaling>
          <c:orientation val="minMax"/>
          <c:max val="0.47000000000000003"/>
          <c:min val="0.2"/>
        </c:scaling>
        <c:delete val="1"/>
        <c:axPos val="l"/>
        <c:numFmt formatCode="0.0%" sourceLinked="1"/>
        <c:majorTickMark val="out"/>
        <c:minorTickMark val="none"/>
        <c:tickLblPos val="nextTo"/>
        <c:crossAx val="85172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2 en Microsoft PowerPoint]Victimizacion'!$K$3</c:f>
              <c:strCache>
                <c:ptCount val="1"/>
                <c:pt idx="0">
                  <c:v>Área Suroriente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011A31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'[Gráfico 2 en Microsoft PowerPoint]Victimizacion'!$J$4:$J$10</c:f>
              <c:strCache>
                <c:ptCount val="7"/>
                <c:pt idx="0">
                  <c:v>`jul-10</c:v>
                </c:pt>
                <c:pt idx="1">
                  <c:v>dic-10</c:v>
                </c:pt>
                <c:pt idx="2">
                  <c:v>jun-11</c:v>
                </c:pt>
                <c:pt idx="3">
                  <c:v>dic-11</c:v>
                </c:pt>
                <c:pt idx="4">
                  <c:v>jul-12</c:v>
                </c:pt>
                <c:pt idx="5">
                  <c:v>dic-12</c:v>
                </c:pt>
                <c:pt idx="6">
                  <c:v>jul-13</c:v>
                </c:pt>
              </c:strCache>
            </c:strRef>
          </c:cat>
          <c:val>
            <c:numRef>
              <c:f>'[Gráfico 2 en Microsoft PowerPoint]Victimizacion'!$K$4:$K$10</c:f>
              <c:numCache>
                <c:formatCode>0.0%</c:formatCode>
                <c:ptCount val="7"/>
                <c:pt idx="0">
                  <c:v>0.39200000000000002</c:v>
                </c:pt>
                <c:pt idx="1">
                  <c:v>0.34499999999999997</c:v>
                </c:pt>
                <c:pt idx="2">
                  <c:v>0.37619460510951702</c:v>
                </c:pt>
                <c:pt idx="3">
                  <c:v>0.40500000000000003</c:v>
                </c:pt>
                <c:pt idx="4">
                  <c:v>0.40200000000000002</c:v>
                </c:pt>
                <c:pt idx="5">
                  <c:v>0.379</c:v>
                </c:pt>
                <c:pt idx="6">
                  <c:v>0.38500000000000001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220096"/>
        <c:axId val="97221632"/>
      </c:barChart>
      <c:catAx>
        <c:axId val="97220096"/>
        <c:scaling>
          <c:orientation val="minMax"/>
        </c:scaling>
        <c:delete val="0"/>
        <c:axPos val="b"/>
        <c:majorTickMark val="out"/>
        <c:minorTickMark val="none"/>
        <c:tickLblPos val="nextTo"/>
        <c:crossAx val="97221632"/>
        <c:crosses val="autoZero"/>
        <c:auto val="1"/>
        <c:lblAlgn val="ctr"/>
        <c:lblOffset val="100"/>
        <c:noMultiLvlLbl val="0"/>
      </c:catAx>
      <c:valAx>
        <c:axId val="97221632"/>
        <c:scaling>
          <c:orientation val="minMax"/>
          <c:max val="0.47000000000000003"/>
          <c:min val="0.2"/>
        </c:scaling>
        <c:delete val="1"/>
        <c:axPos val="l"/>
        <c:numFmt formatCode="0.0%" sourceLinked="1"/>
        <c:majorTickMark val="out"/>
        <c:minorTickMark val="none"/>
        <c:tickLblPos val="nextTo"/>
        <c:crossAx val="9722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2 en Microsoft PowerPoint]Victimizacion'!$H$3</c:f>
              <c:strCache>
                <c:ptCount val="1"/>
                <c:pt idx="0">
                  <c:v>Área Surponiente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162C2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8000"/>
              </a:solidFill>
            </c:spPr>
          </c:dPt>
          <c:cat>
            <c:strRef>
              <c:f>'[Gráfico 2 en Microsoft PowerPoint]Victimizacion'!$G$4:$G$10</c:f>
              <c:strCache>
                <c:ptCount val="7"/>
                <c:pt idx="0">
                  <c:v>`jul-10</c:v>
                </c:pt>
                <c:pt idx="1">
                  <c:v>dic-10</c:v>
                </c:pt>
                <c:pt idx="2">
                  <c:v>jun-11</c:v>
                </c:pt>
                <c:pt idx="3">
                  <c:v>dic-11</c:v>
                </c:pt>
                <c:pt idx="4">
                  <c:v>jul-12</c:v>
                </c:pt>
                <c:pt idx="5">
                  <c:v>dic-12</c:v>
                </c:pt>
                <c:pt idx="6">
                  <c:v>jul-13</c:v>
                </c:pt>
              </c:strCache>
            </c:strRef>
          </c:cat>
          <c:val>
            <c:numRef>
              <c:f>'[Gráfico 2 en Microsoft PowerPoint]Victimizacion'!$H$4:$H$10</c:f>
              <c:numCache>
                <c:formatCode>0.0%</c:formatCode>
                <c:ptCount val="7"/>
                <c:pt idx="0">
                  <c:v>0.376</c:v>
                </c:pt>
                <c:pt idx="1">
                  <c:v>0.35399999999999998</c:v>
                </c:pt>
                <c:pt idx="2">
                  <c:v>0.43010352532986412</c:v>
                </c:pt>
                <c:pt idx="3">
                  <c:v>0.39800000000000002</c:v>
                </c:pt>
                <c:pt idx="4">
                  <c:v>0.40299999999999997</c:v>
                </c:pt>
                <c:pt idx="5">
                  <c:v>0.39500000000000002</c:v>
                </c:pt>
                <c:pt idx="6">
                  <c:v>0.46600000000000003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859840"/>
        <c:axId val="97865728"/>
      </c:barChart>
      <c:catAx>
        <c:axId val="97859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7865728"/>
        <c:crosses val="autoZero"/>
        <c:auto val="1"/>
        <c:lblAlgn val="ctr"/>
        <c:lblOffset val="100"/>
        <c:noMultiLvlLbl val="0"/>
      </c:catAx>
      <c:valAx>
        <c:axId val="97865728"/>
        <c:scaling>
          <c:orientation val="minMax"/>
          <c:max val="0.47000000000000003"/>
          <c:min val="0.2"/>
        </c:scaling>
        <c:delete val="1"/>
        <c:axPos val="l"/>
        <c:numFmt formatCode="0.0%" sourceLinked="1"/>
        <c:majorTickMark val="out"/>
        <c:minorTickMark val="none"/>
        <c:tickLblPos val="nextTo"/>
        <c:crossAx val="9785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862968231389285E-2"/>
          <c:y val="5.0837638338784644E-2"/>
          <c:w val="0.95827406353722144"/>
          <c:h val="0.71283866891997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'revic 2'!$G$87</c:f>
              <c:strCache>
                <c:ptCount val="1"/>
                <c:pt idx="0">
                  <c:v>jun-11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'revic 2'!$H$86:$I$86</c:f>
              <c:strCache>
                <c:ptCount val="2"/>
                <c:pt idx="0">
                  <c:v>Santiago</c:v>
                </c:pt>
                <c:pt idx="1">
                  <c:v>Regiones</c:v>
                </c:pt>
              </c:strCache>
            </c:strRef>
          </c:cat>
          <c:val>
            <c:numRef>
              <c:f>'revic 2'!$H$87:$I$87</c:f>
              <c:numCache>
                <c:formatCode>0.0%</c:formatCode>
                <c:ptCount val="2"/>
                <c:pt idx="0">
                  <c:v>0.64600000000000002</c:v>
                </c:pt>
                <c:pt idx="1">
                  <c:v>0.67300000000000004</c:v>
                </c:pt>
              </c:numCache>
            </c:numRef>
          </c:val>
        </c:ser>
        <c:ser>
          <c:idx val="1"/>
          <c:order val="1"/>
          <c:tx>
            <c:strRef>
              <c:f>'revic 2'!$G$88</c:f>
              <c:strCache>
                <c:ptCount val="1"/>
                <c:pt idx="0">
                  <c:v>dic-11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'revic 2'!$H$86:$I$86</c:f>
              <c:strCache>
                <c:ptCount val="2"/>
                <c:pt idx="0">
                  <c:v>Santiago</c:v>
                </c:pt>
                <c:pt idx="1">
                  <c:v>Regiones</c:v>
                </c:pt>
              </c:strCache>
            </c:strRef>
          </c:cat>
          <c:val>
            <c:numRef>
              <c:f>'revic 2'!$H$88:$I$88</c:f>
              <c:numCache>
                <c:formatCode>0.0%</c:formatCode>
                <c:ptCount val="2"/>
                <c:pt idx="0">
                  <c:v>0.71499999999999997</c:v>
                </c:pt>
                <c:pt idx="1">
                  <c:v>0.67200000000000004</c:v>
                </c:pt>
              </c:numCache>
            </c:numRef>
          </c:val>
        </c:ser>
        <c:ser>
          <c:idx val="2"/>
          <c:order val="2"/>
          <c:tx>
            <c:strRef>
              <c:f>'revic 2'!$G$89</c:f>
              <c:strCache>
                <c:ptCount val="1"/>
                <c:pt idx="0">
                  <c:v>jul-12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'revic 2'!$H$86:$I$86</c:f>
              <c:strCache>
                <c:ptCount val="2"/>
                <c:pt idx="0">
                  <c:v>Santiago</c:v>
                </c:pt>
                <c:pt idx="1">
                  <c:v>Regiones</c:v>
                </c:pt>
              </c:strCache>
            </c:strRef>
          </c:cat>
          <c:val>
            <c:numRef>
              <c:f>'revic 2'!$H$89:$I$89</c:f>
              <c:numCache>
                <c:formatCode>0.0%</c:formatCode>
                <c:ptCount val="2"/>
                <c:pt idx="0">
                  <c:v>0.70099999999999996</c:v>
                </c:pt>
                <c:pt idx="1">
                  <c:v>0.71199999999999997</c:v>
                </c:pt>
              </c:numCache>
            </c:numRef>
          </c:val>
        </c:ser>
        <c:ser>
          <c:idx val="3"/>
          <c:order val="3"/>
          <c:tx>
            <c:strRef>
              <c:f>'revic 2'!$G$90</c:f>
              <c:strCache>
                <c:ptCount val="1"/>
                <c:pt idx="0">
                  <c:v>dic-12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'revic 2'!$H$86:$I$86</c:f>
              <c:strCache>
                <c:ptCount val="2"/>
                <c:pt idx="0">
                  <c:v>Santiago</c:v>
                </c:pt>
                <c:pt idx="1">
                  <c:v>Regiones</c:v>
                </c:pt>
              </c:strCache>
            </c:strRef>
          </c:cat>
          <c:val>
            <c:numRef>
              <c:f>'revic 2'!$H$90:$I$90</c:f>
              <c:numCache>
                <c:formatCode>0.0%</c:formatCode>
                <c:ptCount val="2"/>
                <c:pt idx="0">
                  <c:v>0.70899999999999996</c:v>
                </c:pt>
                <c:pt idx="1">
                  <c:v>0.66900000000000004</c:v>
                </c:pt>
              </c:numCache>
            </c:numRef>
          </c:val>
        </c:ser>
        <c:ser>
          <c:idx val="4"/>
          <c:order val="4"/>
          <c:tx>
            <c:strRef>
              <c:f>'revic 2'!$G$91</c:f>
              <c:strCache>
                <c:ptCount val="1"/>
                <c:pt idx="0">
                  <c:v>jul-13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'revic 2'!$H$86:$I$86</c:f>
              <c:strCache>
                <c:ptCount val="2"/>
                <c:pt idx="0">
                  <c:v>Santiago</c:v>
                </c:pt>
                <c:pt idx="1">
                  <c:v>Regiones</c:v>
                </c:pt>
              </c:strCache>
            </c:strRef>
          </c:cat>
          <c:val>
            <c:numRef>
              <c:f>'revic 2'!$H$91:$I$91</c:f>
              <c:numCache>
                <c:formatCode>0.0%</c:formatCode>
                <c:ptCount val="2"/>
                <c:pt idx="0">
                  <c:v>0.70399999999999996</c:v>
                </c:pt>
                <c:pt idx="1">
                  <c:v>0.67500000000000004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5"/>
        <c:axId val="127243392"/>
        <c:axId val="127244928"/>
      </c:barChart>
      <c:catAx>
        <c:axId val="1272433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27244928"/>
        <c:crosses val="autoZero"/>
        <c:auto val="1"/>
        <c:lblAlgn val="ctr"/>
        <c:lblOffset val="100"/>
        <c:tickMarkSkip val="2"/>
        <c:noMultiLvlLbl val="0"/>
      </c:catAx>
      <c:valAx>
        <c:axId val="1272449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72433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0.1946</cdr:x>
      <cdr:y>0.09434</cdr:y>
    </cdr:from>
    <cdr:to>
      <cdr:x>0.23643</cdr:x>
      <cdr:y>0.19658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00200" y="360040"/>
          <a:ext cx="387023" cy="39017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57418" cy="4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1" tIns="46155" rIns="92311" bIns="46155" numCol="1" anchor="t" anchorCtr="0" compatLnSpc="1">
            <a:prstTxWarp prst="textNoShape">
              <a:avLst/>
            </a:prstTxWarp>
          </a:bodyPr>
          <a:lstStyle>
            <a:lvl1pPr defTabSz="924074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6916" y="0"/>
            <a:ext cx="2955851" cy="4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1" tIns="46155" rIns="92311" bIns="46155" numCol="1" anchor="t" anchorCtr="0" compatLnSpc="1">
            <a:prstTxWarp prst="textNoShape">
              <a:avLst/>
            </a:prstTxWarp>
          </a:bodyPr>
          <a:lstStyle>
            <a:lvl1pPr algn="r" defTabSz="924074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3170"/>
            <a:ext cx="2957418" cy="48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1" tIns="46155" rIns="92311" bIns="46155" numCol="1" anchor="b" anchorCtr="0" compatLnSpc="1">
            <a:prstTxWarp prst="textNoShape">
              <a:avLst/>
            </a:prstTxWarp>
          </a:bodyPr>
          <a:lstStyle>
            <a:lvl1pPr defTabSz="924074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6916" y="9433170"/>
            <a:ext cx="2955851" cy="48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1" tIns="46155" rIns="92311" bIns="46155" numCol="1" anchor="b" anchorCtr="0" compatLnSpc="1">
            <a:prstTxWarp prst="textNoShape">
              <a:avLst/>
            </a:prstTxWarp>
          </a:bodyPr>
          <a:lstStyle>
            <a:lvl1pPr algn="r" defTabSz="924074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4A82973-EAE2-40EB-BEE9-E3891AEBFA4D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68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6"/>
            <a:ext cx="2944875" cy="4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874" rIns="93746" bIns="46874" numCol="1" anchor="t" anchorCtr="0" compatLnSpc="1">
            <a:prstTxWarp prst="textNoShape">
              <a:avLst/>
            </a:prstTxWarp>
          </a:bodyPr>
          <a:lstStyle>
            <a:lvl1pPr defTabSz="936667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03" y="6"/>
            <a:ext cx="2944875" cy="4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874" rIns="93746" bIns="46874" numCol="1" anchor="t" anchorCtr="0" compatLnSpc="1">
            <a:prstTxWarp prst="textNoShape">
              <a:avLst/>
            </a:prstTxWarp>
          </a:bodyPr>
          <a:lstStyle>
            <a:lvl1pPr algn="r" defTabSz="936667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497" y="4687766"/>
            <a:ext cx="4978689" cy="452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874" rIns="93746" bIns="46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58606"/>
            <a:ext cx="2944875" cy="49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874" rIns="93746" bIns="46874" numCol="1" anchor="b" anchorCtr="0" compatLnSpc="1">
            <a:prstTxWarp prst="textNoShape">
              <a:avLst/>
            </a:prstTxWarp>
          </a:bodyPr>
          <a:lstStyle>
            <a:lvl1pPr defTabSz="936667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03" y="9458606"/>
            <a:ext cx="2944875" cy="49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874" rIns="93746" bIns="46874" numCol="1" anchor="b" anchorCtr="0" compatLnSpc="1">
            <a:prstTxWarp prst="textNoShape">
              <a:avLst/>
            </a:prstTxWarp>
          </a:bodyPr>
          <a:lstStyle>
            <a:lvl1pPr algn="r" defTabSz="936667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05CB1BF-1A2C-4222-8402-DE84BEB3079A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9830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F1AB6285-F43F-4781-B845-CF9C625E6A10}" type="slidenum">
              <a:rPr lang="es-ES_tradnl" smtClean="0"/>
              <a:pPr defTabSz="936314"/>
              <a:t>1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62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dirty="0" smtClean="0"/>
          </a:p>
        </p:txBody>
      </p:sp>
      <p:sp>
        <p:nvSpPr>
          <p:cNvPr id="56627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411A4229-E560-47DF-82E5-85400CDB37C4}" type="slidenum">
              <a:rPr lang="es-ES_tradnl" smtClean="0"/>
              <a:pPr defTabSz="936314"/>
              <a:t>17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56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956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6A53095A-D0EB-438B-9790-50E56AA7E1E9}" type="slidenum">
              <a:rPr lang="es-ES_tradnl" smtClean="0"/>
              <a:pPr defTabSz="936314"/>
              <a:t>18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90962302-7703-411B-A016-4D4EF9510034}" type="slidenum">
              <a:rPr lang="es-ES_tradnl" smtClean="0"/>
              <a:pPr defTabSz="936314"/>
              <a:t>19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45056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81ECA854-FF03-4A1F-99AB-B1DAA0FFA1DA}" type="slidenum">
              <a:rPr lang="es-ES_tradnl" smtClean="0"/>
              <a:pPr defTabSz="936314"/>
              <a:t>20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363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4536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0640B36F-FC62-42FD-BB67-D4505C518888}" type="slidenum">
              <a:rPr lang="es-ES_tradnl" smtClean="0"/>
              <a:pPr defTabSz="936314"/>
              <a:t>21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746" tIns="46874" rIns="93746" bIns="46874"/>
          <a:lstStyle/>
          <a:p>
            <a:endParaRPr lang="es-ES_tradnl" smtClean="0"/>
          </a:p>
        </p:txBody>
      </p:sp>
      <p:sp>
        <p:nvSpPr>
          <p:cNvPr id="53252" name="3 Marcador de número de diapositiva"/>
          <p:cNvSpPr txBox="1">
            <a:spLocks noGrp="1"/>
          </p:cNvSpPr>
          <p:nvPr/>
        </p:nvSpPr>
        <p:spPr bwMode="auto">
          <a:xfrm>
            <a:off x="3853315" y="9459370"/>
            <a:ext cx="2944360" cy="49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46" tIns="46874" rIns="93746" bIns="46874" anchor="b"/>
          <a:lstStyle/>
          <a:p>
            <a:pPr algn="r" defTabSz="936314" eaLnBrk="0" hangingPunct="0"/>
            <a:fld id="{429C20B8-FFEB-41D1-8812-C33553A74655}" type="slidenum">
              <a:rPr lang="es-ES_tradnl" sz="1200">
                <a:solidFill>
                  <a:schemeClr val="tx1"/>
                </a:solidFill>
                <a:latin typeface="Times New Roman" pitchFamily="18" charset="0"/>
              </a:rPr>
              <a:pPr algn="r" defTabSz="936314" eaLnBrk="0" hangingPunct="0"/>
              <a:t>22</a:t>
            </a:fld>
            <a:endParaRPr lang="es-ES_tradnl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746" tIns="46874" rIns="93746" bIns="46874"/>
          <a:lstStyle/>
          <a:p>
            <a:endParaRPr lang="es-ES_tradnl" smtClean="0"/>
          </a:p>
        </p:txBody>
      </p:sp>
      <p:sp>
        <p:nvSpPr>
          <p:cNvPr id="54276" name="3 Marcador de número de diapositiva"/>
          <p:cNvSpPr txBox="1">
            <a:spLocks noGrp="1"/>
          </p:cNvSpPr>
          <p:nvPr/>
        </p:nvSpPr>
        <p:spPr bwMode="auto">
          <a:xfrm>
            <a:off x="3853315" y="9459370"/>
            <a:ext cx="2944360" cy="49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46" tIns="46874" rIns="93746" bIns="46874" anchor="b"/>
          <a:lstStyle/>
          <a:p>
            <a:pPr algn="r" defTabSz="936314" eaLnBrk="0" hangingPunct="0"/>
            <a:fld id="{FF5A7BC7-53CB-47FD-BA3E-B066CA94D903}" type="slidenum">
              <a:rPr lang="es-ES_tradnl" sz="1200">
                <a:solidFill>
                  <a:schemeClr val="tx1"/>
                </a:solidFill>
                <a:latin typeface="Times New Roman" pitchFamily="18" charset="0"/>
              </a:rPr>
              <a:pPr algn="r" defTabSz="936314" eaLnBrk="0" hangingPunct="0"/>
              <a:t>23</a:t>
            </a:fld>
            <a:endParaRPr lang="es-ES_tradnl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56324" name="3 Marcador de número de diapositiva"/>
          <p:cNvSpPr txBox="1">
            <a:spLocks noGrp="1"/>
          </p:cNvSpPr>
          <p:nvPr/>
        </p:nvSpPr>
        <p:spPr bwMode="auto">
          <a:xfrm>
            <a:off x="3853315" y="9459370"/>
            <a:ext cx="2944360" cy="49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06" tIns="47253" rIns="94506" bIns="47253" anchor="b"/>
          <a:lstStyle/>
          <a:p>
            <a:pPr algn="r" defTabSz="944249" eaLnBrk="0" hangingPunct="0"/>
            <a:fld id="{15074225-2A07-4A65-B47C-5A7954E764B4}" type="slidenum">
              <a:rPr lang="es-ES_tradnl">
                <a:solidFill>
                  <a:schemeClr val="tx1"/>
                </a:solidFill>
                <a:latin typeface="Times New Roman" pitchFamily="18" charset="0"/>
              </a:rPr>
              <a:pPr algn="r" defTabSz="944249" eaLnBrk="0" hangingPunct="0"/>
              <a:t>24</a:t>
            </a:fld>
            <a:endParaRPr lang="es-ES_tradnl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8013" tIns="49007" rIns="98013" bIns="49007"/>
          <a:lstStyle/>
          <a:p>
            <a:endParaRPr lang="es-ES_tradnl" smtClean="0"/>
          </a:p>
        </p:txBody>
      </p:sp>
      <p:sp>
        <p:nvSpPr>
          <p:cNvPr id="60420" name="3 Marcador de número de diapositiva"/>
          <p:cNvSpPr txBox="1">
            <a:spLocks noGrp="1"/>
          </p:cNvSpPr>
          <p:nvPr/>
        </p:nvSpPr>
        <p:spPr bwMode="auto">
          <a:xfrm>
            <a:off x="3853315" y="9459370"/>
            <a:ext cx="2944360" cy="49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013" tIns="49007" rIns="98013" bIns="49007" anchor="b"/>
          <a:lstStyle/>
          <a:p>
            <a:pPr algn="r" defTabSz="979164" eaLnBrk="0" hangingPunct="0"/>
            <a:fld id="{1F6E8247-872B-478B-A491-A1CCD6D72DFE}" type="slidenum">
              <a:rPr lang="es-ES_tradnl">
                <a:solidFill>
                  <a:schemeClr val="tx1"/>
                </a:solidFill>
                <a:latin typeface="Times New Roman" pitchFamily="18" charset="0"/>
              </a:rPr>
              <a:pPr algn="r" defTabSz="979164" eaLnBrk="0" hangingPunct="0"/>
              <a:t>29</a:t>
            </a:fld>
            <a:endParaRPr lang="es-ES_tradnl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A7D5577A-7547-4CE9-9FEE-9DD5B837A6F8}" type="slidenum">
              <a:rPr lang="es-ES_tradnl" smtClean="0"/>
              <a:pPr defTabSz="936314"/>
              <a:t>32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dirty="0" smtClean="0"/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0F6D5B6D-8715-4269-9A3A-6F85A340896C}" type="slidenum">
              <a:rPr lang="es-ES_tradnl" smtClean="0"/>
              <a:pPr defTabSz="936314"/>
              <a:t>2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742E1D65-CE3A-407A-A912-01D7103806C9}" type="slidenum">
              <a:rPr lang="es-ES_tradnl" smtClean="0"/>
              <a:pPr defTabSz="936314"/>
              <a:t>3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2CD5D28E-932C-4E4E-A17F-74E46EF880E3}" type="slidenum">
              <a:rPr lang="es-ES_tradnl" smtClean="0"/>
              <a:pPr defTabSz="936314"/>
              <a:t>4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568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45568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78B8AA46-CC95-47F6-A654-296D3FDE97AB}" type="slidenum">
              <a:rPr lang="es-ES_tradnl" smtClean="0"/>
              <a:pPr defTabSz="936314"/>
              <a:t>5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372C9-2F48-4110-941B-3089E1987687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742E1D65-CE3A-407A-A912-01D7103806C9}" type="slidenum">
              <a:rPr lang="es-ES_tradnl" smtClean="0"/>
              <a:pPr defTabSz="936314"/>
              <a:t>12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44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  <p:sp>
        <p:nvSpPr>
          <p:cNvPr id="4444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4728"/>
            <a:fld id="{C48902B3-755B-420C-A4C9-F92E1DDE3B1A}" type="slidenum">
              <a:rPr lang="es-ES_tradnl" smtClean="0"/>
              <a:pPr defTabSz="934728"/>
              <a:t>13</a:t>
            </a:fld>
            <a:endParaRPr lang="es-ES_tradnl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314"/>
            <a:fld id="{48E23E4A-2417-4AC3-B1BA-46DA2B582A97}" type="slidenum">
              <a:rPr lang="es-ES_tradnl" smtClean="0"/>
              <a:pPr defTabSz="936314"/>
              <a:t>16</a:t>
            </a:fld>
            <a:endParaRPr lang="es-ES_trad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_tradnl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86B37-698D-48F2-9A88-58F3418EBE23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AF1B-0A64-4F09-994E-7257CCBAB286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DB777-8070-48BD-859A-FB10E7E106B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5" name="4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143625" y="461963"/>
            <a:ext cx="1814513" cy="52514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96913" y="461963"/>
            <a:ext cx="5294312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43405-882A-4D74-8F95-3B65C053AB0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5" name="4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065213" y="1446213"/>
            <a:ext cx="6892925" cy="4267200"/>
          </a:xfrm>
        </p:spPr>
        <p:txBody>
          <a:bodyPr/>
          <a:lstStyle/>
          <a:p>
            <a:pPr lvl="0"/>
            <a:endParaRPr lang="es-ES_tradnl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CE665-1987-4DE1-8AAD-29B6C1F5721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1371EE-DEC7-4975-9193-B5B95A59921B}" type="datetimeFigureOut">
              <a:rPr lang="es-ES" smtClean="0"/>
              <a:pPr/>
              <a:t>26/07/2013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4289-BF13-4479-8E8F-C04DF44D0F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7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9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42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90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1954E-EE0D-4C65-98F8-9DAD46AF635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5" name="4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75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08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49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3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39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13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876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545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183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5213" y="1446213"/>
            <a:ext cx="3370262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87875" y="1446213"/>
            <a:ext cx="3370263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3FAC0-6E16-4528-B705-BED1E9DA07C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6153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655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544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362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9389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901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04541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8470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202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D4550-3772-4EF3-9456-ED54E727507F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00937-188F-4FE3-A34A-C48A424FE6A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CB79-E1B0-44D0-9E0A-8104E42F6FA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0E67-DE5D-4B4B-AA5E-F65DC3086FA2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6A8F-490B-4D55-8448-27D0755059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B97B-7108-45B3-81A5-79A825468108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EC56-2627-4335-9CA2-61885647E8C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93AC-085E-4A05-98B5-A871EF718109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FA0E-E704-4F4E-BFA8-40858670D6C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2675-4774-4DBD-B1BF-5C814643A37B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3CE3D-E600-4ACF-9B8A-9113EA499C0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F5D7-EE81-4657-A12E-6CA46D2AB128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741A-EE6F-4486-AD74-9010A7EC81A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38DA-D92E-4C22-9042-634052974EF1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339F1-8D2F-4C49-9134-A943008D292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90699-AE90-47DA-B776-C3EF7DFBFAD3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ED86-22A2-4614-A16B-14C688859A2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7ED6-9244-4642-AC42-57E18B6F7E57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732F0-2379-4872-A2A7-9225BB9B148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DB25-28F0-48D8-B273-91E87B404FC2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CC67-8CD6-4599-BC7F-25607E3F303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D148-A90A-4B3D-960F-C9A2ECBF7722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5580-BE2B-4280-8090-1EBEB274E3A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38C1-FB91-49F5-8135-F3AFEC866C6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3BB9-623E-4A53-BB7F-0ED14845960A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4C19-972B-4BD9-A719-66F2BB25436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99D1C-4988-408E-A979-1042A414F58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4" name="3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1B78D-C792-42C0-BB03-E7A41832A73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4" name="3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9E096-63FE-4B96-9336-43BF63F5A9A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4" name="3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D751F-3D8C-42CA-B57D-1759A4F87A4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6" name="5 Rectángulo"/>
          <p:cNvSpPr/>
          <p:nvPr userDrawn="1"/>
        </p:nvSpPr>
        <p:spPr>
          <a:xfrm>
            <a:off x="3275856" y="0"/>
            <a:ext cx="4608512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4644008" y="-273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ChangeArrowheads="1"/>
          </p:cNvSpPr>
          <p:nvPr/>
        </p:nvSpPr>
        <p:spPr bwMode="auto">
          <a:xfrm>
            <a:off x="0" y="0"/>
            <a:ext cx="9144000" cy="1220788"/>
          </a:xfrm>
          <a:prstGeom prst="rect">
            <a:avLst/>
          </a:prstGeom>
          <a:solidFill>
            <a:srgbClr val="EBEEE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s-ES_tradnl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96913" y="461963"/>
            <a:ext cx="68929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5213" y="1446213"/>
            <a:ext cx="6892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</a:p>
        </p:txBody>
      </p:sp>
      <p:sp>
        <p:nvSpPr>
          <p:cNvPr id="791558" name="Rectangle 6"/>
          <p:cNvSpPr>
            <a:spLocks noChangeArrowheads="1"/>
          </p:cNvSpPr>
          <p:nvPr/>
        </p:nvSpPr>
        <p:spPr bwMode="auto">
          <a:xfrm>
            <a:off x="8761413" y="1016000"/>
            <a:ext cx="382587" cy="184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s-ES_tradnl" dirty="0"/>
          </a:p>
        </p:txBody>
      </p:sp>
      <p:sp>
        <p:nvSpPr>
          <p:cNvPr id="791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1413" y="1031875"/>
            <a:ext cx="38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12" tIns="179388" rIns="36512" bIns="36000" numCol="1" anchor="b" anchorCtr="1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defRPr sz="1000" b="1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CFE7AFF9-26F9-48F9-86CB-6DE1E295E1B6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sp>
        <p:nvSpPr>
          <p:cNvPr id="791560" name="Line 8"/>
          <p:cNvSpPr>
            <a:spLocks noChangeShapeType="1"/>
          </p:cNvSpPr>
          <p:nvPr/>
        </p:nvSpPr>
        <p:spPr bwMode="auto">
          <a:xfrm>
            <a:off x="0" y="1204913"/>
            <a:ext cx="9144000" cy="0"/>
          </a:xfrm>
          <a:prstGeom prst="line">
            <a:avLst/>
          </a:prstGeom>
          <a:noFill/>
          <a:ln w="12699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s-ES_tradnl" dirty="0"/>
          </a:p>
        </p:txBody>
      </p:sp>
      <p:sp>
        <p:nvSpPr>
          <p:cNvPr id="791565" name="Rectangle 13"/>
          <p:cNvSpPr>
            <a:spLocks noChangeArrowheads="1"/>
          </p:cNvSpPr>
          <p:nvPr/>
        </p:nvSpPr>
        <p:spPr bwMode="auto">
          <a:xfrm>
            <a:off x="0" y="0"/>
            <a:ext cx="1087438" cy="188640"/>
          </a:xfrm>
          <a:prstGeom prst="rect">
            <a:avLst/>
          </a:prstGeom>
          <a:solidFill>
            <a:srgbClr val="01236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s-ES_tradnl" sz="1000" b="1" dirty="0">
                <a:solidFill>
                  <a:schemeClr val="bg1"/>
                </a:solidFill>
              </a:rPr>
              <a:t>Adimark-GfK</a:t>
            </a:r>
          </a:p>
        </p:txBody>
      </p:sp>
      <p:sp>
        <p:nvSpPr>
          <p:cNvPr id="791566" name="Rectangle 14"/>
          <p:cNvSpPr>
            <a:spLocks noChangeArrowheads="1"/>
          </p:cNvSpPr>
          <p:nvPr/>
        </p:nvSpPr>
        <p:spPr bwMode="auto">
          <a:xfrm>
            <a:off x="1028700" y="0"/>
            <a:ext cx="2220913" cy="18864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r>
              <a:rPr lang="es-ES_tradnl" sz="1000" b="1" dirty="0">
                <a:solidFill>
                  <a:schemeClr val="bg1"/>
                </a:solidFill>
              </a:rPr>
              <a:t>Paz Ciudadana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884368" y="0"/>
            <a:ext cx="1259632" cy="188640"/>
          </a:xfrm>
          <a:prstGeom prst="rect">
            <a:avLst/>
          </a:prstGeom>
          <a:solidFill>
            <a:srgbClr val="01236A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defRPr/>
            </a:pPr>
            <a:r>
              <a:rPr lang="es-ES_tradnl" sz="1000" b="1" dirty="0" smtClean="0">
                <a:solidFill>
                  <a:schemeClr val="bg1"/>
                </a:solidFill>
              </a:rPr>
              <a:t>Julio</a:t>
            </a:r>
            <a:r>
              <a:rPr lang="es-ES_tradnl" sz="1000" b="1" baseline="0" dirty="0" smtClean="0">
                <a:solidFill>
                  <a:schemeClr val="bg1"/>
                </a:solidFill>
              </a:rPr>
              <a:t> </a:t>
            </a:r>
            <a:r>
              <a:rPr lang="es-ES_tradnl" sz="1000" b="1" dirty="0" smtClean="0">
                <a:solidFill>
                  <a:schemeClr val="bg1"/>
                </a:solidFill>
              </a:rPr>
              <a:t>2013</a:t>
            </a:r>
            <a:endParaRPr lang="es-ES_tradnl" sz="1000" b="1" dirty="0">
              <a:solidFill>
                <a:schemeClr val="bg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203848" y="0"/>
            <a:ext cx="468052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solidFill>
                <a:srgbClr val="00206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88024" y="0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/>
              <a:t>Índice Paz Ciudadana</a:t>
            </a:r>
            <a:endParaRPr lang="es-ES" sz="1000" b="1" dirty="0"/>
          </a:p>
        </p:txBody>
      </p:sp>
      <p:pic>
        <p:nvPicPr>
          <p:cNvPr id="1234" name="Picture 210" descr="P:\Área Información y Estudios\Logos Instituciones\Logo FPC con acento y en alta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229"/>
            <a:ext cx="1259631" cy="54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5" name="Picture 211" descr="P:\Área Información y Estudios\Logos Instituciones\Logo GfK Adimark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393657"/>
            <a:ext cx="1115616" cy="4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2" r:id="rId2"/>
    <p:sldLayoutId id="2147484161" r:id="rId3"/>
    <p:sldLayoutId id="2147484160" r:id="rId4"/>
    <p:sldLayoutId id="2147484159" r:id="rId5"/>
    <p:sldLayoutId id="2147484158" r:id="rId6"/>
    <p:sldLayoutId id="2147484157" r:id="rId7"/>
    <p:sldLayoutId id="2147484156" r:id="rId8"/>
    <p:sldLayoutId id="2147484155" r:id="rId9"/>
    <p:sldLayoutId id="2147484154" r:id="rId10"/>
    <p:sldLayoutId id="2147484153" r:id="rId11"/>
    <p:sldLayoutId id="2147484152" r:id="rId12"/>
    <p:sldLayoutId id="2147484151" r:id="rId13"/>
    <p:sldLayoutId id="214748417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3436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34365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34365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34365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34365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434365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434365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434365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434365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3436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434365"/>
          </a:solidFill>
          <a:latin typeface="+mn-lt"/>
        </a:defRPr>
      </a:lvl2pPr>
      <a:lvl3pPr marL="1162050" indent="-304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434365"/>
          </a:solidFill>
          <a:latin typeface="+mn-lt"/>
        </a:defRPr>
      </a:lvl3pPr>
      <a:lvl4pPr marL="1581150" indent="-304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434365"/>
          </a:solidFill>
          <a:latin typeface="+mn-lt"/>
        </a:defRPr>
      </a:lvl4pPr>
      <a:lvl5pPr marL="2000250" indent="-304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434365"/>
          </a:solidFill>
          <a:latin typeface="+mn-lt"/>
        </a:defRPr>
      </a:lvl5pPr>
      <a:lvl6pPr marL="2457450" indent="-304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434365"/>
          </a:solidFill>
          <a:latin typeface="+mn-lt"/>
        </a:defRPr>
      </a:lvl6pPr>
      <a:lvl7pPr marL="2914650" indent="-304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434365"/>
          </a:solidFill>
          <a:latin typeface="+mn-lt"/>
        </a:defRPr>
      </a:lvl7pPr>
      <a:lvl8pPr marL="3371850" indent="-304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434365"/>
          </a:solidFill>
          <a:latin typeface="+mn-lt"/>
        </a:defRPr>
      </a:lvl8pPr>
      <a:lvl9pPr marL="3829050" indent="-304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434365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D478-36A8-4D05-AA84-076670900B69}" type="datetimeFigureOut">
              <a:rPr lang="en-US" smtClean="0"/>
              <a:t>7/26/2013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3C13-7FE7-46A0-AA09-301726AB48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4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28983-79F4-430E-A2C3-79E43BF2250F}" type="datetimeFigureOut">
              <a:rPr lang="es-CL" smtClean="0"/>
              <a:pPr/>
              <a:t>26-07-2013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01246-D92F-4380-9656-743E6837B56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258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536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fld id="{A0924BED-32B9-4DE9-B2B5-4D7036777F4B}" type="datetimeFigureOut">
              <a:rPr lang="es-ES"/>
              <a:pPr>
                <a:defRPr/>
              </a:pPr>
              <a:t>26/07/2013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fld id="{2CC8F24D-AC76-4A92-9311-E34F8984DF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4" r:id="rId2"/>
    <p:sldLayoutId id="2147484173" r:id="rId3"/>
    <p:sldLayoutId id="2147484172" r:id="rId4"/>
    <p:sldLayoutId id="2147484171" r:id="rId5"/>
    <p:sldLayoutId id="2147484170" r:id="rId6"/>
    <p:sldLayoutId id="2147484169" r:id="rId7"/>
    <p:sldLayoutId id="2147484168" r:id="rId8"/>
    <p:sldLayoutId id="2147484167" r:id="rId9"/>
    <p:sldLayoutId id="2147484166" r:id="rId10"/>
    <p:sldLayoutId id="2147484165" r:id="rId11"/>
    <p:sldLayoutId id="21474841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2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CE88CC-3A8B-42A1-90E0-591F98456C92}" type="slidenum">
              <a:rPr lang="es-ES_tradnl" smtClean="0"/>
              <a:pPr/>
              <a:t>1</a:t>
            </a:fld>
            <a:endParaRPr lang="es-ES_tradnl" dirty="0" smtClean="0"/>
          </a:p>
        </p:txBody>
      </p:sp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0" y="188640"/>
            <a:ext cx="9144000" cy="1773237"/>
          </a:xfrm>
          <a:prstGeom prst="rect">
            <a:avLst/>
          </a:prstGeom>
          <a:solidFill>
            <a:schemeClr val="bg1"/>
          </a:solidFill>
          <a:ln w="25399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 dirty="0"/>
          </a:p>
        </p:txBody>
      </p:sp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609600" y="15240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_tradnl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_tradnl" sz="3600" dirty="0">
              <a:solidFill>
                <a:srgbClr val="000066"/>
              </a:solidFill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304800" y="838200"/>
            <a:ext cx="830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s-ES_tradnl" sz="4000" b="1" dirty="0">
                <a:solidFill>
                  <a:srgbClr val="000066"/>
                </a:solidFill>
              </a:rPr>
              <a:t/>
            </a:r>
            <a:br>
              <a:rPr lang="es-ES_tradnl" sz="4000" b="1" dirty="0">
                <a:solidFill>
                  <a:srgbClr val="000066"/>
                </a:solidFill>
              </a:rPr>
            </a:br>
            <a:r>
              <a:rPr lang="es-ES_tradnl" sz="4000" b="1" dirty="0">
                <a:solidFill>
                  <a:srgbClr val="000066"/>
                </a:solidFill>
              </a:rPr>
              <a:t/>
            </a:r>
            <a:br>
              <a:rPr lang="es-ES_tradnl" sz="4000" b="1" dirty="0">
                <a:solidFill>
                  <a:srgbClr val="000066"/>
                </a:solidFill>
              </a:rPr>
            </a:br>
            <a:r>
              <a:rPr lang="es-ES_tradnl" sz="3200" b="1" dirty="0" smtClean="0">
                <a:solidFill>
                  <a:srgbClr val="FF3300"/>
                </a:solidFill>
              </a:rPr>
              <a:t>Índice Paz </a:t>
            </a:r>
            <a:r>
              <a:rPr lang="es-ES_tradnl" sz="3200" b="1" dirty="0">
                <a:solidFill>
                  <a:srgbClr val="FF3300"/>
                </a:solidFill>
              </a:rPr>
              <a:t>Ciudadana-Adimark</a:t>
            </a:r>
            <a:endParaRPr lang="es-ES_tradnl" sz="2800" b="1" dirty="0">
              <a:solidFill>
                <a:srgbClr val="FF3300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s-ES_tradnl" sz="2800" b="1" dirty="0">
              <a:solidFill>
                <a:srgbClr val="FF3300"/>
              </a:solidFill>
            </a:endParaRPr>
          </a:p>
        </p:txBody>
      </p:sp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685800" y="1295400"/>
            <a:ext cx="7369175" cy="1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 dirty="0"/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685800" y="4191000"/>
            <a:ext cx="7369175" cy="1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 dirty="0"/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576263" y="4292600"/>
            <a:ext cx="7956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s-ES_tradnl" sz="2000" dirty="0" smtClean="0">
              <a:solidFill>
                <a:srgbClr val="434365"/>
              </a:solidFill>
            </a:endParaRPr>
          </a:p>
          <a:p>
            <a:pPr algn="ctr" eaLnBrk="0" hangingPunct="0"/>
            <a:r>
              <a:rPr lang="es-ES_tradnl" sz="2000" dirty="0" smtClean="0">
                <a:solidFill>
                  <a:srgbClr val="434365"/>
                </a:solidFill>
              </a:rPr>
              <a:t>Resultados del estudio del Primer Semestre (julio) 2013</a:t>
            </a:r>
          </a:p>
          <a:p>
            <a:pPr algn="ctr" eaLnBrk="0" hangingPunct="0"/>
            <a:r>
              <a:rPr lang="es-ES_tradnl" sz="2000" dirty="0" smtClean="0">
                <a:solidFill>
                  <a:srgbClr val="434365"/>
                </a:solidFill>
              </a:rPr>
              <a:t>Versión Conferencia de Prensa</a:t>
            </a:r>
            <a:endParaRPr lang="es-ES_tradnl" sz="2000" dirty="0">
              <a:solidFill>
                <a:srgbClr val="434365"/>
              </a:solidFill>
            </a:endParaRPr>
          </a:p>
          <a:p>
            <a:pPr algn="ctr" eaLnBrk="0" hangingPunct="0"/>
            <a:endParaRPr lang="es-ES_tradnl" sz="1800" dirty="0">
              <a:solidFill>
                <a:schemeClr val="tx1"/>
              </a:solidFill>
            </a:endParaRPr>
          </a:p>
          <a:p>
            <a:pPr algn="ctr" eaLnBrk="0" hangingPunct="0"/>
            <a:endParaRPr lang="es-ES_tradnl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9E096-63FE-4B96-9336-43BF63F5A9A9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413" y="269875"/>
            <a:ext cx="84960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_tradnl" sz="1800" dirty="0" smtClean="0">
                <a:solidFill>
                  <a:srgbClr val="434365"/>
                </a:solidFill>
              </a:rPr>
              <a:t>Distribución porcentual de hechos delictuales (robos o intento de robos) con y sin violencia (últimos </a:t>
            </a:r>
            <a:r>
              <a:rPr lang="es-ES_tradnl" sz="1800" dirty="0">
                <a:solidFill>
                  <a:srgbClr val="434365"/>
                </a:solidFill>
              </a:rPr>
              <a:t>6 meses</a:t>
            </a:r>
            <a:r>
              <a:rPr lang="es-ES_tradnl" sz="1800" dirty="0" smtClean="0">
                <a:solidFill>
                  <a:srgbClr val="434365"/>
                </a:solidFill>
              </a:rPr>
              <a:t>)</a:t>
            </a:r>
            <a:endParaRPr lang="es-ES_tradnl" sz="1800" dirty="0">
              <a:solidFill>
                <a:srgbClr val="434365"/>
              </a:solidFill>
            </a:endParaRPr>
          </a:p>
          <a:p>
            <a:pPr eaLnBrk="0" hangingPunct="0"/>
            <a:r>
              <a:rPr lang="es-ES_tradnl" sz="1200" dirty="0">
                <a:solidFill>
                  <a:srgbClr val="C00000"/>
                </a:solidFill>
              </a:rPr>
              <a:t>Total </a:t>
            </a:r>
            <a:r>
              <a:rPr lang="es-ES_tradnl" sz="1200" dirty="0" smtClean="0">
                <a:solidFill>
                  <a:srgbClr val="C00000"/>
                </a:solidFill>
              </a:rPr>
              <a:t>hechos delictuales</a:t>
            </a:r>
            <a:endParaRPr lang="es-ES_tradnl" sz="12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5353471"/>
            <a:ext cx="806489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 mantiene la proporción entre delitos violentos y no violentos.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561835"/>
              </p:ext>
            </p:extLst>
          </p:nvPr>
        </p:nvGraphicFramePr>
        <p:xfrm>
          <a:off x="252413" y="1628800"/>
          <a:ext cx="8568952" cy="318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6 Título"/>
          <p:cNvSpPr txBox="1">
            <a:spLocks/>
          </p:cNvSpPr>
          <p:nvPr/>
        </p:nvSpPr>
        <p:spPr>
          <a:xfrm>
            <a:off x="251520" y="332656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Hogares víctimas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el Gran Santiago</a:t>
            </a:r>
          </a:p>
          <a:p>
            <a:pPr lvl="0" fontAlgn="auto">
              <a:spcAft>
                <a:spcPts val="0"/>
              </a:spcAft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</a:t>
            </a:r>
            <a:r>
              <a:rPr kumimoji="0" lang="es-ES_tradnl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submuestra</a:t>
            </a: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es-ES_tradnl" sz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</a:t>
            </a:r>
            <a:r>
              <a:rPr lang="es-ES_tradnl" sz="12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.138</a:t>
            </a: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hogares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547" y="1340769"/>
            <a:ext cx="359364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48464" y="980728"/>
            <a:ext cx="395536" cy="216024"/>
          </a:xfrm>
        </p:spPr>
        <p:txBody>
          <a:bodyPr/>
          <a:lstStyle/>
          <a:p>
            <a:pPr>
              <a:defRPr/>
            </a:pPr>
            <a:fld id="{E449E096-63FE-4B96-9336-43BF63F5A9A9}" type="slidenum">
              <a:rPr lang="es-ES_tradnl" sz="1000" b="1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s-ES_tradnl" sz="10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5517232"/>
            <a:ext cx="864096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dirty="0" smtClean="0"/>
              <a:t>En el área </a:t>
            </a:r>
            <a:r>
              <a:rPr lang="es-ES" dirty="0" err="1" smtClean="0"/>
              <a:t>Surponiente</a:t>
            </a:r>
            <a:r>
              <a:rPr lang="es-ES" dirty="0" smtClean="0"/>
              <a:t>, comparado con la medición de diciembre de 2012, hay variación estadísticamente significativa. </a:t>
            </a:r>
          </a:p>
        </p:txBody>
      </p:sp>
      <p:graphicFrame>
        <p:nvGraphicFramePr>
          <p:cNvPr id="1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554793"/>
              </p:ext>
            </p:extLst>
          </p:nvPr>
        </p:nvGraphicFramePr>
        <p:xfrm>
          <a:off x="9607" y="1484784"/>
          <a:ext cx="2790056" cy="144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059886"/>
              </p:ext>
            </p:extLst>
          </p:nvPr>
        </p:nvGraphicFramePr>
        <p:xfrm>
          <a:off x="6300192" y="1484784"/>
          <a:ext cx="2843808" cy="138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870696"/>
              </p:ext>
            </p:extLst>
          </p:nvPr>
        </p:nvGraphicFramePr>
        <p:xfrm>
          <a:off x="6281401" y="3501008"/>
          <a:ext cx="2862064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364941"/>
              </p:ext>
            </p:extLst>
          </p:nvPr>
        </p:nvGraphicFramePr>
        <p:xfrm>
          <a:off x="0" y="3339120"/>
          <a:ext cx="2718048" cy="162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43250" y="6357938"/>
            <a:ext cx="2876550" cy="276225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 significativa </a:t>
            </a:r>
          </a:p>
        </p:txBody>
      </p:sp>
      <p:sp>
        <p:nvSpPr>
          <p:cNvPr id="17" name="7 Elipse"/>
          <p:cNvSpPr>
            <a:spLocks noChangeArrowheads="1"/>
          </p:cNvSpPr>
          <p:nvPr/>
        </p:nvSpPr>
        <p:spPr bwMode="auto">
          <a:xfrm>
            <a:off x="2714625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8" name="7 Elipse"/>
          <p:cNvSpPr>
            <a:spLocks noChangeArrowheads="1"/>
          </p:cNvSpPr>
          <p:nvPr/>
        </p:nvSpPr>
        <p:spPr bwMode="auto">
          <a:xfrm>
            <a:off x="2195736" y="34290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D6F11F-6E7C-4514-A9EB-232876F98759}" type="slidenum">
              <a:rPr lang="es-ES_tradnl" smtClean="0"/>
              <a:pPr/>
              <a:t>12</a:t>
            </a:fld>
            <a:endParaRPr lang="es-ES_tradnl" smtClean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91680" y="2708920"/>
            <a:ext cx="5688607" cy="14272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ctr">
              <a:spcBef>
                <a:spcPct val="20000"/>
              </a:spcBef>
            </a:pPr>
            <a:r>
              <a:rPr lang="es-ES_tradnl" sz="4000" dirty="0" err="1" smtClean="0">
                <a:solidFill>
                  <a:srgbClr val="434365"/>
                </a:solidFill>
              </a:rPr>
              <a:t>Revictimización</a:t>
            </a:r>
            <a:endParaRPr lang="es-ES_tradnl" sz="4000" dirty="0">
              <a:solidFill>
                <a:srgbClr val="43436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4E95CA-F65B-4FFE-A94D-7CD5F9AB9961}" type="slidenum">
              <a:rPr lang="es-ES_tradnl" smtClean="0"/>
              <a:pPr/>
              <a:t>13</a:t>
            </a:fld>
            <a:endParaRPr lang="es-ES_tradnl" dirty="0" smtClean="0"/>
          </a:p>
        </p:txBody>
      </p:sp>
      <p:graphicFrame>
        <p:nvGraphicFramePr>
          <p:cNvPr id="3901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65830"/>
              </p:ext>
            </p:extLst>
          </p:nvPr>
        </p:nvGraphicFramePr>
        <p:xfrm>
          <a:off x="-534988" y="1644650"/>
          <a:ext cx="6935788" cy="223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83" name="Hoja de cálculo" r:id="rId5" imgW="6934295" imgH="2238280" progId="Excel.Sheet.8">
                  <p:embed/>
                </p:oleObj>
              </mc:Choice>
              <mc:Fallback>
                <p:oleObj name="Hoja de cálculo" r:id="rId5" imgW="6934295" imgH="2238280" progId="Excel.Sheet.8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4988" y="1644650"/>
                        <a:ext cx="6935788" cy="223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48" name="Rectangle 3"/>
          <p:cNvSpPr>
            <a:spLocks noChangeArrowheads="1"/>
          </p:cNvSpPr>
          <p:nvPr/>
        </p:nvSpPr>
        <p:spPr bwMode="auto">
          <a:xfrm>
            <a:off x="287339" y="260648"/>
            <a:ext cx="8461126" cy="85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800" dirty="0">
                <a:solidFill>
                  <a:srgbClr val="434365"/>
                </a:solidFill>
              </a:rPr>
              <a:t>Número de veces en que algún miembro de la familia ha sido víctima de robo o intento de robo </a:t>
            </a:r>
            <a:r>
              <a:rPr lang="es-ES_tradnl" sz="1800" dirty="0" smtClean="0">
                <a:solidFill>
                  <a:srgbClr val="434365"/>
                </a:solidFill>
              </a:rPr>
              <a:t>(</a:t>
            </a:r>
            <a:r>
              <a:rPr lang="es-ES_tradnl" sz="1800" dirty="0">
                <a:solidFill>
                  <a:srgbClr val="434365"/>
                </a:solidFill>
              </a:rPr>
              <a:t>últimos 6 meses</a:t>
            </a:r>
            <a:r>
              <a:rPr lang="es-ES_tradnl" sz="1800" dirty="0" smtClean="0">
                <a:solidFill>
                  <a:srgbClr val="434365"/>
                </a:solidFill>
              </a:rPr>
              <a:t>)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</a:pPr>
            <a:endParaRPr lang="es-ES_tradnl" sz="1200" dirty="0" smtClean="0">
              <a:solidFill>
                <a:srgbClr val="C00000"/>
              </a:solidFill>
            </a:endParaRP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</a:pPr>
            <a:r>
              <a:rPr lang="es-ES_tradnl" sz="1200" dirty="0" smtClean="0">
                <a:solidFill>
                  <a:srgbClr val="C00000"/>
                </a:solidFill>
              </a:rPr>
              <a:t>Total </a:t>
            </a:r>
            <a:r>
              <a:rPr lang="es-ES_tradnl" sz="1200" dirty="0">
                <a:solidFill>
                  <a:srgbClr val="C00000"/>
                </a:solidFill>
              </a:rPr>
              <a:t>muestra: </a:t>
            </a:r>
            <a:r>
              <a:rPr lang="es-ES" sz="1200" dirty="0" smtClean="0">
                <a:solidFill>
                  <a:srgbClr val="C00000"/>
                </a:solidFill>
              </a:rPr>
              <a:t>7.0</a:t>
            </a:r>
            <a:r>
              <a:rPr lang="es-CL" sz="1200" dirty="0" smtClean="0">
                <a:solidFill>
                  <a:srgbClr val="C00000"/>
                </a:solidFill>
              </a:rPr>
              <a:t>03 </a:t>
            </a:r>
            <a:r>
              <a:rPr lang="es-ES_tradnl" sz="1200" dirty="0" smtClean="0">
                <a:solidFill>
                  <a:srgbClr val="C00000"/>
                </a:solidFill>
              </a:rPr>
              <a:t>hogares</a:t>
            </a:r>
            <a:endParaRPr lang="es-ES_tradnl" sz="1200" dirty="0">
              <a:solidFill>
                <a:srgbClr val="C00000"/>
              </a:solidFill>
            </a:endParaRP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s-ES_tradnl" sz="2000" dirty="0">
              <a:solidFill>
                <a:srgbClr val="434365"/>
              </a:solidFill>
            </a:endParaRPr>
          </a:p>
        </p:txBody>
      </p:sp>
      <p:sp>
        <p:nvSpPr>
          <p:cNvPr id="390149" name="Rectangle 4"/>
          <p:cNvSpPr>
            <a:spLocks noChangeArrowheads="1"/>
          </p:cNvSpPr>
          <p:nvPr/>
        </p:nvSpPr>
        <p:spPr bwMode="auto">
          <a:xfrm>
            <a:off x="1259504" y="1340768"/>
            <a:ext cx="3713774" cy="307777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dirty="0">
                <a:solidFill>
                  <a:srgbClr val="434365"/>
                </a:solidFill>
              </a:rPr>
              <a:t>Victimización y </a:t>
            </a:r>
            <a:r>
              <a:rPr lang="es-ES_tradnl" dirty="0" err="1">
                <a:solidFill>
                  <a:srgbClr val="434365"/>
                </a:solidFill>
              </a:rPr>
              <a:t>r</a:t>
            </a:r>
            <a:r>
              <a:rPr lang="es-ES_tradnl" dirty="0" err="1" smtClean="0">
                <a:solidFill>
                  <a:srgbClr val="434365"/>
                </a:solidFill>
              </a:rPr>
              <a:t>evictimización</a:t>
            </a:r>
            <a:r>
              <a:rPr lang="es-ES_tradnl" dirty="0" smtClean="0">
                <a:solidFill>
                  <a:srgbClr val="434365"/>
                </a:solidFill>
              </a:rPr>
              <a:t> julio de 2013 </a:t>
            </a:r>
            <a:endParaRPr lang="es-CL" dirty="0">
              <a:solidFill>
                <a:srgbClr val="434365"/>
              </a:solidFill>
            </a:endParaRPr>
          </a:p>
        </p:txBody>
      </p:sp>
      <p:sp>
        <p:nvSpPr>
          <p:cNvPr id="390150" name="Text Box 5"/>
          <p:cNvSpPr txBox="1">
            <a:spLocks noChangeArrowheads="1"/>
          </p:cNvSpPr>
          <p:nvPr/>
        </p:nvSpPr>
        <p:spPr bwMode="auto">
          <a:xfrm>
            <a:off x="5940152" y="2204864"/>
            <a:ext cx="2881312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CL" sz="16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En los </a:t>
            </a:r>
          </a:p>
          <a:p>
            <a:pPr algn="ctr" eaLnBrk="0" hangingPunct="0"/>
            <a:r>
              <a:rPr lang="es-CL" sz="16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últimos 6 meses, el </a:t>
            </a:r>
            <a:r>
              <a:rPr lang="es-CL" sz="16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26,1% </a:t>
            </a:r>
            <a:r>
              <a:rPr lang="es-CL" sz="16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de los hogares en Chile concentra el </a:t>
            </a:r>
            <a:r>
              <a:rPr lang="es-CL" sz="16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89,8% </a:t>
            </a:r>
            <a:r>
              <a:rPr lang="es-CL" sz="16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de </a:t>
            </a:r>
            <a:r>
              <a:rPr lang="es-CL" sz="16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los robos e intentos de robo.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01418"/>
              </p:ext>
            </p:extLst>
          </p:nvPr>
        </p:nvGraphicFramePr>
        <p:xfrm>
          <a:off x="2195736" y="4221088"/>
          <a:ext cx="5328087" cy="1440162"/>
        </p:xfrm>
        <a:graphic>
          <a:graphicData uri="http://schemas.openxmlformats.org/drawingml/2006/table">
            <a:tbl>
              <a:tblPr/>
              <a:tblGrid>
                <a:gridCol w="722454"/>
                <a:gridCol w="511737"/>
                <a:gridCol w="511737"/>
                <a:gridCol w="511737"/>
                <a:gridCol w="511737"/>
                <a:gridCol w="511737"/>
                <a:gridCol w="511737"/>
                <a:gridCol w="511737"/>
                <a:gridCol w="511737"/>
                <a:gridCol w="511737"/>
              </a:tblGrid>
              <a:tr h="201249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jun-08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Tahoma"/>
                        </a:rPr>
                        <a:t>jul-09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jul-10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dic-10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Tahoma"/>
                        </a:rPr>
                        <a:t>Jun-11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Tahoma"/>
                        </a:rPr>
                        <a:t>Dic-11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Tahoma"/>
                        </a:rPr>
                        <a:t>Jul-12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Tahoma"/>
                        </a:rPr>
                        <a:t>Dic-12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FFFFFF"/>
                          </a:solidFill>
                          <a:latin typeface="Tahoma"/>
                        </a:rPr>
                        <a:t>Jul-13</a:t>
                      </a:r>
                      <a:endParaRPr lang="es-ES" sz="1000" b="1" i="0" u="none" strike="noStrike" dirty="0">
                        <a:solidFill>
                          <a:srgbClr val="FFFFFF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A40"/>
                    </a:solidFill>
                  </a:tcPr>
                </a:tc>
              </a:tr>
              <a:tr h="344998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Ninguna Vez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61,9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62,5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67,0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334C"/>
                          </a:solidFill>
                          <a:latin typeface="Tahoma"/>
                        </a:rPr>
                        <a:t>62,1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60,6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63,4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62,4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</a:tr>
              <a:tr h="201249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1 vez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>
                          <a:solidFill>
                            <a:srgbClr val="00334C"/>
                          </a:solidFill>
                          <a:latin typeface="Tahoma"/>
                        </a:rPr>
                        <a:t>14,4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13,4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334C"/>
                          </a:solidFill>
                          <a:latin typeface="Tahoma"/>
                        </a:rPr>
                        <a:t>13,0</a:t>
                      </a:r>
                      <a:endParaRPr lang="es-ES" sz="1000" b="1" i="0" u="none" strike="noStrike" dirty="0">
                        <a:solidFill>
                          <a:srgbClr val="00334C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11,2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11,6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</a:tr>
              <a:tr h="194336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2 veces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>
                          <a:solidFill>
                            <a:srgbClr val="00334C"/>
                          </a:solidFill>
                          <a:latin typeface="Tahoma"/>
                        </a:rPr>
                        <a:t>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334C"/>
                          </a:solidFill>
                          <a:latin typeface="Tahoma"/>
                        </a:rPr>
                        <a:t>10,0</a:t>
                      </a:r>
                      <a:endParaRPr lang="es-ES" sz="1000" b="1" i="0" u="none" strike="noStrike" dirty="0">
                        <a:solidFill>
                          <a:srgbClr val="00334C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9,1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9,6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</a:tr>
              <a:tr h="162916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3 veces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>
                          <a:solidFill>
                            <a:srgbClr val="00334C"/>
                          </a:solidFill>
                          <a:latin typeface="Tahoma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>
                          <a:solidFill>
                            <a:srgbClr val="00334C"/>
                          </a:solidFill>
                          <a:latin typeface="Tahoma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334C"/>
                          </a:solidFill>
                          <a:latin typeface="Tahoma"/>
                        </a:rPr>
                        <a:t>6,4</a:t>
                      </a:r>
                      <a:endParaRPr lang="es-ES" sz="1000" b="1" i="0" u="none" strike="noStrike" dirty="0">
                        <a:solidFill>
                          <a:srgbClr val="00334C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6,0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6,8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6,2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8"/>
                    </a:solidFill>
                  </a:tcPr>
                </a:tc>
              </a:tr>
              <a:tr h="335414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Más de 3 veces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>
                          <a:solidFill>
                            <a:srgbClr val="00334C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>
                          <a:solidFill>
                            <a:srgbClr val="00334C"/>
                          </a:solidFill>
                          <a:latin typeface="Tahoma"/>
                        </a:rPr>
                        <a:t>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>
                          <a:solidFill>
                            <a:srgbClr val="00334C"/>
                          </a:solidFill>
                          <a:latin typeface="Tahoma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>
                          <a:solidFill>
                            <a:srgbClr val="00334C"/>
                          </a:solidFill>
                          <a:latin typeface="Tahoma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000" b="1" i="0" u="none" strike="noStrike" dirty="0" smtClean="0">
                          <a:solidFill>
                            <a:srgbClr val="00334C"/>
                          </a:solidFill>
                          <a:latin typeface="Tahoma"/>
                        </a:rPr>
                        <a:t>8,5</a:t>
                      </a:r>
                      <a:endParaRPr lang="es-ES" sz="1000" b="1" i="0" u="none" strike="noStrike" dirty="0">
                        <a:solidFill>
                          <a:srgbClr val="00334C"/>
                        </a:solidFill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ES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10,4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9,5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s-CL" sz="1000" b="1" i="0" u="none" strike="noStrike" kern="1200" dirty="0" smtClean="0">
                          <a:solidFill>
                            <a:srgbClr val="00334C"/>
                          </a:solidFill>
                          <a:latin typeface="Tahoma"/>
                          <a:ea typeface="+mn-ea"/>
                          <a:cs typeface="+mn-cs"/>
                        </a:rPr>
                        <a:t>10,2</a:t>
                      </a:r>
                      <a:endParaRPr lang="es-CL" sz="1000" b="1" i="0" u="none" strike="noStrike" kern="1200" dirty="0">
                        <a:solidFill>
                          <a:srgbClr val="00334C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87339" y="260648"/>
            <a:ext cx="8461125" cy="78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800" dirty="0" smtClean="0">
                <a:solidFill>
                  <a:srgbClr val="434365"/>
                </a:solidFill>
              </a:rPr>
              <a:t>Revictimización: Porcentaje de hogares víctimas de </a:t>
            </a:r>
            <a:r>
              <a:rPr lang="es-ES_tradnl" sz="1800" dirty="0">
                <a:solidFill>
                  <a:srgbClr val="434365"/>
                </a:solidFill>
              </a:rPr>
              <a:t>robo o intento de </a:t>
            </a:r>
            <a:r>
              <a:rPr lang="es-ES_tradnl" sz="1800" dirty="0" smtClean="0">
                <a:solidFill>
                  <a:srgbClr val="434365"/>
                </a:solidFill>
              </a:rPr>
              <a:t>robo más de una vez (</a:t>
            </a:r>
            <a:r>
              <a:rPr lang="es-ES_tradnl" sz="1800" dirty="0">
                <a:solidFill>
                  <a:srgbClr val="434365"/>
                </a:solidFill>
              </a:rPr>
              <a:t>últimos 6 meses</a:t>
            </a:r>
            <a:r>
              <a:rPr lang="es-ES_tradnl" sz="1800" dirty="0" smtClean="0">
                <a:solidFill>
                  <a:srgbClr val="434365"/>
                </a:solidFill>
              </a:rPr>
              <a:t>)</a:t>
            </a: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</a:pPr>
            <a:endParaRPr lang="es-ES_tradnl" sz="1200" dirty="0" smtClean="0">
              <a:solidFill>
                <a:srgbClr val="C00000"/>
              </a:solidFill>
            </a:endParaRP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</a:pPr>
            <a:r>
              <a:rPr lang="es-ES_tradnl" sz="1200" dirty="0" smtClean="0">
                <a:solidFill>
                  <a:srgbClr val="C00000"/>
                </a:solidFill>
              </a:rPr>
              <a:t>Total </a:t>
            </a:r>
            <a:r>
              <a:rPr lang="es-ES_tradnl" sz="1200" dirty="0" err="1" smtClean="0">
                <a:solidFill>
                  <a:srgbClr val="C00000"/>
                </a:solidFill>
              </a:rPr>
              <a:t>submuestra</a:t>
            </a:r>
            <a:r>
              <a:rPr lang="es-ES_tradnl" sz="1200" dirty="0" smtClean="0">
                <a:solidFill>
                  <a:srgbClr val="C00000"/>
                </a:solidFill>
              </a:rPr>
              <a:t>: 1.647 </a:t>
            </a:r>
            <a:r>
              <a:rPr lang="es-ES_tradnl" sz="1200" dirty="0">
                <a:solidFill>
                  <a:srgbClr val="C00000"/>
                </a:solidFill>
              </a:rPr>
              <a:t>hogares víctimas en Santiago y </a:t>
            </a:r>
            <a:r>
              <a:rPr lang="es-ES_tradnl" sz="1200" dirty="0" smtClean="0">
                <a:solidFill>
                  <a:srgbClr val="C00000"/>
                </a:solidFill>
              </a:rPr>
              <a:t>990 </a:t>
            </a:r>
            <a:r>
              <a:rPr lang="es-ES_tradnl" sz="1200" dirty="0">
                <a:solidFill>
                  <a:srgbClr val="C00000"/>
                </a:solidFill>
              </a:rPr>
              <a:t>hogares víctimas en </a:t>
            </a:r>
            <a:r>
              <a:rPr lang="es-ES_tradnl" sz="1200" dirty="0" smtClean="0">
                <a:solidFill>
                  <a:srgbClr val="C00000"/>
                </a:solidFill>
              </a:rPr>
              <a:t>regiones </a:t>
            </a:r>
            <a:endParaRPr lang="es-ES_tradnl" sz="1200" dirty="0">
              <a:solidFill>
                <a:srgbClr val="C00000"/>
              </a:solidFill>
            </a:endParaRPr>
          </a:p>
          <a:p>
            <a:pPr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</a:pPr>
            <a:endParaRPr lang="es-ES_tradnl" sz="1800" dirty="0">
              <a:solidFill>
                <a:srgbClr val="434365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11560" y="5229200"/>
            <a:ext cx="79928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 smtClean="0"/>
              <a:t>No hay diferencias significativas entre diciembre de 2012 y julio de 2013.</a:t>
            </a:r>
            <a:endParaRPr lang="es-ES" dirty="0"/>
          </a:p>
        </p:txBody>
      </p:sp>
      <p:sp>
        <p:nvSpPr>
          <p:cNvPr id="1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61413" y="1031875"/>
            <a:ext cx="381000" cy="1905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512" tIns="179388" rIns="36512" bIns="36000" numCol="1" anchor="b" anchorCtr="1" compatLnSpc="1">
            <a:prstTxWarp prst="textNoShape">
              <a:avLst/>
            </a:prstTxWarp>
          </a:bodyPr>
          <a:lstStyle/>
          <a:p>
            <a:pPr algn="r"/>
            <a:fld id="{104E95CA-F65B-4FFE-A94D-7CD5F9AB9961}" type="slidenum">
              <a:rPr lang="es-ES_tradnl" sz="1000" b="1" smtClean="0">
                <a:solidFill>
                  <a:schemeClr val="bg1"/>
                </a:solidFill>
              </a:rPr>
              <a:pPr algn="r"/>
              <a:t>14</a:t>
            </a:fld>
            <a:endParaRPr lang="es-ES_tradnl" sz="1000" b="1" smtClean="0">
              <a:solidFill>
                <a:schemeClr val="bg1"/>
              </a:solidFill>
            </a:endParaRPr>
          </a:p>
        </p:txBody>
      </p:sp>
      <p:graphicFrame>
        <p:nvGraphicFramePr>
          <p:cNvPr id="13" name="2 Gráfico"/>
          <p:cNvGraphicFramePr>
            <a:graphicFrameLocks/>
          </p:cNvGraphicFramePr>
          <p:nvPr/>
        </p:nvGraphicFramePr>
        <p:xfrm>
          <a:off x="1223962" y="2055018"/>
          <a:ext cx="6696075" cy="274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contenido"/>
          <p:cNvSpPr txBox="1">
            <a:spLocks/>
          </p:cNvSpPr>
          <p:nvPr/>
        </p:nvSpPr>
        <p:spPr>
          <a:xfrm>
            <a:off x="395536" y="5697252"/>
            <a:ext cx="8496944" cy="3240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dirty="0" smtClean="0">
                <a:solidFill>
                  <a:schemeClr val="tx1"/>
                </a:solidFill>
              </a:rPr>
              <a:t>No se observan diferencias estadísticas significativas entre las últimas dos mediciones.</a:t>
            </a:r>
          </a:p>
        </p:txBody>
      </p:sp>
      <p:sp>
        <p:nvSpPr>
          <p:cNvPr id="10" name="6 Título"/>
          <p:cNvSpPr txBox="1">
            <a:spLocks/>
          </p:cNvSpPr>
          <p:nvPr/>
        </p:nvSpPr>
        <p:spPr>
          <a:xfrm>
            <a:off x="288032" y="332656"/>
            <a:ext cx="8460432" cy="763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eaLnBrk="0" latinLnBrk="0" hangingPunct="0">
              <a:lnSpc>
                <a:spcPct val="110000"/>
              </a:lnSpc>
              <a:buClr>
                <a:schemeClr val="accent2"/>
              </a:buClr>
              <a:buSzTx/>
              <a:tabLst/>
              <a:defRPr/>
            </a:pPr>
            <a:r>
              <a:rPr lang="es-ES" sz="7200" dirty="0">
                <a:solidFill>
                  <a:srgbClr val="434365"/>
                </a:solidFill>
              </a:rPr>
              <a:t>Concentración de la </a:t>
            </a:r>
            <a:r>
              <a:rPr lang="es-ES" sz="7200" dirty="0" smtClean="0">
                <a:solidFill>
                  <a:srgbClr val="434365"/>
                </a:solidFill>
              </a:rPr>
              <a:t>revictimización: Porcentaje </a:t>
            </a:r>
            <a:r>
              <a:rPr lang="es-ES" sz="7200" dirty="0">
                <a:solidFill>
                  <a:srgbClr val="434365"/>
                </a:solidFill>
              </a:rPr>
              <a:t>de hogares que han sido víctimas más de una </a:t>
            </a:r>
            <a:r>
              <a:rPr lang="es-ES" sz="7200" dirty="0" smtClean="0">
                <a:solidFill>
                  <a:srgbClr val="434365"/>
                </a:solidFill>
              </a:rPr>
              <a:t>vez en </a:t>
            </a:r>
            <a:r>
              <a:rPr lang="es-ES" sz="7200" dirty="0">
                <a:solidFill>
                  <a:srgbClr val="434365"/>
                </a:solidFill>
              </a:rPr>
              <a:t>el Gran Santiago</a:t>
            </a:r>
            <a:r>
              <a:rPr lang="es-ES" sz="7200" dirty="0" smtClean="0">
                <a:solidFill>
                  <a:srgbClr val="434365"/>
                </a:solidFill>
              </a:rPr>
              <a:t> </a:t>
            </a:r>
            <a:endParaRPr lang="es-ES" sz="7200" dirty="0">
              <a:solidFill>
                <a:srgbClr val="434365"/>
              </a:solidFill>
            </a:endParaRPr>
          </a:p>
          <a:p>
            <a:pPr lvl="0" fontAlgn="auto">
              <a:spcAft>
                <a:spcPts val="0"/>
              </a:spcAft>
              <a:defRPr/>
            </a:pPr>
            <a:endParaRPr kumimoji="0" lang="es-ES_tradnl" sz="4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kumimoji="0" lang="es-ES_tradnl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Total </a:t>
            </a:r>
            <a:r>
              <a:rPr kumimoji="0" lang="es-ES_tradnl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submuestra</a:t>
            </a:r>
            <a:r>
              <a:rPr kumimoji="0" lang="es-ES_tradnl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es-ES_tradnl" sz="4800" dirty="0" smtClean="0">
                <a:solidFill>
                  <a:srgbClr val="C00000"/>
                </a:solidFill>
              </a:rPr>
              <a:t>1.647 </a:t>
            </a:r>
            <a:r>
              <a:rPr kumimoji="0" lang="es-ES_tradnl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hogares víctimas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845460" cy="385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748464" y="980728"/>
            <a:ext cx="395536" cy="216024"/>
          </a:xfrm>
        </p:spPr>
        <p:txBody>
          <a:bodyPr/>
          <a:lstStyle/>
          <a:p>
            <a:pPr>
              <a:defRPr/>
            </a:pPr>
            <a:fld id="{E449E096-63FE-4B96-9336-43BF63F5A9A9}" type="slidenum">
              <a:rPr lang="es-ES_tradnl" sz="1000" b="1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s-ES_tradnl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037680"/>
              </p:ext>
            </p:extLst>
          </p:nvPr>
        </p:nvGraphicFramePr>
        <p:xfrm>
          <a:off x="0" y="1412776"/>
          <a:ext cx="2847975" cy="163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497736"/>
              </p:ext>
            </p:extLst>
          </p:nvPr>
        </p:nvGraphicFramePr>
        <p:xfrm>
          <a:off x="-28246" y="3356992"/>
          <a:ext cx="2809875" cy="161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661448"/>
              </p:ext>
            </p:extLst>
          </p:nvPr>
        </p:nvGraphicFramePr>
        <p:xfrm>
          <a:off x="6257924" y="3215130"/>
          <a:ext cx="2886076" cy="16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807674"/>
              </p:ext>
            </p:extLst>
          </p:nvPr>
        </p:nvGraphicFramePr>
        <p:xfrm>
          <a:off x="6372200" y="1268760"/>
          <a:ext cx="2886075" cy="166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61B5CC-3472-4A26-B7E5-68E89536130B}" type="slidenum">
              <a:rPr lang="es-ES_tradnl" smtClean="0"/>
              <a:pPr/>
              <a:t>16</a:t>
            </a:fld>
            <a:endParaRPr lang="es-ES_tradnl" dirty="0" smtClean="0"/>
          </a:p>
        </p:txBody>
      </p:sp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1817712" y="2866256"/>
            <a:ext cx="5562600" cy="1066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ctr">
              <a:spcBef>
                <a:spcPct val="20000"/>
              </a:spcBef>
            </a:pPr>
            <a:r>
              <a:rPr lang="es-ES_tradnl" sz="4000" dirty="0">
                <a:solidFill>
                  <a:srgbClr val="434365"/>
                </a:solidFill>
              </a:rPr>
              <a:t>Denuncia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35633"/>
              </p:ext>
            </p:extLst>
          </p:nvPr>
        </p:nvGraphicFramePr>
        <p:xfrm>
          <a:off x="0" y="1844675"/>
          <a:ext cx="9123363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4264" name="Hoja de cálculo" r:id="rId5" imgW="8372559" imgH="2333569" progId="Excel.Sheet.8">
                  <p:embed/>
                </p:oleObj>
              </mc:Choice>
              <mc:Fallback>
                <p:oleObj name="Hoja de cálculo" r:id="rId5" imgW="8372559" imgH="2333569" progId="Excel.Sheet.8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44675"/>
                        <a:ext cx="9123363" cy="24987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547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EDB793-3BAD-4A0A-887F-E5220127126A}" type="slidenum">
              <a:rPr lang="es-ES_tradnl" smtClean="0"/>
              <a:pPr/>
              <a:t>17</a:t>
            </a:fld>
            <a:endParaRPr lang="es-ES_tradnl" dirty="0" smtClean="0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252413" y="404664"/>
            <a:ext cx="849605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CL" sz="1800" dirty="0" smtClean="0">
                <a:solidFill>
                  <a:srgbClr val="434365"/>
                </a:solidFill>
              </a:rPr>
              <a:t>Porcentaje de </a:t>
            </a:r>
            <a:r>
              <a:rPr lang="es-CL" sz="1800" dirty="0">
                <a:solidFill>
                  <a:srgbClr val="434365"/>
                </a:solidFill>
              </a:rPr>
              <a:t>delitos de robos efectivos </a:t>
            </a:r>
            <a:r>
              <a:rPr lang="es-CL" sz="1800" dirty="0" smtClean="0">
                <a:solidFill>
                  <a:srgbClr val="434365"/>
                </a:solidFill>
              </a:rPr>
              <a:t>denunciados (últimos </a:t>
            </a:r>
            <a:r>
              <a:rPr lang="es-CL" sz="1800" dirty="0">
                <a:solidFill>
                  <a:srgbClr val="434365"/>
                </a:solidFill>
              </a:rPr>
              <a:t>6 </a:t>
            </a:r>
            <a:r>
              <a:rPr lang="es-CL" sz="1800" dirty="0" smtClean="0">
                <a:solidFill>
                  <a:srgbClr val="434365"/>
                </a:solidFill>
              </a:rPr>
              <a:t>meses)</a:t>
            </a:r>
          </a:p>
          <a:p>
            <a:pPr eaLnBrk="0" hangingPunct="0"/>
            <a:endParaRPr lang="es-ES_tradnl" sz="1200" dirty="0" smtClean="0">
              <a:solidFill>
                <a:srgbClr val="C00000"/>
              </a:solidFill>
            </a:endParaRPr>
          </a:p>
          <a:p>
            <a:pPr eaLnBrk="0" hangingPunct="0"/>
            <a:r>
              <a:rPr lang="es-ES_tradnl" sz="1200" dirty="0" smtClean="0">
                <a:solidFill>
                  <a:srgbClr val="C00000"/>
                </a:solidFill>
              </a:rPr>
              <a:t>Total </a:t>
            </a:r>
            <a:r>
              <a:rPr lang="es-ES_tradnl" sz="1200" dirty="0">
                <a:solidFill>
                  <a:srgbClr val="C00000"/>
                </a:solidFill>
              </a:rPr>
              <a:t>muestra: </a:t>
            </a:r>
            <a:r>
              <a:rPr lang="es-ES_tradnl" sz="1200" dirty="0" smtClean="0">
                <a:solidFill>
                  <a:srgbClr val="C00000"/>
                </a:solidFill>
              </a:rPr>
              <a:t>2.532 hogares víctimas</a:t>
            </a:r>
            <a:endParaRPr lang="es-ES_tradnl" sz="1200" dirty="0">
              <a:solidFill>
                <a:srgbClr val="434365"/>
              </a:solidFill>
            </a:endParaRPr>
          </a:p>
        </p:txBody>
      </p:sp>
      <p:sp>
        <p:nvSpPr>
          <p:cNvPr id="492549" name="Text Box 5"/>
          <p:cNvSpPr txBox="1">
            <a:spLocks noChangeArrowheads="1"/>
          </p:cNvSpPr>
          <p:nvPr/>
        </p:nvSpPr>
        <p:spPr bwMode="auto">
          <a:xfrm>
            <a:off x="323528" y="4653136"/>
            <a:ext cx="849694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s-CL" dirty="0" smtClean="0">
                <a:solidFill>
                  <a:srgbClr val="434365"/>
                </a:solidFill>
              </a:rPr>
              <a:t>Índice Global de Denuncia se mantiene. La variación de la denuncia por delitos contra la propiedad entre diciembre de 2012 y julio de 2013 no es significativa</a:t>
            </a:r>
            <a:r>
              <a:rPr lang="es-CL" sz="1100" dirty="0" smtClean="0">
                <a:solidFill>
                  <a:srgbClr val="434365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3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20FA57-FF57-4F3A-9DC0-A06C99E4D887}" type="slidenum">
              <a:rPr lang="es-ES_tradnl" smtClean="0"/>
              <a:pPr/>
              <a:t>18</a:t>
            </a:fld>
            <a:endParaRPr lang="es-ES_tradnl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88640"/>
            <a:ext cx="8640960" cy="92075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800" dirty="0">
                <a:solidFill>
                  <a:srgbClr val="434365"/>
                </a:solidFill>
                <a:latin typeface="Tahoma" charset="0"/>
              </a:rPr>
              <a:t>Nivel de satisfacción con la actuación </a:t>
            </a:r>
            <a:r>
              <a:rPr lang="es-ES_tradnl" sz="1800" dirty="0" smtClean="0">
                <a:solidFill>
                  <a:srgbClr val="434365"/>
                </a:solidFill>
                <a:latin typeface="Tahoma" charset="0"/>
              </a:rPr>
              <a:t>de la Policía y la Fiscalía después </a:t>
            </a:r>
            <a:r>
              <a:rPr lang="es-ES_tradnl" sz="1800" dirty="0">
                <a:solidFill>
                  <a:srgbClr val="434365"/>
                </a:solidFill>
                <a:latin typeface="Tahoma" charset="0"/>
              </a:rPr>
              <a:t>de </a:t>
            </a:r>
            <a:r>
              <a:rPr lang="es-ES_tradnl" sz="1800" dirty="0" smtClean="0">
                <a:solidFill>
                  <a:srgbClr val="434365"/>
                </a:solidFill>
                <a:latin typeface="Tahoma" charset="0"/>
              </a:rPr>
              <a:t>denunciar (Escala de 1 a 7)</a:t>
            </a:r>
          </a:p>
          <a:p>
            <a:pPr eaLnBrk="0" hangingPunct="0">
              <a:defRPr/>
            </a:pPr>
            <a:endParaRPr lang="es-ES_tradnl" sz="1200" kern="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s-ES_tradnl" sz="12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Total </a:t>
            </a:r>
            <a:r>
              <a:rPr lang="es-ES_tradnl" sz="1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s-ES_tradnl" sz="1200" kern="0" dirty="0" err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ubmuestra</a:t>
            </a:r>
            <a:r>
              <a:rPr lang="es-ES_tradnl" sz="1200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hogares víctimas que denuncian: 1.368 Carabineros e Investigaciones; 970 Fiscalía</a:t>
            </a:r>
            <a:endParaRPr lang="es-ES_tradnl" sz="12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754085"/>
              </p:ext>
            </p:extLst>
          </p:nvPr>
        </p:nvGraphicFramePr>
        <p:xfrm>
          <a:off x="12501" y="1268760"/>
          <a:ext cx="510540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809206"/>
              </p:ext>
            </p:extLst>
          </p:nvPr>
        </p:nvGraphicFramePr>
        <p:xfrm>
          <a:off x="3923928" y="3717032"/>
          <a:ext cx="5105400" cy="256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5EEE9E-0C18-43FF-B4EA-5F79096D56B6}" type="slidenum">
              <a:rPr lang="es-ES_tradnl" smtClean="0"/>
              <a:pPr/>
              <a:t>19</a:t>
            </a:fld>
            <a:endParaRPr lang="es-ES_tradnl" smtClean="0"/>
          </a:p>
        </p:txBody>
      </p:sp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1403648" y="2780928"/>
            <a:ext cx="6337300" cy="129515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ctr">
              <a:spcBef>
                <a:spcPct val="20000"/>
              </a:spcBef>
            </a:pPr>
            <a:r>
              <a:rPr lang="es-ES_tradnl" sz="4000" dirty="0">
                <a:solidFill>
                  <a:srgbClr val="434365"/>
                </a:solidFill>
              </a:rPr>
              <a:t>Índice de </a:t>
            </a:r>
            <a:r>
              <a:rPr lang="es-ES_tradnl" sz="4000" dirty="0" smtClean="0">
                <a:solidFill>
                  <a:srgbClr val="434365"/>
                </a:solidFill>
              </a:rPr>
              <a:t>Temor</a:t>
            </a:r>
            <a:endParaRPr lang="es-ES_tradnl" sz="4000" dirty="0">
              <a:solidFill>
                <a:srgbClr val="43436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2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F041D3-E520-4FB8-9499-E274EBFCC801}" type="slidenum">
              <a:rPr lang="es-ES_tradnl" smtClean="0"/>
              <a:pPr/>
              <a:t>2</a:t>
            </a:fld>
            <a:endParaRPr lang="es-ES_tradnl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02320"/>
            <a:ext cx="8136135" cy="406400"/>
          </a:xfrm>
        </p:spPr>
        <p:txBody>
          <a:bodyPr anchor="t"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s-ES_tradnl" sz="2000" dirty="0" smtClean="0"/>
              <a:t>Antecedentes de la medición de julio de 2013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8313" y="1500188"/>
            <a:ext cx="8382000" cy="426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6225" indent="-257175" algn="just" eaLnBrk="0" hangingPunct="0">
              <a:lnSpc>
                <a:spcPct val="110000"/>
              </a:lnSpc>
              <a:spcBef>
                <a:spcPct val="80000"/>
              </a:spcBef>
              <a:buClr>
                <a:schemeClr val="accent2"/>
              </a:buClr>
              <a:buFontTx/>
              <a:buChar char="•"/>
            </a:pPr>
            <a:r>
              <a:rPr lang="es-ES" b="1" dirty="0">
                <a:solidFill>
                  <a:srgbClr val="434365"/>
                </a:solidFill>
              </a:rPr>
              <a:t>Comunas estudiadas:</a:t>
            </a:r>
            <a:r>
              <a:rPr lang="es-ES" dirty="0">
                <a:solidFill>
                  <a:srgbClr val="434365"/>
                </a:solidFill>
              </a:rPr>
              <a:t> 41 (25 comunas del Gran Santiago y 16 de regiones).</a:t>
            </a:r>
          </a:p>
          <a:p>
            <a:pPr marL="276225" indent="-257175" algn="just" eaLnBrk="0" hangingPunct="0">
              <a:lnSpc>
                <a:spcPct val="110000"/>
              </a:lnSpc>
              <a:spcBef>
                <a:spcPct val="80000"/>
              </a:spcBef>
              <a:buClr>
                <a:schemeClr val="accent2"/>
              </a:buClr>
              <a:buFontTx/>
              <a:buChar char="•"/>
            </a:pPr>
            <a:r>
              <a:rPr lang="es-ES" b="1" dirty="0">
                <a:solidFill>
                  <a:srgbClr val="434365"/>
                </a:solidFill>
              </a:rPr>
              <a:t>Universo:</a:t>
            </a:r>
            <a:r>
              <a:rPr lang="es-ES" dirty="0">
                <a:solidFill>
                  <a:srgbClr val="434365"/>
                </a:solidFill>
              </a:rPr>
              <a:t> Personas </a:t>
            </a:r>
            <a:r>
              <a:rPr lang="es-ES" dirty="0" smtClean="0">
                <a:solidFill>
                  <a:srgbClr val="434365"/>
                </a:solidFill>
              </a:rPr>
              <a:t>mayores </a:t>
            </a:r>
            <a:r>
              <a:rPr lang="es-ES" dirty="0">
                <a:solidFill>
                  <a:srgbClr val="434365"/>
                </a:solidFill>
              </a:rPr>
              <a:t>de 18 años que residen en hogares con teléfono, en las comunas y ciudades estudiadas.</a:t>
            </a:r>
          </a:p>
          <a:p>
            <a:pPr marL="276225" indent="-257175" algn="just" eaLnBrk="0" hangingPunct="0">
              <a:lnSpc>
                <a:spcPct val="110000"/>
              </a:lnSpc>
              <a:spcBef>
                <a:spcPct val="80000"/>
              </a:spcBef>
              <a:buClr>
                <a:schemeClr val="accent2"/>
              </a:buClr>
              <a:buFontTx/>
              <a:buChar char="•"/>
            </a:pPr>
            <a:r>
              <a:rPr lang="es-ES" b="1" dirty="0">
                <a:solidFill>
                  <a:srgbClr val="434365"/>
                </a:solidFill>
              </a:rPr>
              <a:t>Muestra Total:</a:t>
            </a:r>
            <a:r>
              <a:rPr lang="es-ES" dirty="0">
                <a:solidFill>
                  <a:srgbClr val="434365"/>
                </a:solidFill>
              </a:rPr>
              <a:t> </a:t>
            </a:r>
            <a:r>
              <a:rPr lang="es-ES" dirty="0" smtClean="0">
                <a:solidFill>
                  <a:srgbClr val="434365"/>
                </a:solidFill>
              </a:rPr>
              <a:t>7.003 encuestados.</a:t>
            </a:r>
            <a:endParaRPr lang="es-ES" dirty="0">
              <a:solidFill>
                <a:srgbClr val="434365"/>
              </a:solidFill>
            </a:endParaRPr>
          </a:p>
          <a:p>
            <a:pPr marL="276225" indent="-257175" algn="just" eaLnBrk="0" hangingPunct="0">
              <a:lnSpc>
                <a:spcPct val="110000"/>
              </a:lnSpc>
              <a:spcBef>
                <a:spcPct val="80000"/>
              </a:spcBef>
              <a:buClr>
                <a:schemeClr val="accent2"/>
              </a:buClr>
              <a:buFontTx/>
              <a:buChar char="•"/>
            </a:pPr>
            <a:r>
              <a:rPr lang="es-ES" b="1" dirty="0">
                <a:solidFill>
                  <a:srgbClr val="434365"/>
                </a:solidFill>
              </a:rPr>
              <a:t>Tipo de muestra:</a:t>
            </a:r>
            <a:r>
              <a:rPr lang="es-ES" dirty="0">
                <a:solidFill>
                  <a:srgbClr val="434365"/>
                </a:solidFill>
              </a:rPr>
              <a:t> Probabilística al nivel de hogares y personas.</a:t>
            </a:r>
          </a:p>
          <a:p>
            <a:pPr marL="276225" indent="-257175" algn="just" eaLnBrk="0" hangingPunct="0">
              <a:lnSpc>
                <a:spcPct val="110000"/>
              </a:lnSpc>
              <a:spcBef>
                <a:spcPct val="80000"/>
              </a:spcBef>
              <a:buClr>
                <a:schemeClr val="accent2"/>
              </a:buClr>
              <a:buFontTx/>
              <a:buChar char="•"/>
            </a:pPr>
            <a:r>
              <a:rPr lang="es-ES" b="1" dirty="0">
                <a:solidFill>
                  <a:srgbClr val="434365"/>
                </a:solidFill>
              </a:rPr>
              <a:t>Forma de contacto:</a:t>
            </a:r>
            <a:r>
              <a:rPr lang="es-ES" dirty="0">
                <a:solidFill>
                  <a:srgbClr val="434365"/>
                </a:solidFill>
              </a:rPr>
              <a:t> Telefónico.</a:t>
            </a:r>
          </a:p>
          <a:p>
            <a:pPr marL="276225" indent="-257175" algn="just" eaLnBrk="0" hangingPunct="0">
              <a:lnSpc>
                <a:spcPct val="110000"/>
              </a:lnSpc>
              <a:spcBef>
                <a:spcPct val="80000"/>
              </a:spcBef>
              <a:buClr>
                <a:schemeClr val="accent2"/>
              </a:buClr>
              <a:buFontTx/>
              <a:buChar char="•"/>
            </a:pPr>
            <a:r>
              <a:rPr lang="es-ES" b="1" dirty="0">
                <a:solidFill>
                  <a:srgbClr val="434365"/>
                </a:solidFill>
              </a:rPr>
              <a:t>Margen de error estimado</a:t>
            </a:r>
            <a:r>
              <a:rPr lang="es-ES" dirty="0">
                <a:solidFill>
                  <a:srgbClr val="434365"/>
                </a:solidFill>
              </a:rPr>
              <a:t>: El margen de error estimado para el total de la muestra es de +/- </a:t>
            </a:r>
            <a:r>
              <a:rPr lang="es-ES" dirty="0" smtClean="0">
                <a:solidFill>
                  <a:srgbClr val="434365"/>
                </a:solidFill>
              </a:rPr>
              <a:t>1,17%, </a:t>
            </a:r>
            <a:r>
              <a:rPr lang="es-ES" dirty="0">
                <a:solidFill>
                  <a:srgbClr val="434365"/>
                </a:solidFill>
              </a:rPr>
              <a:t>con un nivel de confianza </a:t>
            </a:r>
            <a:r>
              <a:rPr lang="es-ES" dirty="0" smtClean="0">
                <a:solidFill>
                  <a:srgbClr val="434365"/>
                </a:solidFill>
              </a:rPr>
              <a:t>de </a:t>
            </a:r>
            <a:r>
              <a:rPr lang="es-ES" dirty="0">
                <a:solidFill>
                  <a:srgbClr val="434365"/>
                </a:solidFill>
              </a:rPr>
              <a:t>95% y varianza máxima en las proporciones.</a:t>
            </a:r>
          </a:p>
          <a:p>
            <a:pPr marL="276225" indent="-257175" algn="just" eaLnBrk="0" hangingPunct="0">
              <a:lnSpc>
                <a:spcPct val="110000"/>
              </a:lnSpc>
              <a:spcBef>
                <a:spcPct val="80000"/>
              </a:spcBef>
              <a:buClr>
                <a:schemeClr val="accent2"/>
              </a:buClr>
              <a:buFontTx/>
              <a:buChar char="•"/>
            </a:pPr>
            <a:r>
              <a:rPr lang="es-ES" b="1" dirty="0">
                <a:solidFill>
                  <a:srgbClr val="434365"/>
                </a:solidFill>
              </a:rPr>
              <a:t>Fecha de medición</a:t>
            </a:r>
            <a:r>
              <a:rPr lang="es-ES" dirty="0">
                <a:solidFill>
                  <a:srgbClr val="434365"/>
                </a:solidFill>
              </a:rPr>
              <a:t>: Entre el </a:t>
            </a:r>
            <a:r>
              <a:rPr lang="es-ES" dirty="0" smtClean="0">
                <a:solidFill>
                  <a:srgbClr val="434365"/>
                </a:solidFill>
              </a:rPr>
              <a:t>06 </a:t>
            </a:r>
            <a:r>
              <a:rPr lang="es-ES" dirty="0">
                <a:solidFill>
                  <a:srgbClr val="434365"/>
                </a:solidFill>
              </a:rPr>
              <a:t>de </a:t>
            </a:r>
            <a:r>
              <a:rPr lang="es-ES" dirty="0" smtClean="0">
                <a:solidFill>
                  <a:srgbClr val="434365"/>
                </a:solidFill>
              </a:rPr>
              <a:t>mayo </a:t>
            </a:r>
            <a:r>
              <a:rPr lang="es-ES" dirty="0">
                <a:solidFill>
                  <a:srgbClr val="434365"/>
                </a:solidFill>
              </a:rPr>
              <a:t>y el </a:t>
            </a:r>
            <a:r>
              <a:rPr lang="es-ES" dirty="0" smtClean="0">
                <a:solidFill>
                  <a:srgbClr val="434365"/>
                </a:solidFill>
              </a:rPr>
              <a:t>10 </a:t>
            </a:r>
            <a:r>
              <a:rPr lang="es-ES" dirty="0">
                <a:solidFill>
                  <a:srgbClr val="434365"/>
                </a:solidFill>
              </a:rPr>
              <a:t>de </a:t>
            </a:r>
            <a:r>
              <a:rPr lang="es-ES" dirty="0" smtClean="0">
                <a:solidFill>
                  <a:srgbClr val="434365"/>
                </a:solidFill>
              </a:rPr>
              <a:t>julio </a:t>
            </a:r>
            <a:r>
              <a:rPr lang="es-ES" dirty="0">
                <a:solidFill>
                  <a:srgbClr val="434365"/>
                </a:solidFill>
              </a:rPr>
              <a:t>de 2013.</a:t>
            </a:r>
            <a:endParaRPr lang="es-ES_tradnl" dirty="0">
              <a:solidFill>
                <a:srgbClr val="43436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5C40C6-5A02-46C0-AB93-07DDF5050FC8}" type="slidenum">
              <a:rPr lang="es-ES_tradnl" smtClean="0"/>
              <a:pPr/>
              <a:t>20</a:t>
            </a:fld>
            <a:endParaRPr lang="es-ES_tradnl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95274"/>
            <a:ext cx="8497639" cy="901477"/>
          </a:xfrm>
        </p:spPr>
        <p:txBody>
          <a:bodyPr lIns="91440" tIns="45720" rIns="91440" bIns="45720" anchor="t"/>
          <a:lstStyle/>
          <a:p>
            <a:pPr eaLnBrk="1" hangingPunct="1"/>
            <a:r>
              <a:rPr lang="es-ES_tradnl" sz="1800" dirty="0" smtClean="0"/>
              <a:t>Índice de Temor: Distribución de la población según nivel de temor</a:t>
            </a:r>
            <a:br>
              <a:rPr lang="es-ES_tradnl" sz="1800" dirty="0" smtClean="0"/>
            </a:b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200" dirty="0" smtClean="0">
                <a:solidFill>
                  <a:srgbClr val="C00000"/>
                </a:solidFill>
              </a:rPr>
              <a:t>Total muestra: 7.003 hogares</a:t>
            </a:r>
            <a:r>
              <a:rPr lang="es-ES_tradnl" sz="1200" dirty="0" smtClean="0">
                <a:solidFill>
                  <a:srgbClr val="CC0000"/>
                </a:solidFill>
              </a:rPr>
              <a:t/>
            </a:r>
            <a:br>
              <a:rPr lang="es-ES_tradnl" sz="1200" dirty="0" smtClean="0">
                <a:solidFill>
                  <a:srgbClr val="CC0000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/>
            </a:r>
            <a:br>
              <a:rPr lang="es-ES_tradnl" sz="1200" dirty="0" smtClean="0">
                <a:solidFill>
                  <a:schemeClr val="tx1"/>
                </a:solidFill>
              </a:rPr>
            </a:br>
            <a:endParaRPr lang="es-ES_tradnl" sz="1200" dirty="0" smtClean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14046"/>
              </p:ext>
            </p:extLst>
          </p:nvPr>
        </p:nvGraphicFramePr>
        <p:xfrm>
          <a:off x="1115616" y="2062013"/>
          <a:ext cx="7789863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7" name="Hoja de cálculo" r:id="rId5" imgW="5219633" imgH="1457366" progId="Excel.Sheet.8">
                  <p:embed/>
                </p:oleObj>
              </mc:Choice>
              <mc:Fallback>
                <p:oleObj name="Hoja de cálculo" r:id="rId5" imgW="5219633" imgH="1457366" progId="Excel.Sheet.8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062013"/>
                        <a:ext cx="7789863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000558"/>
              </p:ext>
            </p:extLst>
          </p:nvPr>
        </p:nvGraphicFramePr>
        <p:xfrm>
          <a:off x="142626" y="1700808"/>
          <a:ext cx="8948738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02" name="Hoja de cálculo" r:id="rId5" imgW="8410592" imgH="3409977" progId="Excel.Sheet.8">
                  <p:embed/>
                </p:oleObj>
              </mc:Choice>
              <mc:Fallback>
                <p:oleObj name="Hoja de cálculo" r:id="rId5" imgW="8410592" imgH="3409977" progId="Excel.Sheet.8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26" y="1700808"/>
                        <a:ext cx="8948738" cy="3198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1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59A59CE-A9FB-40F6-93CD-630D5D8D34CF}" type="slidenum">
              <a:rPr lang="es-ES_tradnl" smtClean="0"/>
              <a:pPr/>
              <a:t>21</a:t>
            </a:fld>
            <a:endParaRPr lang="es-ES_tradnl" smtClean="0"/>
          </a:p>
        </p:txBody>
      </p:sp>
      <p:sp>
        <p:nvSpPr>
          <p:cNvPr id="442372" name="Rectangle 6"/>
          <p:cNvSpPr>
            <a:spLocks noChangeArrowheads="1"/>
          </p:cNvSpPr>
          <p:nvPr/>
        </p:nvSpPr>
        <p:spPr bwMode="auto">
          <a:xfrm>
            <a:off x="251520" y="333375"/>
            <a:ext cx="849694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es-ES_tradnl" sz="1800" dirty="0" smtClean="0">
                <a:solidFill>
                  <a:srgbClr val="434365"/>
                </a:solidFill>
              </a:rPr>
              <a:t>Índice </a:t>
            </a:r>
            <a:r>
              <a:rPr lang="es-ES_tradnl" sz="1800" dirty="0">
                <a:solidFill>
                  <a:srgbClr val="434365"/>
                </a:solidFill>
              </a:rPr>
              <a:t>de Temor: Evolución 2000 – </a:t>
            </a:r>
            <a:r>
              <a:rPr lang="es-ES_tradnl" sz="1800" dirty="0" smtClean="0">
                <a:solidFill>
                  <a:srgbClr val="434365"/>
                </a:solidFill>
              </a:rPr>
              <a:t>2013</a:t>
            </a:r>
          </a:p>
          <a:p>
            <a:pPr eaLnBrk="0" hangingPunct="0"/>
            <a:endParaRPr lang="es-ES_tradnl" sz="1200" dirty="0" smtClean="0">
              <a:solidFill>
                <a:srgbClr val="C00000"/>
              </a:solidFill>
            </a:endParaRPr>
          </a:p>
          <a:p>
            <a:pPr eaLnBrk="0" hangingPunct="0"/>
            <a:r>
              <a:rPr lang="es-ES_tradnl" sz="1200" dirty="0" smtClean="0">
                <a:solidFill>
                  <a:srgbClr val="C00000"/>
                </a:solidFill>
              </a:rPr>
              <a:t>Total </a:t>
            </a:r>
            <a:r>
              <a:rPr lang="es-ES_tradnl" sz="1200" dirty="0">
                <a:solidFill>
                  <a:srgbClr val="C00000"/>
                </a:solidFill>
              </a:rPr>
              <a:t>muestra: </a:t>
            </a:r>
            <a:r>
              <a:rPr lang="es-ES_tradnl" sz="1200" dirty="0" smtClean="0">
                <a:solidFill>
                  <a:srgbClr val="C00000"/>
                </a:solidFill>
              </a:rPr>
              <a:t>7.003 </a:t>
            </a:r>
            <a:r>
              <a:rPr lang="es-ES_tradnl" sz="1200" dirty="0">
                <a:solidFill>
                  <a:srgbClr val="C00000"/>
                </a:solidFill>
              </a:rPr>
              <a:t>hogares</a:t>
            </a:r>
            <a:endParaRPr lang="es-ES_tradnl" sz="1200" dirty="0" smtClean="0">
              <a:solidFill>
                <a:srgbClr val="C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63267" y="6357938"/>
            <a:ext cx="3336925" cy="274637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estadísticamente significativa </a:t>
            </a:r>
          </a:p>
        </p:txBody>
      </p:sp>
      <p:sp>
        <p:nvSpPr>
          <p:cNvPr id="7" name="7 Elipse"/>
          <p:cNvSpPr>
            <a:spLocks noChangeArrowheads="1"/>
          </p:cNvSpPr>
          <p:nvPr/>
        </p:nvSpPr>
        <p:spPr bwMode="auto">
          <a:xfrm>
            <a:off x="2534642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8" name="7 Elipse"/>
          <p:cNvSpPr>
            <a:spLocks noChangeArrowheads="1"/>
          </p:cNvSpPr>
          <p:nvPr/>
        </p:nvSpPr>
        <p:spPr bwMode="auto">
          <a:xfrm>
            <a:off x="8604448" y="3356992"/>
            <a:ext cx="432048" cy="432048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9" name="8 CuadroTexto"/>
          <p:cNvSpPr txBox="1"/>
          <p:nvPr/>
        </p:nvSpPr>
        <p:spPr>
          <a:xfrm>
            <a:off x="1043608" y="5373216"/>
            <a:ext cx="7128792" cy="30777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rgbClr val="000000"/>
                </a:solidFill>
                <a:latin typeface="Tahoma" charset="0"/>
              </a:rPr>
              <a:t>El temor “alto” aumenta entre diciembre 2012 y julio de 2013 (de 11,7% a 13,3%)</a:t>
            </a:r>
            <a:endParaRPr lang="es-ES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023666"/>
              </p:ext>
            </p:extLst>
          </p:nvPr>
        </p:nvGraphicFramePr>
        <p:xfrm>
          <a:off x="0" y="1556792"/>
          <a:ext cx="9124950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67" name="Hoja de cálculo" r:id="rId5" imgW="8372559" imgH="3162220" progId="Excel.Sheet.8">
                  <p:embed/>
                </p:oleObj>
              </mc:Choice>
              <mc:Fallback>
                <p:oleObj name="Hoja de cálculo" r:id="rId5" imgW="8372559" imgH="3162220" progId="Excel.Sheet.8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6792"/>
                        <a:ext cx="9124950" cy="366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1 Marcador de número de diapositiva"/>
          <p:cNvSpPr txBox="1">
            <a:spLocks noGrp="1"/>
          </p:cNvSpPr>
          <p:nvPr/>
        </p:nvSpPr>
        <p:spPr bwMode="auto">
          <a:xfrm>
            <a:off x="8761413" y="1031875"/>
            <a:ext cx="38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12" tIns="179388" rIns="36512" bIns="36000" anchor="b" anchorCtr="1"/>
          <a:lstStyle/>
          <a:p>
            <a:pPr algn="r"/>
            <a:fld id="{F83E3B3B-E5A3-43B2-9F76-2BC74F96A54E}" type="slidenum">
              <a:rPr lang="es-ES_tradnl" sz="1000" b="1">
                <a:solidFill>
                  <a:schemeClr val="bg1"/>
                </a:solidFill>
              </a:rPr>
              <a:pPr algn="r"/>
              <a:t>22</a:t>
            </a:fld>
            <a:endParaRPr lang="es-ES_tradnl" sz="1000" b="1">
              <a:solidFill>
                <a:schemeClr val="bg1"/>
              </a:solidFill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21941" y="188639"/>
            <a:ext cx="8570539" cy="10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CL" sz="1800" dirty="0">
                <a:solidFill>
                  <a:srgbClr val="434365"/>
                </a:solidFill>
              </a:rPr>
              <a:t>Porcentaje de personas que se ubica en el nivel “alto” de </a:t>
            </a:r>
            <a:r>
              <a:rPr lang="es-CL" sz="1800" dirty="0" smtClean="0">
                <a:solidFill>
                  <a:srgbClr val="434365"/>
                </a:solidFill>
              </a:rPr>
              <a:t>temor, según </a:t>
            </a:r>
            <a:r>
              <a:rPr lang="es-CL" sz="1800" dirty="0">
                <a:solidFill>
                  <a:srgbClr val="434365"/>
                </a:solidFill>
              </a:rPr>
              <a:t>lugar de residencia</a:t>
            </a:r>
            <a:endParaRPr lang="es-ES_tradnl" sz="1800" dirty="0">
              <a:solidFill>
                <a:srgbClr val="434365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63267" y="6357938"/>
            <a:ext cx="3336925" cy="274637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estadísticamente significativa </a:t>
            </a:r>
          </a:p>
        </p:txBody>
      </p:sp>
      <p:sp>
        <p:nvSpPr>
          <p:cNvPr id="7" name="7 Elipse"/>
          <p:cNvSpPr>
            <a:spLocks noChangeArrowheads="1"/>
          </p:cNvSpPr>
          <p:nvPr/>
        </p:nvSpPr>
        <p:spPr bwMode="auto">
          <a:xfrm>
            <a:off x="2534642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2" name="1 Rectángulo"/>
          <p:cNvSpPr/>
          <p:nvPr/>
        </p:nvSpPr>
        <p:spPr>
          <a:xfrm>
            <a:off x="107504" y="914598"/>
            <a:ext cx="4680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dirty="0">
                <a:solidFill>
                  <a:srgbClr val="CC0000"/>
                </a:solidFill>
              </a:rPr>
              <a:t>Total </a:t>
            </a:r>
            <a:r>
              <a:rPr lang="es-ES_tradnl" sz="1200" dirty="0" err="1">
                <a:solidFill>
                  <a:srgbClr val="CC0000"/>
                </a:solidFill>
              </a:rPr>
              <a:t>s</a:t>
            </a:r>
            <a:r>
              <a:rPr lang="es-ES_tradnl" sz="1200" dirty="0" err="1" smtClean="0">
                <a:solidFill>
                  <a:srgbClr val="CC0000"/>
                </a:solidFill>
              </a:rPr>
              <a:t>ubmuestra</a:t>
            </a:r>
            <a:r>
              <a:rPr lang="es-ES_tradnl" sz="1200" dirty="0" smtClean="0">
                <a:solidFill>
                  <a:srgbClr val="CC0000"/>
                </a:solidFill>
              </a:rPr>
              <a:t> hogares: 4.138 en Santiago; 2.865 en </a:t>
            </a:r>
            <a:r>
              <a:rPr lang="es-ES_tradnl" sz="1200" dirty="0">
                <a:solidFill>
                  <a:srgbClr val="CC0000"/>
                </a:solidFill>
              </a:rPr>
              <a:t>r</a:t>
            </a:r>
            <a:r>
              <a:rPr lang="es-ES_tradnl" sz="1200" dirty="0" smtClean="0">
                <a:solidFill>
                  <a:srgbClr val="CC0000"/>
                </a:solidFill>
              </a:rPr>
              <a:t>egiones</a:t>
            </a:r>
            <a:endParaRPr lang="es-CL" sz="1200" dirty="0"/>
          </a:p>
        </p:txBody>
      </p:sp>
      <p:sp>
        <p:nvSpPr>
          <p:cNvPr id="9" name="7 Elipse"/>
          <p:cNvSpPr>
            <a:spLocks noChangeArrowheads="1"/>
          </p:cNvSpPr>
          <p:nvPr/>
        </p:nvSpPr>
        <p:spPr bwMode="auto">
          <a:xfrm>
            <a:off x="8604448" y="3297932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5373216"/>
            <a:ext cx="8640960" cy="30777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solidFill>
                  <a:srgbClr val="000000"/>
                </a:solidFill>
                <a:latin typeface="Tahoma" charset="0"/>
              </a:rPr>
              <a:t>Sólo en </a:t>
            </a:r>
            <a:r>
              <a:rPr lang="es-ES" dirty="0" smtClean="0">
                <a:solidFill>
                  <a:srgbClr val="000000"/>
                </a:solidFill>
                <a:latin typeface="Tahoma" charset="0"/>
              </a:rPr>
              <a:t>regiones se observa un aumento estadísticamente significativo entre diciembre 2012 y julio 2013.</a:t>
            </a:r>
            <a:endParaRPr lang="es-ES" dirty="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096390"/>
              </p:ext>
            </p:extLst>
          </p:nvPr>
        </p:nvGraphicFramePr>
        <p:xfrm>
          <a:off x="39688" y="1844675"/>
          <a:ext cx="91440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93" name="Hoja de cálculo" r:id="rId5" imgW="8410592" imgH="2619422" progId="Excel.Sheet.8">
                  <p:embed/>
                </p:oleObj>
              </mc:Choice>
              <mc:Fallback>
                <p:oleObj name="Hoja de cálculo" r:id="rId5" imgW="8410592" imgH="2619422" progId="Excel.Sheet.8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1844675"/>
                        <a:ext cx="9144000" cy="265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1 Marcador de número de diapositiva"/>
          <p:cNvSpPr txBox="1">
            <a:spLocks noGrp="1"/>
          </p:cNvSpPr>
          <p:nvPr/>
        </p:nvSpPr>
        <p:spPr bwMode="auto">
          <a:xfrm>
            <a:off x="8761413" y="1031875"/>
            <a:ext cx="38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12" tIns="179388" rIns="36512" bIns="36000" anchor="b" anchorCtr="1"/>
          <a:lstStyle/>
          <a:p>
            <a:pPr algn="r"/>
            <a:fld id="{37EB5D7A-D748-4A9D-BE9F-8EEA380CBCF6}" type="slidenum">
              <a:rPr lang="es-ES_tradnl" sz="1000" b="1">
                <a:solidFill>
                  <a:schemeClr val="bg1"/>
                </a:solidFill>
              </a:rPr>
              <a:pPr algn="r"/>
              <a:t>23</a:t>
            </a:fld>
            <a:endParaRPr lang="es-ES_tradnl" sz="1000" b="1">
              <a:solidFill>
                <a:schemeClr val="bg1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3528" y="347663"/>
            <a:ext cx="882047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CL" sz="1800" dirty="0">
                <a:solidFill>
                  <a:srgbClr val="434365"/>
                </a:solidFill>
              </a:rPr>
              <a:t>Porcentaje de personas que se ubica en el nivel “alto” de </a:t>
            </a:r>
            <a:r>
              <a:rPr lang="es-CL" sz="1800" dirty="0" smtClean="0">
                <a:solidFill>
                  <a:srgbClr val="434365"/>
                </a:solidFill>
              </a:rPr>
              <a:t>tem</a:t>
            </a:r>
            <a:r>
              <a:rPr lang="es-CL" sz="1800" dirty="0">
                <a:solidFill>
                  <a:srgbClr val="434365"/>
                </a:solidFill>
              </a:rPr>
              <a:t>or, según nivel </a:t>
            </a:r>
            <a:r>
              <a:rPr lang="es-CL" sz="1800" dirty="0" smtClean="0">
                <a:solidFill>
                  <a:srgbClr val="434365"/>
                </a:solidFill>
              </a:rPr>
              <a:t>socioeconómico</a:t>
            </a:r>
          </a:p>
          <a:p>
            <a:pPr eaLnBrk="0" hangingPunct="0"/>
            <a:r>
              <a:rPr lang="es-ES_tradnl" sz="1200" dirty="0">
                <a:solidFill>
                  <a:srgbClr val="C00000"/>
                </a:solidFill>
              </a:rPr>
              <a:t>Total </a:t>
            </a:r>
            <a:r>
              <a:rPr lang="es-ES_tradnl" sz="1200" dirty="0" smtClean="0">
                <a:solidFill>
                  <a:srgbClr val="C00000"/>
                </a:solidFill>
              </a:rPr>
              <a:t>muestra</a:t>
            </a:r>
            <a:r>
              <a:rPr lang="es-ES_tradnl" sz="1200" dirty="0">
                <a:solidFill>
                  <a:srgbClr val="C00000"/>
                </a:solidFill>
              </a:rPr>
              <a:t>: </a:t>
            </a:r>
            <a:r>
              <a:rPr lang="es-ES_tradnl" sz="1200" dirty="0" smtClean="0">
                <a:solidFill>
                  <a:srgbClr val="C00000"/>
                </a:solidFill>
              </a:rPr>
              <a:t>7003 hogares</a:t>
            </a:r>
            <a:endParaRPr lang="es-CL" sz="1200" dirty="0" smtClean="0">
              <a:solidFill>
                <a:srgbClr val="434365"/>
              </a:solidFill>
            </a:endParaRPr>
          </a:p>
          <a:p>
            <a:pPr eaLnBrk="0" hangingPunct="0"/>
            <a:endParaRPr lang="es-ES_tradnl" sz="1800" dirty="0">
              <a:solidFill>
                <a:srgbClr val="434365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3528" y="5373216"/>
            <a:ext cx="864096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smtClean="0">
                <a:solidFill>
                  <a:srgbClr val="000000"/>
                </a:solidFill>
                <a:latin typeface="Tahoma" charset="0"/>
              </a:rPr>
              <a:t>El porcentaje de hogares de NSE medio con nivel alto de temor aumenta significativamente en relación a la medición anterior.</a:t>
            </a:r>
            <a:endParaRPr lang="es-ES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63267" y="6357938"/>
            <a:ext cx="3336925" cy="274637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estadísticamente significativa </a:t>
            </a:r>
          </a:p>
        </p:txBody>
      </p:sp>
      <p:sp>
        <p:nvSpPr>
          <p:cNvPr id="8" name="7 Elipse"/>
          <p:cNvSpPr>
            <a:spLocks noChangeArrowheads="1"/>
          </p:cNvSpPr>
          <p:nvPr/>
        </p:nvSpPr>
        <p:spPr bwMode="auto">
          <a:xfrm>
            <a:off x="2534642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pic>
        <p:nvPicPr>
          <p:cNvPr id="527539" name="Picture 1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2852936"/>
            <a:ext cx="4508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1 Marcador de número de diapositiva"/>
          <p:cNvSpPr txBox="1">
            <a:spLocks noGrp="1"/>
          </p:cNvSpPr>
          <p:nvPr/>
        </p:nvSpPr>
        <p:spPr bwMode="auto">
          <a:xfrm>
            <a:off x="8761413" y="1031875"/>
            <a:ext cx="38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12" tIns="179388" rIns="36512" bIns="36000" anchor="b" anchorCtr="1"/>
          <a:lstStyle/>
          <a:p>
            <a:pPr algn="r"/>
            <a:fld id="{694E2E88-6527-4887-8E06-E2FF29CE2C58}" type="slidenum">
              <a:rPr lang="es-ES_tradnl" sz="1000" b="1">
                <a:solidFill>
                  <a:schemeClr val="bg1"/>
                </a:solidFill>
              </a:rPr>
              <a:pPr algn="r"/>
              <a:t>24</a:t>
            </a:fld>
            <a:endParaRPr lang="es-ES_tradnl" sz="1000" b="1">
              <a:solidFill>
                <a:schemeClr val="bg1"/>
              </a:solidFill>
            </a:endParaRPr>
          </a:p>
        </p:txBody>
      </p:sp>
      <p:sp>
        <p:nvSpPr>
          <p:cNvPr id="737282" name="Rectangle 2"/>
          <p:cNvSpPr>
            <a:spLocks noChangeArrowheads="1"/>
          </p:cNvSpPr>
          <p:nvPr/>
        </p:nvSpPr>
        <p:spPr bwMode="auto">
          <a:xfrm>
            <a:off x="251520" y="332656"/>
            <a:ext cx="84969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s-ES_tradnl" sz="1800" dirty="0">
                <a:solidFill>
                  <a:srgbClr val="434365"/>
                </a:solidFill>
                <a:latin typeface="Tahoma" charset="0"/>
              </a:rPr>
              <a:t>Porcentaje que se ubica en el nivel </a:t>
            </a:r>
            <a:r>
              <a:rPr lang="es-ES_tradnl" sz="1800" dirty="0" smtClean="0">
                <a:solidFill>
                  <a:srgbClr val="434365"/>
                </a:solidFill>
                <a:latin typeface="Tahoma" charset="0"/>
              </a:rPr>
              <a:t> </a:t>
            </a:r>
            <a:r>
              <a:rPr lang="es-ES_tradnl" sz="1800" dirty="0">
                <a:solidFill>
                  <a:srgbClr val="434365"/>
                </a:solidFill>
                <a:latin typeface="Tahoma" charset="0"/>
              </a:rPr>
              <a:t>“</a:t>
            </a:r>
            <a:r>
              <a:rPr lang="es-ES_tradnl" sz="1800" dirty="0" smtClean="0">
                <a:solidFill>
                  <a:srgbClr val="434365"/>
                </a:solidFill>
                <a:latin typeface="Tahoma" charset="0"/>
              </a:rPr>
              <a:t>alto” de temor, según </a:t>
            </a:r>
            <a:r>
              <a:rPr lang="es-ES_tradnl" sz="1800" dirty="0">
                <a:solidFill>
                  <a:srgbClr val="434365"/>
                </a:solidFill>
                <a:latin typeface="Tahoma" charset="0"/>
              </a:rPr>
              <a:t>si ha sido víctima de robo o intento de </a:t>
            </a:r>
            <a:r>
              <a:rPr lang="es-ES_tradnl" sz="1800" dirty="0" smtClean="0">
                <a:solidFill>
                  <a:srgbClr val="434365"/>
                </a:solidFill>
                <a:latin typeface="Tahoma" charset="0"/>
              </a:rPr>
              <a:t>robo (últimos 6 meses)</a:t>
            </a:r>
          </a:p>
          <a:p>
            <a:pPr indent="-457200" eaLnBrk="0" hangingPunct="0"/>
            <a:r>
              <a:rPr lang="es-ES_tradnl" sz="1200" dirty="0">
                <a:solidFill>
                  <a:srgbClr val="CC0000"/>
                </a:solidFill>
              </a:rPr>
              <a:t>Total </a:t>
            </a:r>
            <a:r>
              <a:rPr lang="es-ES_tradnl" sz="1200" dirty="0" err="1">
                <a:solidFill>
                  <a:srgbClr val="CC0000"/>
                </a:solidFill>
              </a:rPr>
              <a:t>submuestra</a:t>
            </a:r>
            <a:r>
              <a:rPr lang="es-ES_tradnl" sz="1200" dirty="0">
                <a:solidFill>
                  <a:srgbClr val="CC0000"/>
                </a:solidFill>
              </a:rPr>
              <a:t>: </a:t>
            </a:r>
            <a:r>
              <a:rPr lang="es-ES_tradnl" sz="1200" dirty="0" smtClean="0">
                <a:solidFill>
                  <a:srgbClr val="CC0000"/>
                </a:solidFill>
              </a:rPr>
              <a:t>2.636 </a:t>
            </a:r>
            <a:r>
              <a:rPr lang="es-ES_tradnl" sz="1200" dirty="0">
                <a:solidFill>
                  <a:srgbClr val="CC0000"/>
                </a:solidFill>
              </a:rPr>
              <a:t>hogares víctimas; </a:t>
            </a:r>
            <a:r>
              <a:rPr lang="es-ES_tradnl" sz="1200" dirty="0" smtClean="0">
                <a:solidFill>
                  <a:srgbClr val="CC0000"/>
                </a:solidFill>
              </a:rPr>
              <a:t>4.367 </a:t>
            </a:r>
            <a:r>
              <a:rPr lang="es-ES_tradnl" sz="1200" dirty="0">
                <a:solidFill>
                  <a:srgbClr val="CC0000"/>
                </a:solidFill>
              </a:rPr>
              <a:t>hogares no </a:t>
            </a:r>
            <a:r>
              <a:rPr lang="es-ES_tradnl" sz="1200" dirty="0" smtClean="0">
                <a:solidFill>
                  <a:srgbClr val="CC0000"/>
                </a:solidFill>
              </a:rPr>
              <a:t>víctimas</a:t>
            </a:r>
            <a:endParaRPr lang="es-CL" sz="120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63267" y="6357938"/>
            <a:ext cx="3336925" cy="274637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estadísticamente significativa </a:t>
            </a:r>
          </a:p>
        </p:txBody>
      </p:sp>
      <p:sp>
        <p:nvSpPr>
          <p:cNvPr id="6" name="5 Elipse"/>
          <p:cNvSpPr>
            <a:spLocks noChangeArrowheads="1"/>
          </p:cNvSpPr>
          <p:nvPr/>
        </p:nvSpPr>
        <p:spPr bwMode="auto">
          <a:xfrm>
            <a:off x="2534642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8" name="7 CuadroTexto"/>
          <p:cNvSpPr txBox="1"/>
          <p:nvPr/>
        </p:nvSpPr>
        <p:spPr>
          <a:xfrm>
            <a:off x="395536" y="5085184"/>
            <a:ext cx="8293868" cy="2923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00" dirty="0" smtClean="0">
                <a:solidFill>
                  <a:srgbClr val="000000"/>
                </a:solidFill>
                <a:latin typeface="Tahoma" charset="0"/>
              </a:rPr>
              <a:t>El porcentaje de hogares victimizados con nivel “alto” de temor sube significativamente de 18,5% a 21,8%. </a:t>
            </a:r>
            <a:endParaRPr lang="es-ES" sz="1300" dirty="0">
              <a:solidFill>
                <a:srgbClr val="000000"/>
              </a:solidFill>
              <a:latin typeface="Tahoma" charset="0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203183"/>
              </p:ext>
            </p:extLst>
          </p:nvPr>
        </p:nvGraphicFramePr>
        <p:xfrm>
          <a:off x="683568" y="2057400"/>
          <a:ext cx="77048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12 Elipse"/>
          <p:cNvSpPr>
            <a:spLocks noChangeArrowheads="1"/>
          </p:cNvSpPr>
          <p:nvPr/>
        </p:nvSpPr>
        <p:spPr bwMode="auto">
          <a:xfrm>
            <a:off x="7533431" y="244031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Índice de Percepción del “Nivel de Violencia en el Barrio”</a:t>
            </a:r>
          </a:p>
          <a:p>
            <a:r>
              <a:rPr lang="es-ES_tradnl" dirty="0"/>
              <a:t>Índice de Percepción </a:t>
            </a:r>
            <a:r>
              <a:rPr lang="es-ES_tradnl" dirty="0" smtClean="0"/>
              <a:t>del “Nivel </a:t>
            </a:r>
            <a:r>
              <a:rPr lang="es-ES_tradnl" dirty="0"/>
              <a:t>de Delincuencia en la </a:t>
            </a:r>
            <a:r>
              <a:rPr lang="es-ES_tradnl" dirty="0" smtClean="0"/>
              <a:t>Comuna”</a:t>
            </a:r>
          </a:p>
          <a:p>
            <a:r>
              <a:rPr lang="es-ES" dirty="0"/>
              <a:t>Conductas para evitar ser víctima de un </a:t>
            </a:r>
            <a:r>
              <a:rPr lang="es-ES" dirty="0" smtClean="0"/>
              <a:t>delito</a:t>
            </a:r>
          </a:p>
          <a:p>
            <a:r>
              <a:rPr lang="es-ES_tradnl" dirty="0"/>
              <a:t>Evaluación de las </a:t>
            </a:r>
            <a:r>
              <a:rPr lang="es-ES_tradnl" dirty="0" smtClean="0"/>
              <a:t>autoridades</a:t>
            </a:r>
          </a:p>
          <a:p>
            <a:r>
              <a:rPr lang="es-ES_tradnl" dirty="0">
                <a:latin typeface="Tahoma" charset="0"/>
              </a:rPr>
              <a:t>Índice </a:t>
            </a:r>
            <a:r>
              <a:rPr lang="es-ES_tradnl" dirty="0" smtClean="0">
                <a:latin typeface="Tahoma" charset="0"/>
              </a:rPr>
              <a:t>de Percepción del “Nivel </a:t>
            </a:r>
            <a:r>
              <a:rPr lang="es-ES_tradnl" dirty="0">
                <a:latin typeface="Tahoma" charset="0"/>
              </a:rPr>
              <a:t>de Desempeño Policial”.</a:t>
            </a:r>
            <a:endParaRPr lang="es-CL" dirty="0" smtClean="0"/>
          </a:p>
          <a:p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9E096-63FE-4B96-9336-43BF63F5A9A9}" type="slidenum">
              <a:rPr lang="es-ES_tradnl" smtClean="0"/>
              <a:pPr>
                <a:defRPr/>
              </a:pPr>
              <a:t>25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055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1954E-EE0D-4C65-98F8-9DAD46AF635E}" type="slidenum">
              <a:rPr lang="es-ES_tradnl" smtClean="0"/>
              <a:pPr>
                <a:defRPr/>
              </a:pPr>
              <a:t>26</a:t>
            </a:fld>
            <a:endParaRPr lang="es-ES_tradn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0825" y="332656"/>
            <a:ext cx="8893175" cy="86409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800" dirty="0">
                <a:solidFill>
                  <a:srgbClr val="434365"/>
                </a:solidFill>
                <a:latin typeface="Tahoma" charset="0"/>
              </a:rPr>
              <a:t>Índice de P</a:t>
            </a:r>
            <a:r>
              <a:rPr lang="es-ES_tradnl" sz="1800" dirty="0" smtClean="0">
                <a:solidFill>
                  <a:srgbClr val="434365"/>
                </a:solidFill>
                <a:latin typeface="Tahoma" charset="0"/>
              </a:rPr>
              <a:t>ercepción “Nivel </a:t>
            </a:r>
            <a:r>
              <a:rPr lang="es-ES_tradnl" sz="1800" dirty="0">
                <a:solidFill>
                  <a:srgbClr val="434365"/>
                </a:solidFill>
                <a:latin typeface="Tahoma" charset="0"/>
              </a:rPr>
              <a:t>de </a:t>
            </a:r>
            <a:r>
              <a:rPr lang="es-ES" sz="1800" dirty="0"/>
              <a:t>V</a:t>
            </a:r>
            <a:r>
              <a:rPr lang="es-ES" sz="1800" dirty="0" smtClean="0"/>
              <a:t>iolencia en el Barrio”</a:t>
            </a:r>
          </a:p>
          <a:p>
            <a:pPr eaLnBrk="0" hangingPunct="0">
              <a:defRPr/>
            </a:pPr>
            <a:endParaRPr lang="es-ES" sz="1800" kern="0" dirty="0">
              <a:solidFill>
                <a:srgbClr val="C00000"/>
              </a:solidFill>
              <a:latin typeface="Tahoma" charset="0"/>
            </a:endParaRPr>
          </a:p>
          <a:p>
            <a:pPr eaLnBrk="0" hangingPunct="0">
              <a:defRPr/>
            </a:pPr>
            <a:r>
              <a:rPr lang="es-ES_tradnl" sz="1200" kern="0" dirty="0" smtClean="0">
                <a:solidFill>
                  <a:srgbClr val="C00000"/>
                </a:solidFill>
                <a:latin typeface="Tahoma" charset="0"/>
              </a:rPr>
              <a:t>Total muestra</a:t>
            </a:r>
            <a:r>
              <a:rPr lang="es-ES_tradnl" sz="1200" kern="0" dirty="0">
                <a:solidFill>
                  <a:srgbClr val="C00000"/>
                </a:solidFill>
                <a:latin typeface="Tahoma" charset="0"/>
              </a:rPr>
              <a:t>: </a:t>
            </a:r>
            <a:r>
              <a:rPr lang="es-ES_tradnl" sz="1200" kern="0" dirty="0" smtClean="0">
                <a:solidFill>
                  <a:srgbClr val="C00000"/>
                </a:solidFill>
                <a:latin typeface="Tahoma" charset="0"/>
              </a:rPr>
              <a:t>7.003 hogares</a:t>
            </a:r>
            <a:endParaRPr lang="es-ES_tradnl" sz="1200" kern="0" dirty="0">
              <a:solidFill>
                <a:srgbClr val="C00000"/>
              </a:solidFill>
              <a:latin typeface="Tahoma" charset="0"/>
            </a:endParaRPr>
          </a:p>
          <a:p>
            <a:pPr eaLnBrk="0" hangingPunct="0">
              <a:defRPr/>
            </a:pPr>
            <a:endParaRPr lang="es-ES_tradnl" sz="16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63267" y="6357938"/>
            <a:ext cx="3336925" cy="274637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estadísticamente significativa </a:t>
            </a:r>
          </a:p>
        </p:txBody>
      </p:sp>
      <p:sp>
        <p:nvSpPr>
          <p:cNvPr id="9" name="8 Elipse"/>
          <p:cNvSpPr>
            <a:spLocks noChangeArrowheads="1"/>
          </p:cNvSpPr>
          <p:nvPr/>
        </p:nvSpPr>
        <p:spPr bwMode="auto">
          <a:xfrm>
            <a:off x="2534642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7" name="16 CuadroTexto"/>
          <p:cNvSpPr txBox="1"/>
          <p:nvPr/>
        </p:nvSpPr>
        <p:spPr>
          <a:xfrm>
            <a:off x="250825" y="5373216"/>
            <a:ext cx="8713663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 smtClean="0"/>
              <a:t>Todos los niveles de percepción tuvieron cambios estadísticamente significativos con respecto a la medición anterior.</a:t>
            </a:r>
            <a:endParaRPr lang="es-ES" dirty="0"/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989968"/>
              </p:ext>
            </p:extLst>
          </p:nvPr>
        </p:nvGraphicFramePr>
        <p:xfrm>
          <a:off x="808980" y="2060848"/>
          <a:ext cx="777686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15 Elipse"/>
          <p:cNvSpPr>
            <a:spLocks noChangeArrowheads="1"/>
          </p:cNvSpPr>
          <p:nvPr/>
        </p:nvSpPr>
        <p:spPr bwMode="auto">
          <a:xfrm>
            <a:off x="2784748" y="30099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8" name="17 Elipse"/>
          <p:cNvSpPr>
            <a:spLocks noChangeArrowheads="1"/>
          </p:cNvSpPr>
          <p:nvPr/>
        </p:nvSpPr>
        <p:spPr bwMode="auto">
          <a:xfrm>
            <a:off x="5305028" y="234888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9" name="18 Elipse"/>
          <p:cNvSpPr>
            <a:spLocks noChangeArrowheads="1"/>
          </p:cNvSpPr>
          <p:nvPr/>
        </p:nvSpPr>
        <p:spPr bwMode="auto">
          <a:xfrm>
            <a:off x="7812360" y="2937892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08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43F77-2AC4-4B5C-8833-0C7D26A3FAFC}" type="slidenum">
              <a:rPr lang="es-ES_tradnl" smtClean="0"/>
              <a:pPr>
                <a:defRPr/>
              </a:pPr>
              <a:t>27</a:t>
            </a:fld>
            <a:endParaRPr lang="es-ES_tradnl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404664"/>
            <a:ext cx="8640960" cy="86409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eaLnBrk="0" hangingPunct="0"/>
            <a:r>
              <a:rPr lang="es-ES_tradnl" sz="1800" dirty="0" smtClean="0">
                <a:solidFill>
                  <a:srgbClr val="434365"/>
                </a:solidFill>
              </a:rPr>
              <a:t>Evolución del Índice de </a:t>
            </a:r>
            <a:r>
              <a:rPr lang="es-ES_tradnl" sz="1800" dirty="0">
                <a:solidFill>
                  <a:srgbClr val="434365"/>
                </a:solidFill>
              </a:rPr>
              <a:t>P</a:t>
            </a:r>
            <a:r>
              <a:rPr lang="es-ES_tradnl" sz="1800" dirty="0" smtClean="0">
                <a:solidFill>
                  <a:srgbClr val="434365"/>
                </a:solidFill>
              </a:rPr>
              <a:t>ercepción “Nivel de Delincuencia en la Comuna” 2000-2013</a:t>
            </a:r>
          </a:p>
          <a:p>
            <a:pPr eaLnBrk="0" hangingPunct="0"/>
            <a:r>
              <a:rPr lang="es-ES_tradnl" sz="1200" dirty="0" smtClean="0">
                <a:solidFill>
                  <a:srgbClr val="C00000"/>
                </a:solidFill>
              </a:rPr>
              <a:t>Total </a:t>
            </a:r>
            <a:r>
              <a:rPr lang="es-ES_tradnl" sz="1200" dirty="0">
                <a:solidFill>
                  <a:srgbClr val="C00000"/>
                </a:solidFill>
              </a:rPr>
              <a:t>muestra: </a:t>
            </a:r>
            <a:r>
              <a:rPr lang="es-ES_tradnl" sz="1200" dirty="0" smtClean="0">
                <a:solidFill>
                  <a:srgbClr val="C00000"/>
                </a:solidFill>
              </a:rPr>
              <a:t>7.003 hogares</a:t>
            </a:r>
            <a:endParaRPr lang="es-ES_tradnl" sz="1200" kern="0" dirty="0" smtClean="0">
              <a:solidFill>
                <a:srgbClr val="CC0000"/>
              </a:solidFill>
            </a:endParaRPr>
          </a:p>
          <a:p>
            <a:pPr eaLnBrk="0" hangingPunct="0"/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963267" y="6357938"/>
            <a:ext cx="3336925" cy="274637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estadísticamente significativa </a:t>
            </a:r>
          </a:p>
        </p:txBody>
      </p:sp>
      <p:sp>
        <p:nvSpPr>
          <p:cNvPr id="7" name="6 Elipse"/>
          <p:cNvSpPr>
            <a:spLocks noChangeArrowheads="1"/>
          </p:cNvSpPr>
          <p:nvPr/>
        </p:nvSpPr>
        <p:spPr bwMode="auto">
          <a:xfrm>
            <a:off x="2534642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323528" y="5373216"/>
            <a:ext cx="8568952" cy="504056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343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434365"/>
                </a:solidFill>
                <a:latin typeface="+mn-lt"/>
              </a:defRPr>
            </a:lvl2pPr>
            <a:lvl3pPr marL="116205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434365"/>
                </a:solidFill>
                <a:latin typeface="+mn-lt"/>
              </a:defRPr>
            </a:lvl3pPr>
            <a:lvl4pPr marL="158115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434365"/>
                </a:solidFill>
                <a:latin typeface="+mn-lt"/>
              </a:defRPr>
            </a:lvl4pPr>
            <a:lvl5pPr marL="2000250" indent="-304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434365"/>
                </a:solidFill>
                <a:latin typeface="+mn-lt"/>
              </a:defRPr>
            </a:lvl5pPr>
            <a:lvl6pPr marL="2457450" indent="-304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434365"/>
                </a:solidFill>
                <a:latin typeface="+mn-lt"/>
              </a:defRPr>
            </a:lvl6pPr>
            <a:lvl7pPr marL="2914650" indent="-304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434365"/>
                </a:solidFill>
                <a:latin typeface="+mn-lt"/>
              </a:defRPr>
            </a:lvl7pPr>
            <a:lvl8pPr marL="3371850" indent="-304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434365"/>
                </a:solidFill>
                <a:latin typeface="+mn-lt"/>
              </a:defRPr>
            </a:lvl8pPr>
            <a:lvl9pPr marL="3829050" indent="-304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434365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" sz="1400" dirty="0" smtClean="0">
                <a:solidFill>
                  <a:srgbClr val="002060"/>
                </a:solidFill>
              </a:rPr>
              <a:t>Este es un índice de percepción, que se viene midiendo desde el año 2000, y aumentó significativamente entre diciembre de 2012 y julio de </a:t>
            </a:r>
            <a:r>
              <a:rPr lang="es-ES" sz="1400" dirty="0">
                <a:solidFill>
                  <a:srgbClr val="002060"/>
                </a:solidFill>
              </a:rPr>
              <a:t>2013 (</a:t>
            </a:r>
            <a:r>
              <a:rPr lang="es-ES" sz="1400" dirty="0" smtClean="0">
                <a:solidFill>
                  <a:srgbClr val="002060"/>
                </a:solidFill>
              </a:rPr>
              <a:t>23,6% a </a:t>
            </a:r>
            <a:r>
              <a:rPr lang="es-ES" sz="1400" dirty="0">
                <a:solidFill>
                  <a:srgbClr val="002060"/>
                </a:solidFill>
              </a:rPr>
              <a:t>27,5%).</a:t>
            </a:r>
            <a:endParaRPr lang="es-ES" sz="1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448189"/>
              </p:ext>
            </p:extLst>
          </p:nvPr>
        </p:nvGraphicFramePr>
        <p:xfrm>
          <a:off x="323528" y="1700808"/>
          <a:ext cx="8568952" cy="309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Elipse"/>
          <p:cNvSpPr>
            <a:spLocks noChangeArrowheads="1"/>
          </p:cNvSpPr>
          <p:nvPr/>
        </p:nvSpPr>
        <p:spPr bwMode="auto">
          <a:xfrm>
            <a:off x="8401372" y="306896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895325"/>
              </p:ext>
            </p:extLst>
          </p:nvPr>
        </p:nvGraphicFramePr>
        <p:xfrm>
          <a:off x="1285874" y="2057400"/>
          <a:ext cx="7102549" cy="28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03858"/>
            <a:ext cx="6892925" cy="892894"/>
          </a:xfrm>
        </p:spPr>
        <p:txBody>
          <a:bodyPr/>
          <a:lstStyle/>
          <a:p>
            <a:pPr lvl="1"/>
            <a:r>
              <a:rPr lang="es-ES" sz="1800" dirty="0" smtClean="0"/>
              <a:t>Conductas para evitar ser víctima de un delito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_tradnl" sz="1200" dirty="0" smtClean="0">
                <a:solidFill>
                  <a:srgbClr val="C00000"/>
                </a:solidFill>
              </a:rPr>
              <a:t>Total </a:t>
            </a:r>
            <a:r>
              <a:rPr lang="es-ES_tradnl" sz="1200" dirty="0">
                <a:solidFill>
                  <a:srgbClr val="C00000"/>
                </a:solidFill>
              </a:rPr>
              <a:t>muestra: </a:t>
            </a:r>
            <a:r>
              <a:rPr lang="es-ES_tradnl" sz="1200" dirty="0" smtClean="0">
                <a:solidFill>
                  <a:srgbClr val="C00000"/>
                </a:solidFill>
              </a:rPr>
              <a:t>7.003 hogares</a:t>
            </a:r>
            <a:endParaRPr lang="es-E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BCE665-1987-4DE1-8AAD-29B6C1F57217}" type="slidenum">
              <a:rPr lang="es-ES_tradnl" smtClean="0"/>
              <a:pPr>
                <a:defRPr/>
              </a:pPr>
              <a:t>28</a:t>
            </a:fld>
            <a:endParaRPr lang="es-ES_tradnl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963267" y="6357938"/>
            <a:ext cx="3336925" cy="274637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estadísticamente significativa </a:t>
            </a:r>
          </a:p>
        </p:txBody>
      </p:sp>
      <p:sp>
        <p:nvSpPr>
          <p:cNvPr id="15" name="14 Elipse"/>
          <p:cNvSpPr>
            <a:spLocks noChangeArrowheads="1"/>
          </p:cNvSpPr>
          <p:nvPr/>
        </p:nvSpPr>
        <p:spPr bwMode="auto">
          <a:xfrm>
            <a:off x="2534642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0" name="9 Elipse"/>
          <p:cNvSpPr>
            <a:spLocks noChangeArrowheads="1"/>
          </p:cNvSpPr>
          <p:nvPr/>
        </p:nvSpPr>
        <p:spPr bwMode="auto">
          <a:xfrm>
            <a:off x="7812360" y="2492896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3" name="12 Elipse"/>
          <p:cNvSpPr>
            <a:spLocks noChangeArrowheads="1"/>
          </p:cNvSpPr>
          <p:nvPr/>
        </p:nvSpPr>
        <p:spPr bwMode="auto">
          <a:xfrm>
            <a:off x="4422179" y="2492896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83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717168"/>
              </p:ext>
            </p:extLst>
          </p:nvPr>
        </p:nvGraphicFramePr>
        <p:xfrm>
          <a:off x="-108520" y="1700808"/>
          <a:ext cx="925093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51520" y="442913"/>
            <a:ext cx="84969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es-ES_tradnl" sz="1800" dirty="0">
                <a:solidFill>
                  <a:srgbClr val="434365"/>
                </a:solidFill>
              </a:rPr>
              <a:t>Evaluación de las autoridades, respecto de la </a:t>
            </a:r>
            <a:r>
              <a:rPr lang="es-ES_tradnl" sz="1800" dirty="0" smtClean="0">
                <a:solidFill>
                  <a:srgbClr val="434365"/>
                </a:solidFill>
              </a:rPr>
              <a:t>delincuencia.</a:t>
            </a:r>
            <a:r>
              <a:rPr lang="es-ES_tradnl" sz="1800" dirty="0">
                <a:solidFill>
                  <a:srgbClr val="434365"/>
                </a:solidFill>
              </a:rPr>
              <a:t> </a:t>
            </a:r>
            <a:r>
              <a:rPr lang="es-ES_tradnl" sz="1800" dirty="0" smtClean="0">
                <a:solidFill>
                  <a:srgbClr val="434365"/>
                </a:solidFill>
              </a:rPr>
              <a:t>Nota promedio (escala </a:t>
            </a:r>
            <a:r>
              <a:rPr lang="es-ES_tradnl" sz="1800" dirty="0">
                <a:solidFill>
                  <a:srgbClr val="434365"/>
                </a:solidFill>
              </a:rPr>
              <a:t>de 1 a </a:t>
            </a:r>
            <a:r>
              <a:rPr lang="es-ES_tradnl" sz="1800" dirty="0" smtClean="0">
                <a:solidFill>
                  <a:srgbClr val="434365"/>
                </a:solidFill>
              </a:rPr>
              <a:t>7)</a:t>
            </a:r>
          </a:p>
          <a:p>
            <a:pPr eaLnBrk="0" hangingPunct="0"/>
            <a:r>
              <a:rPr lang="es-ES_tradnl" sz="1200" dirty="0" smtClean="0">
                <a:solidFill>
                  <a:srgbClr val="C00000"/>
                </a:solidFill>
              </a:rPr>
              <a:t>Total </a:t>
            </a:r>
            <a:r>
              <a:rPr lang="es-ES_tradnl" sz="1200" dirty="0">
                <a:solidFill>
                  <a:srgbClr val="C00000"/>
                </a:solidFill>
              </a:rPr>
              <a:t>m</a:t>
            </a:r>
            <a:r>
              <a:rPr lang="es-ES_tradnl" sz="1200" dirty="0" smtClean="0">
                <a:solidFill>
                  <a:srgbClr val="C00000"/>
                </a:solidFill>
              </a:rPr>
              <a:t>uestra</a:t>
            </a:r>
            <a:r>
              <a:rPr lang="es-ES_tradnl" sz="1200" dirty="0">
                <a:solidFill>
                  <a:srgbClr val="C00000"/>
                </a:solidFill>
              </a:rPr>
              <a:t>: </a:t>
            </a:r>
            <a:r>
              <a:rPr lang="es-ES_tradnl" sz="1200" dirty="0" smtClean="0">
                <a:solidFill>
                  <a:srgbClr val="C00000"/>
                </a:solidFill>
              </a:rPr>
              <a:t>7.003 hogares</a:t>
            </a:r>
            <a:endParaRPr lang="es-ES_tradnl" sz="1200" dirty="0">
              <a:solidFill>
                <a:srgbClr val="C00000"/>
              </a:solidFill>
            </a:endParaRPr>
          </a:p>
        </p:txBody>
      </p:sp>
      <p:sp>
        <p:nvSpPr>
          <p:cNvPr id="22532" name="1 Marcador de número de diapositiva"/>
          <p:cNvSpPr txBox="1">
            <a:spLocks noGrp="1"/>
          </p:cNvSpPr>
          <p:nvPr/>
        </p:nvSpPr>
        <p:spPr bwMode="auto">
          <a:xfrm>
            <a:off x="8761413" y="1031875"/>
            <a:ext cx="381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12" tIns="179388" rIns="36512" bIns="36000" anchor="b" anchorCtr="1"/>
          <a:lstStyle/>
          <a:p>
            <a:pPr algn="r"/>
            <a:fld id="{F5B08A56-A785-4D0E-8571-93FEBF2D6A64}" type="slidenum">
              <a:rPr lang="es-ES_tradnl" sz="1000" b="1">
                <a:solidFill>
                  <a:schemeClr val="bg1"/>
                </a:solidFill>
              </a:rPr>
              <a:pPr algn="r"/>
              <a:t>29</a:t>
            </a:fld>
            <a:endParaRPr lang="es-ES_tradnl" sz="1000" b="1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63267" y="6357938"/>
            <a:ext cx="3336925" cy="274637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</a:t>
            </a:r>
            <a:r>
              <a:rPr lang="es-ES_tradnl" sz="1200" b="1" dirty="0" smtClean="0">
                <a:solidFill>
                  <a:schemeClr val="tx1"/>
                </a:solidFill>
              </a:rPr>
              <a:t>estadísticamente significativa </a:t>
            </a:r>
            <a:endParaRPr lang="es-ES_tradnl" sz="1200" b="1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>
            <a:spLocks noChangeArrowheads="1"/>
          </p:cNvSpPr>
          <p:nvPr/>
        </p:nvSpPr>
        <p:spPr bwMode="auto">
          <a:xfrm>
            <a:off x="2534642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5" name="14 Elipse"/>
          <p:cNvSpPr>
            <a:spLocks noChangeArrowheads="1"/>
          </p:cNvSpPr>
          <p:nvPr/>
        </p:nvSpPr>
        <p:spPr bwMode="auto">
          <a:xfrm>
            <a:off x="755576" y="2060848"/>
            <a:ext cx="347092" cy="36004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9" name="8 Elipse"/>
          <p:cNvSpPr>
            <a:spLocks noChangeArrowheads="1"/>
          </p:cNvSpPr>
          <p:nvPr/>
        </p:nvSpPr>
        <p:spPr bwMode="auto">
          <a:xfrm>
            <a:off x="4716016" y="2708920"/>
            <a:ext cx="347092" cy="36004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3" name="12 Elipse"/>
          <p:cNvSpPr>
            <a:spLocks noChangeArrowheads="1"/>
          </p:cNvSpPr>
          <p:nvPr/>
        </p:nvSpPr>
        <p:spPr bwMode="auto">
          <a:xfrm>
            <a:off x="6732240" y="2890102"/>
            <a:ext cx="347092" cy="36004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4" name="13 Elipse"/>
          <p:cNvSpPr>
            <a:spLocks noChangeArrowheads="1"/>
          </p:cNvSpPr>
          <p:nvPr/>
        </p:nvSpPr>
        <p:spPr bwMode="auto">
          <a:xfrm>
            <a:off x="8748464" y="3367957"/>
            <a:ext cx="347092" cy="36004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BD6F11F-6E7C-4514-A9EB-232876F98759}" type="slidenum">
              <a:rPr lang="es-ES_tradnl" smtClean="0"/>
              <a:pPr/>
              <a:t>3</a:t>
            </a:fld>
            <a:endParaRPr lang="es-ES_tradnl" dirty="0" smtClean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63713" y="2924944"/>
            <a:ext cx="5562600" cy="1066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42900" indent="-342900" algn="ctr">
              <a:spcBef>
                <a:spcPct val="20000"/>
              </a:spcBef>
            </a:pPr>
            <a:r>
              <a:rPr lang="es-ES_tradnl" sz="4000" dirty="0">
                <a:solidFill>
                  <a:srgbClr val="434365"/>
                </a:solidFill>
              </a:rPr>
              <a:t>Victimización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C1954E-EE0D-4C65-98F8-9DAD46AF635E}" type="slidenum">
              <a:rPr lang="es-ES_tradnl" smtClean="0"/>
              <a:pPr>
                <a:defRPr/>
              </a:pPr>
              <a:t>30</a:t>
            </a:fld>
            <a:endParaRPr lang="es-ES_tradn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88640"/>
            <a:ext cx="8496944" cy="108012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800" dirty="0" smtClean="0">
                <a:solidFill>
                  <a:srgbClr val="434365"/>
                </a:solidFill>
                <a:latin typeface="Tahoma" charset="0"/>
              </a:rPr>
              <a:t>Índice percepción “Nivel de Desempeño </a:t>
            </a:r>
            <a:r>
              <a:rPr lang="es-ES_tradnl" sz="1800" dirty="0">
                <a:solidFill>
                  <a:srgbClr val="434365"/>
                </a:solidFill>
                <a:latin typeface="Tahoma" charset="0"/>
              </a:rPr>
              <a:t>P</a:t>
            </a:r>
            <a:r>
              <a:rPr lang="es-ES_tradnl" sz="1800" dirty="0" smtClean="0">
                <a:solidFill>
                  <a:srgbClr val="434365"/>
                </a:solidFill>
                <a:latin typeface="Tahoma" charset="0"/>
              </a:rPr>
              <a:t>olicial”. </a:t>
            </a:r>
            <a:r>
              <a:rPr lang="es-ES" sz="1800" dirty="0" smtClean="0"/>
              <a:t>Sólo personas que han sido víctimas y realizan denuncias. </a:t>
            </a:r>
          </a:p>
          <a:p>
            <a:pPr eaLnBrk="0" hangingPunct="0">
              <a:defRPr/>
            </a:pPr>
            <a:endParaRPr lang="es-ES_tradnl" sz="1200" kern="0" dirty="0" smtClean="0">
              <a:solidFill>
                <a:srgbClr val="CC0000"/>
              </a:solidFill>
              <a:latin typeface="Tahoma" charset="0"/>
            </a:endParaRPr>
          </a:p>
          <a:p>
            <a:pPr eaLnBrk="0" hangingPunct="0">
              <a:defRPr/>
            </a:pPr>
            <a:r>
              <a:rPr lang="es-ES_tradnl" sz="1200" kern="0" dirty="0" smtClean="0">
                <a:solidFill>
                  <a:srgbClr val="CC0000"/>
                </a:solidFill>
                <a:latin typeface="Tahoma" charset="0"/>
              </a:rPr>
              <a:t>Total </a:t>
            </a:r>
            <a:r>
              <a:rPr lang="es-ES_tradnl" sz="1200" kern="0" dirty="0" err="1">
                <a:solidFill>
                  <a:srgbClr val="CC0000"/>
                </a:solidFill>
                <a:latin typeface="Tahoma" charset="0"/>
              </a:rPr>
              <a:t>s</a:t>
            </a:r>
            <a:r>
              <a:rPr lang="es-ES_tradnl" sz="1200" kern="0" dirty="0" err="1" smtClean="0">
                <a:solidFill>
                  <a:srgbClr val="CC0000"/>
                </a:solidFill>
                <a:latin typeface="Tahoma" charset="0"/>
              </a:rPr>
              <a:t>ubmuestra</a:t>
            </a:r>
            <a:r>
              <a:rPr lang="es-ES_tradnl" sz="1200" kern="0" dirty="0" smtClean="0">
                <a:solidFill>
                  <a:srgbClr val="CC0000"/>
                </a:solidFill>
                <a:latin typeface="Tahoma" charset="0"/>
              </a:rPr>
              <a:t>: 1.398 hogares</a:t>
            </a:r>
            <a:endParaRPr lang="es-ES_tradnl" sz="1600" kern="0" dirty="0">
              <a:solidFill>
                <a:srgbClr val="CC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913861"/>
              </p:ext>
            </p:extLst>
          </p:nvPr>
        </p:nvGraphicFramePr>
        <p:xfrm>
          <a:off x="395536" y="2052637"/>
          <a:ext cx="8352928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331640" y="5373216"/>
            <a:ext cx="633670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Ninguna variación es estadísticamente significativa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3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148A31-32CE-4F09-9939-C1DD6C40313D}" type="slidenum">
              <a:rPr lang="es-ES_tradnl" smtClean="0"/>
              <a:pPr/>
              <a:t>31</a:t>
            </a:fld>
            <a:endParaRPr lang="es-ES_tradnl" smtClean="0"/>
          </a:p>
        </p:txBody>
      </p:sp>
      <p:sp>
        <p:nvSpPr>
          <p:cNvPr id="586754" name="3 Rectángulo"/>
          <p:cNvSpPr>
            <a:spLocks noChangeArrowheads="1"/>
          </p:cNvSpPr>
          <p:nvPr/>
        </p:nvSpPr>
        <p:spPr bwMode="auto">
          <a:xfrm>
            <a:off x="250824" y="332656"/>
            <a:ext cx="84976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_tradnl" sz="1800" dirty="0">
                <a:solidFill>
                  <a:srgbClr val="434365"/>
                </a:solidFill>
              </a:rPr>
              <a:t>Desglose de nota promedio </a:t>
            </a:r>
            <a:r>
              <a:rPr lang="es-ES_tradnl" sz="1800" dirty="0" smtClean="0">
                <a:solidFill>
                  <a:srgbClr val="434365"/>
                </a:solidFill>
              </a:rPr>
              <a:t>según contacto con la institución </a:t>
            </a:r>
            <a:r>
              <a:rPr lang="es-ES_tradnl" sz="1800" dirty="0">
                <a:solidFill>
                  <a:srgbClr val="434365"/>
                </a:solidFill>
              </a:rPr>
              <a:t>(Escala 1 – 7)</a:t>
            </a:r>
          </a:p>
          <a:p>
            <a:pPr eaLnBrk="0" hangingPunct="0">
              <a:defRPr/>
            </a:pPr>
            <a:endParaRPr lang="es-ES_tradnl" sz="1200" kern="0" dirty="0" smtClean="0">
              <a:solidFill>
                <a:srgbClr val="CC0000"/>
              </a:solidFill>
              <a:latin typeface="Tahoma" charset="0"/>
            </a:endParaRPr>
          </a:p>
          <a:p>
            <a:pPr eaLnBrk="0" hangingPunct="0">
              <a:defRPr/>
            </a:pPr>
            <a:r>
              <a:rPr lang="es-ES_tradnl" sz="1200" kern="0" dirty="0" smtClean="0">
                <a:solidFill>
                  <a:srgbClr val="CC0000"/>
                </a:solidFill>
                <a:latin typeface="Tahoma" charset="0"/>
              </a:rPr>
              <a:t>Total muestra</a:t>
            </a:r>
            <a:r>
              <a:rPr lang="es-ES_tradnl" sz="1200" kern="0" dirty="0">
                <a:solidFill>
                  <a:srgbClr val="CC0000"/>
                </a:solidFill>
                <a:latin typeface="Tahoma" charset="0"/>
              </a:rPr>
              <a:t>: </a:t>
            </a:r>
            <a:r>
              <a:rPr lang="es-ES_tradnl" sz="1200" kern="0" dirty="0" smtClean="0">
                <a:solidFill>
                  <a:srgbClr val="CC0000"/>
                </a:solidFill>
                <a:latin typeface="Tahoma" charset="0"/>
              </a:rPr>
              <a:t>7.003 hogares </a:t>
            </a:r>
            <a:endParaRPr lang="es-ES_tradnl" sz="2000" dirty="0">
              <a:solidFill>
                <a:srgbClr val="434365"/>
              </a:solidFill>
            </a:endParaRPr>
          </a:p>
        </p:txBody>
      </p:sp>
      <p:sp>
        <p:nvSpPr>
          <p:cNvPr id="586756" name="6 CuadroTexto"/>
          <p:cNvSpPr txBox="1">
            <a:spLocks noChangeArrowheads="1"/>
          </p:cNvSpPr>
          <p:nvPr/>
        </p:nvSpPr>
        <p:spPr bwMode="auto">
          <a:xfrm>
            <a:off x="2339753" y="5273811"/>
            <a:ext cx="612003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- Contacto                                                                  </a:t>
            </a:r>
            <a:r>
              <a:rPr lang="es-ES" b="1" dirty="0" err="1" smtClean="0">
                <a:solidFill>
                  <a:srgbClr val="FF0000"/>
                </a:solidFill>
              </a:rPr>
              <a:t>Contacto</a:t>
            </a:r>
            <a:r>
              <a:rPr lang="es-ES" b="1" dirty="0" smtClean="0">
                <a:solidFill>
                  <a:srgbClr val="FF0000"/>
                </a:solidFill>
              </a:rPr>
              <a:t> +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86787" name="8 CuadroTexto"/>
          <p:cNvSpPr txBox="1">
            <a:spLocks noChangeArrowheads="1"/>
          </p:cNvSpPr>
          <p:nvPr/>
        </p:nvSpPr>
        <p:spPr bwMode="auto">
          <a:xfrm>
            <a:off x="467544" y="5877272"/>
            <a:ext cx="820891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A </a:t>
            </a:r>
            <a:r>
              <a:rPr lang="es-ES" dirty="0" smtClean="0"/>
              <a:t>mayor contacto </a:t>
            </a:r>
            <a:r>
              <a:rPr lang="es-ES" dirty="0"/>
              <a:t>con las </a:t>
            </a:r>
            <a:r>
              <a:rPr lang="es-ES" dirty="0" smtClean="0"/>
              <a:t>instituciones policiales al momento de denunciar, peor es la </a:t>
            </a:r>
            <a:r>
              <a:rPr lang="es-ES" dirty="0"/>
              <a:t>evaluación de las personas sobre su </a:t>
            </a:r>
            <a:r>
              <a:rPr lang="es-ES" dirty="0" smtClean="0"/>
              <a:t>desempeño.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37470"/>
              </p:ext>
            </p:extLst>
          </p:nvPr>
        </p:nvGraphicFramePr>
        <p:xfrm>
          <a:off x="755577" y="1329869"/>
          <a:ext cx="7632845" cy="396503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28190"/>
                <a:gridCol w="1324948"/>
                <a:gridCol w="1526569"/>
                <a:gridCol w="1526569"/>
                <a:gridCol w="1526569"/>
              </a:tblGrid>
              <a:tr h="181201">
                <a:tc rowSpan="2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latin typeface="+mn-lt"/>
                        </a:rPr>
                        <a:t>Total país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latin typeface="+mn-lt"/>
                        </a:rPr>
                        <a:t>Hogar NO Víctima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>
                          <a:latin typeface="+mn-lt"/>
                        </a:rPr>
                        <a:t>Hogar Víctima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81201"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latin typeface="+mn-lt"/>
                        </a:rPr>
                        <a:t>No denuncia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 smtClean="0">
                          <a:latin typeface="+mn-lt"/>
                        </a:rPr>
                        <a:t>Sí </a:t>
                      </a:r>
                      <a:r>
                        <a:rPr lang="es-ES" sz="1200" b="1" u="none" strike="noStrike" dirty="0">
                          <a:latin typeface="+mn-lt"/>
                        </a:rPr>
                        <a:t>denuncia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573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latin typeface="+mn-lt"/>
                        </a:rPr>
                        <a:t>PDI </a:t>
                      </a:r>
                      <a:r>
                        <a:rPr lang="es-ES" sz="1200" u="none" strike="noStrike" dirty="0" smtClean="0">
                          <a:latin typeface="+mn-lt"/>
                        </a:rPr>
                        <a:t>jul-2010 </a:t>
                      </a:r>
                      <a:endParaRPr lang="es-ES" sz="12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5,3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latin typeface="+mn-lt"/>
                        </a:rPr>
                        <a:t>5,4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latin typeface="+mn-lt"/>
                        </a:rPr>
                        <a:t>5,1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+mn-lt"/>
                        </a:rPr>
                        <a:t>5,0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484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>
                          <a:latin typeface="+mn-lt"/>
                        </a:rPr>
                        <a:t>PDI dic-2010 </a:t>
                      </a:r>
                      <a:endParaRPr lang="es-ES" sz="1200" b="1" i="0" u="none" strike="noStrike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5,1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latin typeface="+mn-lt"/>
                        </a:rPr>
                        <a:t>5,4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latin typeface="+mn-lt"/>
                        </a:rPr>
                        <a:t>4,9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latin typeface="+mn-lt"/>
                        </a:rPr>
                        <a:t>4,8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484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latin typeface="+mn-lt"/>
                        </a:rPr>
                        <a:t>PDI </a:t>
                      </a:r>
                      <a:r>
                        <a:rPr lang="es-ES" sz="1200" u="none" strike="noStrike" dirty="0" smtClean="0">
                          <a:latin typeface="+mn-lt"/>
                        </a:rPr>
                        <a:t>may-2011</a:t>
                      </a:r>
                      <a:endParaRPr lang="es-ES" sz="12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5,2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5,3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+mn-lt"/>
                        </a:rPr>
                        <a:t>5,0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4,9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484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PDI dic-2011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4848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PDI jul-2012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4848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PDI dic-2012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4848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PDI jul-2013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181201">
                <a:tc gridSpan="5">
                  <a:txBody>
                    <a:bodyPr/>
                    <a:lstStyle/>
                    <a:p>
                      <a:pPr algn="l" rtl="0" fontAlgn="ctr"/>
                      <a:endParaRPr lang="es-ES" sz="12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383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latin typeface="+mn-lt"/>
                        </a:rPr>
                        <a:t>Carabineros jul-2010 </a:t>
                      </a:r>
                      <a:endParaRPr lang="es-ES" sz="12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5,4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5,5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5,1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+mn-lt"/>
                        </a:rPr>
                        <a:t>5,0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383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latin typeface="+mn-lt"/>
                        </a:rPr>
                        <a:t>Carabineros </a:t>
                      </a:r>
                      <a:r>
                        <a:rPr lang="es-ES" sz="1200" u="none" strike="noStrike" dirty="0" err="1">
                          <a:latin typeface="+mn-lt"/>
                        </a:rPr>
                        <a:t>dic</a:t>
                      </a:r>
                      <a:r>
                        <a:rPr lang="es-ES" sz="1200" u="none" strike="noStrike" dirty="0">
                          <a:latin typeface="+mn-lt"/>
                        </a:rPr>
                        <a:t>- 2010 </a:t>
                      </a:r>
                      <a:endParaRPr lang="es-ES" sz="12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5,1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latin typeface="+mn-lt"/>
                        </a:rPr>
                        <a:t>5,3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4,8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4,7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383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>
                          <a:latin typeface="+mn-lt"/>
                        </a:rPr>
                        <a:t>Carabineros </a:t>
                      </a:r>
                      <a:r>
                        <a:rPr lang="es-ES" sz="1200" u="none" strike="noStrike" dirty="0" err="1" smtClean="0">
                          <a:latin typeface="+mn-lt"/>
                        </a:rPr>
                        <a:t>may</a:t>
                      </a:r>
                      <a:r>
                        <a:rPr lang="es-ES" sz="1200" u="none" strike="noStrike" dirty="0" smtClean="0">
                          <a:latin typeface="+mn-lt"/>
                        </a:rPr>
                        <a:t>- </a:t>
                      </a:r>
                      <a:r>
                        <a:rPr lang="es-ES" sz="1200" u="none" strike="noStrike" dirty="0">
                          <a:latin typeface="+mn-lt"/>
                        </a:rPr>
                        <a:t>2011 </a:t>
                      </a:r>
                      <a:endParaRPr lang="es-ES" sz="12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5,2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5,4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 smtClean="0">
                          <a:latin typeface="+mn-lt"/>
                        </a:rPr>
                        <a:t>5,0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latin typeface="+mn-lt"/>
                        </a:rPr>
                        <a:t>4,8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383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u="none" strike="noStrike" dirty="0" smtClean="0">
                          <a:latin typeface="+mn-lt"/>
                        </a:rPr>
                        <a:t>Carabineros </a:t>
                      </a:r>
                      <a:r>
                        <a:rPr lang="es-ES" sz="1200" u="none" strike="noStrike" dirty="0" err="1" smtClean="0">
                          <a:latin typeface="+mn-lt"/>
                        </a:rPr>
                        <a:t>dic</a:t>
                      </a:r>
                      <a:r>
                        <a:rPr lang="es-ES" sz="1200" u="none" strike="noStrike" dirty="0" smtClean="0">
                          <a:latin typeface="+mn-lt"/>
                        </a:rPr>
                        <a:t>- 2011</a:t>
                      </a:r>
                      <a:endParaRPr lang="es-ES" sz="12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4,7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383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latin typeface="+mn-lt"/>
                        </a:rPr>
                        <a:t>Carabineros jul- 2012</a:t>
                      </a:r>
                      <a:endParaRPr lang="es-ES" sz="12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383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latin typeface="+mn-lt"/>
                        </a:rPr>
                        <a:t>Carabineros dic- 2012</a:t>
                      </a:r>
                      <a:endParaRPr lang="es-ES" sz="12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5,1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383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latin typeface="+mn-lt"/>
                        </a:rPr>
                        <a:t>Carabineros jul- 2013</a:t>
                      </a:r>
                      <a:endParaRPr lang="es-ES" sz="1200" b="1" i="0" u="none" strike="noStrike" dirty="0">
                        <a:solidFill>
                          <a:srgbClr val="000066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rgbClr val="F27F00">
                            <a:tint val="66000"/>
                            <a:satMod val="160000"/>
                          </a:srgbClr>
                        </a:gs>
                        <a:gs pos="50000">
                          <a:srgbClr val="F27F00">
                            <a:tint val="44500"/>
                            <a:satMod val="160000"/>
                          </a:srgbClr>
                        </a:gs>
                        <a:gs pos="100000">
                          <a:srgbClr val="F27F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>
            <a:off x="2407980" y="5661248"/>
            <a:ext cx="5688632" cy="1588"/>
          </a:xfrm>
          <a:prstGeom prst="straightConnector1">
            <a:avLst/>
          </a:prstGeom>
          <a:solidFill>
            <a:srgbClr val="C2C2D6"/>
          </a:solidFill>
          <a:ln w="34925" cap="flat" cmpd="sng" algn="ctr">
            <a:solidFill>
              <a:srgbClr val="F6601C"/>
            </a:solidFill>
            <a:prstDash val="solid"/>
            <a:round/>
            <a:headEnd type="triangle" w="lg" len="lg"/>
            <a:tailEnd type="triangle" w="lg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3" name="2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7BA8BC-8015-4620-9BB6-1F56AF1A02B1}" type="slidenum">
              <a:rPr lang="es-ES_tradnl" smtClean="0"/>
              <a:pPr/>
              <a:t>32</a:t>
            </a:fld>
            <a:endParaRPr lang="es-ES_tradnl" smtClean="0"/>
          </a:p>
        </p:txBody>
      </p:sp>
      <p:sp>
        <p:nvSpPr>
          <p:cNvPr id="607234" name="Rectangle 10"/>
          <p:cNvSpPr>
            <a:spLocks noChangeArrowheads="1"/>
          </p:cNvSpPr>
          <p:nvPr/>
        </p:nvSpPr>
        <p:spPr bwMode="auto">
          <a:xfrm>
            <a:off x="0" y="188912"/>
            <a:ext cx="9144000" cy="1773237"/>
          </a:xfrm>
          <a:prstGeom prst="rect">
            <a:avLst/>
          </a:prstGeom>
          <a:solidFill>
            <a:schemeClr val="bg1"/>
          </a:solidFill>
          <a:ln w="25399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689154" name="Rectangle 2"/>
          <p:cNvSpPr>
            <a:spLocks noChangeArrowheads="1"/>
          </p:cNvSpPr>
          <p:nvPr/>
        </p:nvSpPr>
        <p:spPr bwMode="auto">
          <a:xfrm>
            <a:off x="609600" y="15240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s-ES_tradnl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_tradnl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_tradnl" sz="3600" dirty="0">
              <a:solidFill>
                <a:srgbClr val="000066"/>
              </a:solidFill>
            </a:endParaRPr>
          </a:p>
        </p:txBody>
      </p:sp>
      <p:sp>
        <p:nvSpPr>
          <p:cNvPr id="689155" name="Rectangle 3"/>
          <p:cNvSpPr>
            <a:spLocks noChangeArrowheads="1"/>
          </p:cNvSpPr>
          <p:nvPr/>
        </p:nvSpPr>
        <p:spPr bwMode="auto">
          <a:xfrm>
            <a:off x="762000" y="3352800"/>
            <a:ext cx="731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s-ES_tradnl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endParaRPr lang="es-ES_tradnl" sz="2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endParaRPr lang="es-ES_tradnl" sz="2000" b="1" dirty="0">
              <a:solidFill>
                <a:srgbClr val="003399"/>
              </a:solidFill>
            </a:endParaRPr>
          </a:p>
          <a:p>
            <a:pPr algn="ctr" eaLnBrk="0" hangingPunct="0">
              <a:defRPr/>
            </a:pPr>
            <a:endParaRPr lang="es-ES_tradnl" sz="2000" b="1" dirty="0">
              <a:solidFill>
                <a:srgbClr val="000066"/>
              </a:solidFill>
            </a:endParaRPr>
          </a:p>
          <a:p>
            <a:pPr algn="r" eaLnBrk="0" hangingPunct="0">
              <a:defRPr/>
            </a:pPr>
            <a:r>
              <a:rPr lang="es-ES_tradnl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endParaRPr lang="es-ES_tradnl" sz="1800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7237" name="Rectangle 4"/>
          <p:cNvSpPr>
            <a:spLocks noChangeArrowheads="1"/>
          </p:cNvSpPr>
          <p:nvPr/>
        </p:nvSpPr>
        <p:spPr bwMode="auto">
          <a:xfrm>
            <a:off x="304800" y="838200"/>
            <a:ext cx="830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s-ES_tradnl" sz="4000" b="1" dirty="0">
                <a:solidFill>
                  <a:srgbClr val="000066"/>
                </a:solidFill>
              </a:rPr>
              <a:t/>
            </a:r>
            <a:br>
              <a:rPr lang="es-ES_tradnl" sz="4000" b="1" dirty="0">
                <a:solidFill>
                  <a:srgbClr val="000066"/>
                </a:solidFill>
              </a:rPr>
            </a:br>
            <a:r>
              <a:rPr lang="es-ES_tradnl" sz="4000" b="1" dirty="0">
                <a:solidFill>
                  <a:srgbClr val="000066"/>
                </a:solidFill>
              </a:rPr>
              <a:t/>
            </a:r>
            <a:br>
              <a:rPr lang="es-ES_tradnl" sz="4000" b="1" dirty="0">
                <a:solidFill>
                  <a:srgbClr val="000066"/>
                </a:solidFill>
              </a:rPr>
            </a:br>
            <a:r>
              <a:rPr lang="es-ES_tradnl" sz="3200" b="1" dirty="0" smtClean="0">
                <a:solidFill>
                  <a:srgbClr val="FF3300"/>
                </a:solidFill>
              </a:rPr>
              <a:t>Índice Paz </a:t>
            </a:r>
            <a:r>
              <a:rPr lang="es-ES_tradnl" sz="3200" b="1" dirty="0">
                <a:solidFill>
                  <a:srgbClr val="FF3300"/>
                </a:solidFill>
              </a:rPr>
              <a:t>Ciudadana-Adimark</a:t>
            </a:r>
            <a:endParaRPr lang="es-ES_tradnl" sz="2800" b="1" dirty="0">
              <a:solidFill>
                <a:srgbClr val="FF3300"/>
              </a:solidFill>
            </a:endParaRPr>
          </a:p>
          <a:p>
            <a:pPr algn="ctr" eaLnBrk="0" hangingPunct="0">
              <a:lnSpc>
                <a:spcPct val="90000"/>
              </a:lnSpc>
            </a:pPr>
            <a:endParaRPr lang="es-ES_tradnl" sz="2800" b="1" dirty="0">
              <a:solidFill>
                <a:srgbClr val="FF3300"/>
              </a:solidFill>
            </a:endParaRPr>
          </a:p>
        </p:txBody>
      </p:sp>
      <p:sp>
        <p:nvSpPr>
          <p:cNvPr id="607238" name="Line 5"/>
          <p:cNvSpPr>
            <a:spLocks noChangeShapeType="1"/>
          </p:cNvSpPr>
          <p:nvPr/>
        </p:nvSpPr>
        <p:spPr bwMode="auto">
          <a:xfrm>
            <a:off x="685800" y="1295400"/>
            <a:ext cx="7369175" cy="1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607239" name="Line 6"/>
          <p:cNvSpPr>
            <a:spLocks noChangeShapeType="1"/>
          </p:cNvSpPr>
          <p:nvPr/>
        </p:nvSpPr>
        <p:spPr bwMode="auto">
          <a:xfrm>
            <a:off x="685800" y="4191000"/>
            <a:ext cx="7369175" cy="1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607240" name="Text Box 7"/>
          <p:cNvSpPr txBox="1">
            <a:spLocks noChangeArrowheads="1"/>
          </p:cNvSpPr>
          <p:nvPr/>
        </p:nvSpPr>
        <p:spPr bwMode="auto">
          <a:xfrm>
            <a:off x="576263" y="4292600"/>
            <a:ext cx="79565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s-ES_tradnl" sz="16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es-ES_tradnl" sz="2000" dirty="0" smtClean="0">
                <a:solidFill>
                  <a:srgbClr val="434365"/>
                </a:solidFill>
              </a:rPr>
              <a:t>Resultados del estudio de julio de 2013</a:t>
            </a:r>
          </a:p>
          <a:p>
            <a:pPr algn="ctr" eaLnBrk="0" hangingPunct="0"/>
            <a:endParaRPr lang="es-ES_tradnl" sz="2000" dirty="0">
              <a:solidFill>
                <a:srgbClr val="434365"/>
              </a:solidFill>
            </a:endParaRPr>
          </a:p>
          <a:p>
            <a:pPr algn="ctr" eaLnBrk="0" hangingPunct="0"/>
            <a:endParaRPr lang="es-ES_tradnl" sz="1800" dirty="0">
              <a:solidFill>
                <a:schemeClr val="tx1"/>
              </a:solidFill>
            </a:endParaRPr>
          </a:p>
          <a:p>
            <a:pPr algn="ctr" eaLnBrk="0" hangingPunct="0"/>
            <a:endParaRPr lang="es-ES_tradnl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7748A4-E7B5-4B01-B536-CF3B35392607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52413" y="260350"/>
            <a:ext cx="8891587" cy="9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_tradnl" sz="1800" dirty="0">
                <a:solidFill>
                  <a:srgbClr val="434365"/>
                </a:solidFill>
              </a:rPr>
              <a:t>Hogares en que algún miembro de la familia ha sido víctima de robo o intento de robo </a:t>
            </a:r>
            <a:r>
              <a:rPr lang="es-ES_tradnl" sz="1800" dirty="0" smtClean="0">
                <a:solidFill>
                  <a:srgbClr val="434365"/>
                </a:solidFill>
              </a:rPr>
              <a:t>(</a:t>
            </a:r>
            <a:r>
              <a:rPr lang="es-ES_tradnl" sz="1800" dirty="0">
                <a:solidFill>
                  <a:srgbClr val="434365"/>
                </a:solidFill>
              </a:rPr>
              <a:t>últimos 6 meses</a:t>
            </a:r>
            <a:r>
              <a:rPr lang="es-ES_tradnl" sz="1800" dirty="0" smtClean="0">
                <a:solidFill>
                  <a:srgbClr val="434365"/>
                </a:solidFill>
              </a:rPr>
              <a:t>)</a:t>
            </a:r>
            <a:endParaRPr lang="es-ES_tradnl" sz="1800" dirty="0">
              <a:solidFill>
                <a:srgbClr val="434365"/>
              </a:solidFill>
            </a:endParaRPr>
          </a:p>
          <a:p>
            <a:pPr eaLnBrk="0" hangingPunct="0"/>
            <a:r>
              <a:rPr lang="es-ES_tradnl" sz="1200" dirty="0">
                <a:solidFill>
                  <a:srgbClr val="CC0000"/>
                </a:solidFill>
              </a:rPr>
              <a:t>Total muestra: </a:t>
            </a:r>
            <a:r>
              <a:rPr lang="es-ES" sz="1200" dirty="0" smtClean="0">
                <a:solidFill>
                  <a:srgbClr val="CC0000"/>
                </a:solidFill>
              </a:rPr>
              <a:t>7.003</a:t>
            </a:r>
            <a:r>
              <a:rPr lang="es-ES_tradnl" sz="1200" dirty="0" smtClean="0">
                <a:solidFill>
                  <a:srgbClr val="CC0000"/>
                </a:solidFill>
              </a:rPr>
              <a:t> </a:t>
            </a:r>
            <a:r>
              <a:rPr lang="es-ES_tradnl" sz="1200" dirty="0">
                <a:solidFill>
                  <a:srgbClr val="CC0000"/>
                </a:solidFill>
              </a:rPr>
              <a:t>hogares</a:t>
            </a: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2882190" y="1676400"/>
            <a:ext cx="3365345" cy="461665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2400" dirty="0">
                <a:solidFill>
                  <a:srgbClr val="434365"/>
                </a:solidFill>
              </a:rPr>
              <a:t>Victimización </a:t>
            </a:r>
            <a:r>
              <a:rPr lang="es-ES_tradnl" sz="2400" dirty="0" smtClean="0">
                <a:solidFill>
                  <a:srgbClr val="434365"/>
                </a:solidFill>
              </a:rPr>
              <a:t>julio 2013</a:t>
            </a:r>
            <a:endParaRPr lang="es-CL" sz="2400" dirty="0">
              <a:solidFill>
                <a:srgbClr val="434365"/>
              </a:solidFill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931539"/>
              </p:ext>
            </p:extLst>
          </p:nvPr>
        </p:nvGraphicFramePr>
        <p:xfrm>
          <a:off x="683568" y="1551396"/>
          <a:ext cx="7704856" cy="428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Hoja de cálculo" r:id="rId5" imgW="7629441" imgH="4238628" progId="Excel.Sheet.8">
                  <p:embed/>
                </p:oleObj>
              </mc:Choice>
              <mc:Fallback>
                <p:oleObj name="Hoja de cálculo" r:id="rId5" imgW="7629441" imgH="4238628" progId="Excel.Sheet.8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551396"/>
                        <a:ext cx="7704856" cy="4280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8289D9-BEEA-4A79-A512-8BE6EBDE8FFA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438276" name="Rectangle 7"/>
          <p:cNvSpPr>
            <a:spLocks noChangeArrowheads="1"/>
          </p:cNvSpPr>
          <p:nvPr/>
        </p:nvSpPr>
        <p:spPr bwMode="auto">
          <a:xfrm>
            <a:off x="252413" y="260350"/>
            <a:ext cx="88915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_tradnl" sz="1800" dirty="0">
                <a:solidFill>
                  <a:srgbClr val="434365"/>
                </a:solidFill>
              </a:rPr>
              <a:t>Hogares en que algún miembro de la familia ha sido víctima de robo o intento de robo </a:t>
            </a:r>
            <a:r>
              <a:rPr lang="es-ES_tradnl" sz="1800" dirty="0" smtClean="0">
                <a:solidFill>
                  <a:srgbClr val="434365"/>
                </a:solidFill>
              </a:rPr>
              <a:t>(</a:t>
            </a:r>
            <a:r>
              <a:rPr lang="es-ES_tradnl" sz="1800" dirty="0">
                <a:solidFill>
                  <a:srgbClr val="434365"/>
                </a:solidFill>
              </a:rPr>
              <a:t>últimos 6 meses</a:t>
            </a:r>
            <a:r>
              <a:rPr lang="es-ES_tradnl" sz="1800" dirty="0" smtClean="0">
                <a:solidFill>
                  <a:srgbClr val="434365"/>
                </a:solidFill>
              </a:rPr>
              <a:t>)</a:t>
            </a:r>
          </a:p>
          <a:p>
            <a:pPr eaLnBrk="0" hangingPunct="0"/>
            <a:r>
              <a:rPr lang="es-ES_tradnl" sz="1200" dirty="0">
                <a:solidFill>
                  <a:srgbClr val="CC0000"/>
                </a:solidFill>
              </a:rPr>
              <a:t>Total muestra: </a:t>
            </a:r>
            <a:r>
              <a:rPr lang="es-ES" sz="1200" dirty="0" smtClean="0">
                <a:solidFill>
                  <a:srgbClr val="CC0000"/>
                </a:solidFill>
              </a:rPr>
              <a:t>7.003</a:t>
            </a:r>
            <a:r>
              <a:rPr lang="es-ES_tradnl" sz="1200" dirty="0" smtClean="0">
                <a:solidFill>
                  <a:srgbClr val="CC0000"/>
                </a:solidFill>
              </a:rPr>
              <a:t> </a:t>
            </a:r>
            <a:r>
              <a:rPr lang="es-ES_tradnl" sz="1200" dirty="0">
                <a:solidFill>
                  <a:srgbClr val="CC0000"/>
                </a:solidFill>
              </a:rPr>
              <a:t>hogares</a:t>
            </a:r>
          </a:p>
          <a:p>
            <a:pPr eaLnBrk="0" hangingPunct="0"/>
            <a:endParaRPr lang="es-ES_tradnl" sz="1600" dirty="0">
              <a:solidFill>
                <a:srgbClr val="434365"/>
              </a:solidFill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663881"/>
              </p:ext>
            </p:extLst>
          </p:nvPr>
        </p:nvGraphicFramePr>
        <p:xfrm>
          <a:off x="107950" y="1377950"/>
          <a:ext cx="8805863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504" name="Hoja de cálculo" r:id="rId5" imgW="8429768" imgH="3533584" progId="Excel.Sheet.8">
                  <p:embed/>
                </p:oleObj>
              </mc:Choice>
              <mc:Fallback>
                <p:oleObj name="Hoja de cálculo" r:id="rId5" imgW="8429768" imgH="3533584" progId="Excel.Sheet.8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377950"/>
                        <a:ext cx="8805863" cy="3533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95536" y="5517232"/>
            <a:ext cx="8280920" cy="30777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dirty="0" smtClean="0"/>
              <a:t>Comparado con la medición de diciembre de 2012, no hay variación estadísticamente significativa.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22906"/>
              </p:ext>
            </p:extLst>
          </p:nvPr>
        </p:nvGraphicFramePr>
        <p:xfrm>
          <a:off x="189260" y="1700932"/>
          <a:ext cx="8784529" cy="3719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47" name="Hoja de cálculo" r:id="rId5" imgW="9105967" imgH="4305363" progId="Excel.Sheet.8">
                  <p:embed/>
                </p:oleObj>
              </mc:Choice>
              <mc:Fallback>
                <p:oleObj name="Hoja de cálculo" r:id="rId5" imgW="9105967" imgH="4305363" progId="Excel.Sheet.8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60" y="1700932"/>
                        <a:ext cx="8784529" cy="37198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66C6B7-C20F-4C99-B342-741278CAF966}" type="slidenum">
              <a:rPr lang="es-ES_tradnl" smtClean="0"/>
              <a:pPr/>
              <a:t>6</a:t>
            </a:fld>
            <a:endParaRPr lang="es-ES_tradnl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2413" y="269875"/>
            <a:ext cx="8891587" cy="9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_tradnl" sz="1800" dirty="0">
                <a:solidFill>
                  <a:srgbClr val="434365"/>
                </a:solidFill>
              </a:rPr>
              <a:t>Hogares en que algún miembro de la familia ha sido víctima de robo o intento de robo (últimos 6 meses</a:t>
            </a:r>
            <a:r>
              <a:rPr lang="es-ES_tradnl" sz="1800" dirty="0" smtClean="0">
                <a:solidFill>
                  <a:srgbClr val="434365"/>
                </a:solidFill>
              </a:rPr>
              <a:t>), según lugar de residencia</a:t>
            </a:r>
          </a:p>
          <a:p>
            <a:pPr eaLnBrk="0" hangingPunct="0"/>
            <a:r>
              <a:rPr lang="es-ES_tradnl" sz="1200" dirty="0">
                <a:solidFill>
                  <a:srgbClr val="CC0000"/>
                </a:solidFill>
                <a:latin typeface="+mn-lt"/>
              </a:rPr>
              <a:t>Total </a:t>
            </a:r>
            <a:r>
              <a:rPr lang="es-ES_tradnl" sz="1200" dirty="0" err="1" smtClean="0">
                <a:solidFill>
                  <a:srgbClr val="CC0000"/>
                </a:solidFill>
                <a:latin typeface="+mn-lt"/>
              </a:rPr>
              <a:t>submuestra</a:t>
            </a:r>
            <a:r>
              <a:rPr lang="es-ES_tradnl" sz="1200" dirty="0" smtClean="0">
                <a:solidFill>
                  <a:srgbClr val="CC0000"/>
                </a:solidFill>
                <a:latin typeface="+mn-lt"/>
              </a:rPr>
              <a:t> de hogares: 4.138 en Santiago; 2.865 en regiones</a:t>
            </a:r>
            <a:endParaRPr lang="es-ES_tradnl" sz="1200" dirty="0">
              <a:solidFill>
                <a:srgbClr val="CC0000"/>
              </a:solidFill>
              <a:latin typeface="+mn-lt"/>
            </a:endParaRPr>
          </a:p>
          <a:p>
            <a:pPr eaLnBrk="0" hangingPunct="0"/>
            <a:endParaRPr lang="es-ES_tradnl" sz="1800" dirty="0" smtClean="0">
              <a:solidFill>
                <a:srgbClr val="434365"/>
              </a:solidFill>
            </a:endParaRPr>
          </a:p>
          <a:p>
            <a:pPr eaLnBrk="0" hangingPunct="0"/>
            <a:endParaRPr lang="es-ES_tradnl" sz="2400" dirty="0">
              <a:solidFill>
                <a:srgbClr val="434365"/>
              </a:solidFill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491880" y="1485032"/>
            <a:ext cx="201622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_tradnl" sz="2400" dirty="0">
                <a:solidFill>
                  <a:srgbClr val="434365"/>
                </a:solidFill>
              </a:rPr>
              <a:t>Victimización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536" y="5517232"/>
            <a:ext cx="828092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dirty="0" smtClean="0"/>
              <a:t>En comparación </a:t>
            </a:r>
            <a:r>
              <a:rPr lang="es-ES" dirty="0"/>
              <a:t>con la medición de diciembre de </a:t>
            </a:r>
            <a:r>
              <a:rPr lang="es-ES" dirty="0" smtClean="0"/>
              <a:t>2012, sólo en Santiago </a:t>
            </a:r>
            <a:r>
              <a:rPr lang="es-ES" dirty="0"/>
              <a:t>hay </a:t>
            </a:r>
            <a:r>
              <a:rPr lang="es-ES" dirty="0" smtClean="0"/>
              <a:t>variación </a:t>
            </a:r>
            <a:r>
              <a:rPr lang="es-ES" dirty="0"/>
              <a:t>estadísticamente </a:t>
            </a:r>
            <a:r>
              <a:rPr lang="es-ES" dirty="0" smtClean="0"/>
              <a:t>significativa.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43250" y="6357938"/>
            <a:ext cx="2876550" cy="276225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 significativa </a:t>
            </a:r>
          </a:p>
        </p:txBody>
      </p:sp>
      <p:sp>
        <p:nvSpPr>
          <p:cNvPr id="8" name="7 Elipse"/>
          <p:cNvSpPr>
            <a:spLocks noChangeArrowheads="1"/>
          </p:cNvSpPr>
          <p:nvPr/>
        </p:nvSpPr>
        <p:spPr bwMode="auto">
          <a:xfrm>
            <a:off x="2714625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10" name="9 Elipse"/>
          <p:cNvSpPr>
            <a:spLocks noChangeArrowheads="1"/>
          </p:cNvSpPr>
          <p:nvPr/>
        </p:nvSpPr>
        <p:spPr bwMode="auto">
          <a:xfrm>
            <a:off x="8473380" y="2492896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9E096-63FE-4B96-9336-43BF63F5A9A9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2413" y="269875"/>
            <a:ext cx="8891587" cy="92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_tradnl" sz="1800" dirty="0">
                <a:solidFill>
                  <a:srgbClr val="434365"/>
                </a:solidFill>
              </a:rPr>
              <a:t>Hogares en que algún miembro de la familia ha sido víctima de robo o intento de robo </a:t>
            </a:r>
            <a:r>
              <a:rPr lang="es-ES_tradnl" sz="1800" dirty="0" smtClean="0">
                <a:solidFill>
                  <a:srgbClr val="434365"/>
                </a:solidFill>
              </a:rPr>
              <a:t>(</a:t>
            </a:r>
            <a:r>
              <a:rPr lang="es-ES_tradnl" sz="1800" dirty="0">
                <a:solidFill>
                  <a:srgbClr val="434365"/>
                </a:solidFill>
              </a:rPr>
              <a:t>últimos 6 meses</a:t>
            </a:r>
            <a:r>
              <a:rPr lang="es-ES_tradnl" sz="1800" dirty="0" smtClean="0">
                <a:solidFill>
                  <a:srgbClr val="434365"/>
                </a:solidFill>
              </a:rPr>
              <a:t>), según </a:t>
            </a:r>
            <a:r>
              <a:rPr lang="es-ES_tradnl" sz="1800" dirty="0">
                <a:solidFill>
                  <a:srgbClr val="434365"/>
                </a:solidFill>
              </a:rPr>
              <a:t>n</a:t>
            </a:r>
            <a:r>
              <a:rPr lang="es-ES_tradnl" sz="1800" dirty="0" smtClean="0">
                <a:solidFill>
                  <a:srgbClr val="434365"/>
                </a:solidFill>
              </a:rPr>
              <a:t>ivel socioeconómico</a:t>
            </a:r>
            <a:endParaRPr lang="es-ES_tradnl" sz="1800" dirty="0">
              <a:solidFill>
                <a:srgbClr val="434365"/>
              </a:solidFill>
            </a:endParaRPr>
          </a:p>
          <a:p>
            <a:pPr eaLnBrk="0" hangingPunct="0"/>
            <a:r>
              <a:rPr lang="es-ES_tradnl" sz="1200" dirty="0">
                <a:solidFill>
                  <a:srgbClr val="CC0000"/>
                </a:solidFill>
              </a:rPr>
              <a:t>Total muestra: </a:t>
            </a:r>
            <a:r>
              <a:rPr lang="es-ES" sz="1200" dirty="0" smtClean="0">
                <a:solidFill>
                  <a:srgbClr val="CC0000"/>
                </a:solidFill>
              </a:rPr>
              <a:t>7.003</a:t>
            </a:r>
            <a:r>
              <a:rPr lang="es-ES_tradnl" sz="1200" dirty="0" smtClean="0">
                <a:solidFill>
                  <a:srgbClr val="CC0000"/>
                </a:solidFill>
              </a:rPr>
              <a:t> </a:t>
            </a:r>
            <a:r>
              <a:rPr lang="es-ES_tradnl" sz="1200" dirty="0">
                <a:solidFill>
                  <a:srgbClr val="CC0000"/>
                </a:solidFill>
              </a:rPr>
              <a:t>hogares</a:t>
            </a:r>
          </a:p>
          <a:p>
            <a:pPr eaLnBrk="0" hangingPunct="0"/>
            <a:endParaRPr lang="es-ES_tradnl" sz="1600" dirty="0">
              <a:solidFill>
                <a:srgbClr val="434365"/>
              </a:solidFill>
            </a:endParaRPr>
          </a:p>
          <a:p>
            <a:pPr eaLnBrk="0" hangingPunct="0"/>
            <a:endParaRPr lang="es-ES_tradnl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4287245970"/>
              </p:ext>
            </p:extLst>
          </p:nvPr>
        </p:nvGraphicFramePr>
        <p:xfrm>
          <a:off x="395536" y="1772816"/>
          <a:ext cx="8280920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95536" y="5517232"/>
            <a:ext cx="8280920" cy="52322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s-ES" dirty="0" smtClean="0"/>
              <a:t>Comparado con la medición de diciembre de 2012, hay variación estadísticamente significativa en el nivel socioeconómico bajo.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43250" y="6357938"/>
            <a:ext cx="2876550" cy="276225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 significativa </a:t>
            </a:r>
          </a:p>
        </p:txBody>
      </p:sp>
      <p:sp>
        <p:nvSpPr>
          <p:cNvPr id="8" name="7 Elipse"/>
          <p:cNvSpPr>
            <a:spLocks noChangeArrowheads="1"/>
          </p:cNvSpPr>
          <p:nvPr/>
        </p:nvSpPr>
        <p:spPr bwMode="auto">
          <a:xfrm>
            <a:off x="2714625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9" name="8 Elipse"/>
          <p:cNvSpPr>
            <a:spLocks noChangeArrowheads="1"/>
          </p:cNvSpPr>
          <p:nvPr/>
        </p:nvSpPr>
        <p:spPr bwMode="auto">
          <a:xfrm>
            <a:off x="8100392" y="234888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9E096-63FE-4B96-9336-43BF63F5A9A9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413" y="269875"/>
            <a:ext cx="84960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_tradnl" sz="1800" dirty="0">
                <a:solidFill>
                  <a:srgbClr val="434365"/>
                </a:solidFill>
              </a:rPr>
              <a:t>Hogares en que algún miembro de la familia ha sido víctima de robo o intento de robo dentro </a:t>
            </a:r>
            <a:r>
              <a:rPr lang="es-ES_tradnl" sz="1800" dirty="0" smtClean="0">
                <a:solidFill>
                  <a:srgbClr val="434365"/>
                </a:solidFill>
              </a:rPr>
              <a:t>y fuera de la comuna (últimos </a:t>
            </a:r>
            <a:r>
              <a:rPr lang="es-ES_tradnl" sz="1800" dirty="0">
                <a:solidFill>
                  <a:srgbClr val="434365"/>
                </a:solidFill>
              </a:rPr>
              <a:t>6 meses</a:t>
            </a:r>
            <a:r>
              <a:rPr lang="es-ES_tradnl" sz="1800" dirty="0" smtClean="0">
                <a:solidFill>
                  <a:srgbClr val="434365"/>
                </a:solidFill>
              </a:rPr>
              <a:t>) </a:t>
            </a:r>
            <a:endParaRPr lang="es-ES_tradnl" sz="1800" dirty="0">
              <a:solidFill>
                <a:srgbClr val="434365"/>
              </a:solidFill>
            </a:endParaRPr>
          </a:p>
          <a:p>
            <a:pPr eaLnBrk="0" hangingPunct="0"/>
            <a:r>
              <a:rPr lang="es-ES_tradnl" sz="1200" dirty="0">
                <a:solidFill>
                  <a:srgbClr val="CC0000"/>
                </a:solidFill>
              </a:rPr>
              <a:t>Total </a:t>
            </a:r>
            <a:r>
              <a:rPr lang="es-ES_tradnl" sz="1200" dirty="0" err="1">
                <a:solidFill>
                  <a:srgbClr val="CC0000"/>
                </a:solidFill>
              </a:rPr>
              <a:t>submuestra</a:t>
            </a:r>
            <a:r>
              <a:rPr lang="es-ES_tradnl" sz="1200" dirty="0">
                <a:solidFill>
                  <a:srgbClr val="CC0000"/>
                </a:solidFill>
              </a:rPr>
              <a:t>: </a:t>
            </a:r>
            <a:r>
              <a:rPr lang="es-ES" sz="1200" dirty="0">
                <a:solidFill>
                  <a:srgbClr val="CC0000"/>
                </a:solidFill>
              </a:rPr>
              <a:t>2.637</a:t>
            </a:r>
            <a:r>
              <a:rPr lang="es-ES_tradnl" sz="1200" dirty="0">
                <a:solidFill>
                  <a:srgbClr val="CC0000"/>
                </a:solidFill>
              </a:rPr>
              <a:t> </a:t>
            </a:r>
            <a:r>
              <a:rPr lang="es-ES_tradnl" sz="1200" smtClean="0">
                <a:solidFill>
                  <a:srgbClr val="CC0000"/>
                </a:solidFill>
              </a:rPr>
              <a:t>hogares víctimas</a:t>
            </a:r>
            <a:endParaRPr lang="es-ES_tradnl" sz="1200" dirty="0">
              <a:solidFill>
                <a:srgbClr val="CC0000"/>
              </a:solidFill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68537091"/>
              </p:ext>
            </p:extLst>
          </p:nvPr>
        </p:nvGraphicFramePr>
        <p:xfrm>
          <a:off x="395536" y="1988840"/>
          <a:ext cx="8280920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43250" y="6357938"/>
            <a:ext cx="2876550" cy="276225"/>
          </a:xfrm>
          <a:prstGeom prst="rect">
            <a:avLst/>
          </a:prstGeom>
          <a:noFill/>
          <a:ln w="253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None/>
            </a:pPr>
            <a:r>
              <a:rPr lang="es-ES_tradnl" sz="1200" b="1" dirty="0">
                <a:solidFill>
                  <a:schemeClr val="tx1"/>
                </a:solidFill>
              </a:rPr>
              <a:t>Diferencia estadística significativa </a:t>
            </a:r>
          </a:p>
        </p:txBody>
      </p:sp>
      <p:sp>
        <p:nvSpPr>
          <p:cNvPr id="7" name="7 Elipse"/>
          <p:cNvSpPr>
            <a:spLocks noChangeArrowheads="1"/>
          </p:cNvSpPr>
          <p:nvPr/>
        </p:nvSpPr>
        <p:spPr bwMode="auto">
          <a:xfrm>
            <a:off x="2714625" y="6286500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  <p:sp>
        <p:nvSpPr>
          <p:cNvPr id="8" name="7 Elipse"/>
          <p:cNvSpPr>
            <a:spLocks noChangeArrowheads="1"/>
          </p:cNvSpPr>
          <p:nvPr/>
        </p:nvSpPr>
        <p:spPr bwMode="auto">
          <a:xfrm>
            <a:off x="8172400" y="3356992"/>
            <a:ext cx="419100" cy="419100"/>
          </a:xfrm>
          <a:prstGeom prst="ellipse">
            <a:avLst/>
          </a:prstGeom>
          <a:noFill/>
          <a:ln w="28575" algn="ctr">
            <a:solidFill>
              <a:srgbClr val="F6601C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9E096-63FE-4B96-9336-43BF63F5A9A9}" type="slidenum">
              <a:rPr lang="es-ES_tradnl" smtClean="0"/>
              <a:pPr>
                <a:defRPr/>
              </a:pPr>
              <a:t>9</a:t>
            </a:fld>
            <a:endParaRPr lang="es-ES_tradnl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2413" y="269875"/>
            <a:ext cx="8568059" cy="9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_tradnl" sz="1800" dirty="0" smtClean="0">
                <a:solidFill>
                  <a:srgbClr val="434365"/>
                </a:solidFill>
              </a:rPr>
              <a:t>Distribución porcentual de hechos delictuales (robos o intento de robos) </a:t>
            </a:r>
            <a:r>
              <a:rPr lang="es-ES_tradnl" sz="1800" dirty="0">
                <a:solidFill>
                  <a:srgbClr val="434365"/>
                </a:solidFill>
              </a:rPr>
              <a:t>dentro </a:t>
            </a:r>
            <a:r>
              <a:rPr lang="es-ES_tradnl" sz="1800" dirty="0" smtClean="0">
                <a:solidFill>
                  <a:srgbClr val="434365"/>
                </a:solidFill>
              </a:rPr>
              <a:t>del hogar y en la vía pública </a:t>
            </a:r>
            <a:r>
              <a:rPr lang="es-ES_tradnl" sz="1800" dirty="0">
                <a:solidFill>
                  <a:srgbClr val="434365"/>
                </a:solidFill>
              </a:rPr>
              <a:t>(últimos 6 meses</a:t>
            </a:r>
            <a:r>
              <a:rPr lang="es-ES_tradnl" sz="1800" dirty="0" smtClean="0">
                <a:solidFill>
                  <a:srgbClr val="434365"/>
                </a:solidFill>
              </a:rPr>
              <a:t>)</a:t>
            </a:r>
          </a:p>
          <a:p>
            <a:pPr eaLnBrk="0" hangingPunct="0"/>
            <a:r>
              <a:rPr lang="es-ES_tradnl" sz="1200" dirty="0" smtClean="0">
                <a:solidFill>
                  <a:srgbClr val="C00000"/>
                </a:solidFill>
              </a:rPr>
              <a:t>Total hechos delictuales</a:t>
            </a:r>
            <a:endParaRPr lang="es-ES_tradnl" sz="12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1560" y="5353471"/>
            <a:ext cx="799288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 mantiene el porcentaje de delitos ocurridos en espacios públicos </a:t>
            </a:r>
            <a:endParaRPr lang="es-ES" dirty="0"/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198311"/>
              </p:ext>
            </p:extLst>
          </p:nvPr>
        </p:nvGraphicFramePr>
        <p:xfrm>
          <a:off x="395536" y="1628800"/>
          <a:ext cx="8424936" cy="3177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GfK V 4">
  <a:themeElements>
    <a:clrScheme name="">
      <a:dk1>
        <a:srgbClr val="00334C"/>
      </a:dk1>
      <a:lt1>
        <a:srgbClr val="FFFFFF"/>
      </a:lt1>
      <a:dk2>
        <a:srgbClr val="197380"/>
      </a:dk2>
      <a:lt2>
        <a:srgbClr val="D9E6E6"/>
      </a:lt2>
      <a:accent1>
        <a:srgbClr val="FFD7D1"/>
      </a:accent1>
      <a:accent2>
        <a:srgbClr val="FF660C"/>
      </a:accent2>
      <a:accent3>
        <a:srgbClr val="FFFFFF"/>
      </a:accent3>
      <a:accent4>
        <a:srgbClr val="002A40"/>
      </a:accent4>
      <a:accent5>
        <a:srgbClr val="FFE8E5"/>
      </a:accent5>
      <a:accent6>
        <a:srgbClr val="E75C0A"/>
      </a:accent6>
      <a:hlink>
        <a:srgbClr val="197380"/>
      </a:hlink>
      <a:folHlink>
        <a:srgbClr val="00334C"/>
      </a:folHlink>
    </a:clrScheme>
    <a:fontScheme name="Plantilla GfK V 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2C2D6"/>
        </a:solidFill>
        <a:ln w="25399" cap="flat" cmpd="sng" algn="ctr">
          <a:solidFill>
            <a:srgbClr val="F6601C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7476B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2C2D6"/>
        </a:solidFill>
        <a:ln w="25399" cap="flat" cmpd="sng" algn="ctr">
          <a:solidFill>
            <a:srgbClr val="F6601C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Char char="§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7476B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tilla GfK V 4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GfK V 4</Template>
  <TotalTime>35847</TotalTime>
  <Words>1426</Words>
  <Application>Microsoft Office PowerPoint</Application>
  <PresentationFormat>Presentación en pantalla (4:3)</PresentationFormat>
  <Paragraphs>320</Paragraphs>
  <Slides>32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Plantilla GfK V 4</vt:lpstr>
      <vt:lpstr>2_Diseño personalizado</vt:lpstr>
      <vt:lpstr>1_Diseño personalizado</vt:lpstr>
      <vt:lpstr>Diseño personalizado</vt:lpstr>
      <vt:lpstr>Hoja de cálculo</vt:lpstr>
      <vt:lpstr>Presentación de PowerPoint</vt:lpstr>
      <vt:lpstr>Antecedentes de la medición de julio de 2013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 de Temor: Distribución de la población según nivel de temor  Total muestra: 7.003 hogares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Conductas para evitar ser víctima de un delito   Total muestra: 7.003 hogares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Adimark Ltda.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Indice de Temor Ciudadano ITC</dc:title>
  <dc:creator>Roberto Méndez</dc:creator>
  <cp:lastModifiedBy>Edith  Ramirez</cp:lastModifiedBy>
  <cp:revision>2144</cp:revision>
  <cp:lastPrinted>2013-07-25T19:52:32Z</cp:lastPrinted>
  <dcterms:created xsi:type="dcterms:W3CDTF">1998-05-04T18:27:32Z</dcterms:created>
  <dcterms:modified xsi:type="dcterms:W3CDTF">2013-07-26T13:59:23Z</dcterms:modified>
</cp:coreProperties>
</file>