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2"/>
  </p:notesMasterIdLst>
  <p:sldIdLst>
    <p:sldId id="430" r:id="rId2"/>
    <p:sldId id="410" r:id="rId3"/>
    <p:sldId id="485" r:id="rId4"/>
    <p:sldId id="257" r:id="rId5"/>
    <p:sldId id="314" r:id="rId6"/>
    <p:sldId id="437" r:id="rId7"/>
    <p:sldId id="420" r:id="rId8"/>
    <p:sldId id="272" r:id="rId9"/>
    <p:sldId id="297" r:id="rId10"/>
    <p:sldId id="341" r:id="rId11"/>
    <p:sldId id="475" r:id="rId12"/>
    <p:sldId id="429" r:id="rId13"/>
    <p:sldId id="412" r:id="rId14"/>
    <p:sldId id="343" r:id="rId15"/>
    <p:sldId id="277" r:id="rId16"/>
    <p:sldId id="348" r:id="rId17"/>
    <p:sldId id="478" r:id="rId18"/>
    <p:sldId id="275" r:id="rId19"/>
    <p:sldId id="256" r:id="rId20"/>
    <p:sldId id="479" r:id="rId21"/>
    <p:sldId id="300" r:id="rId22"/>
    <p:sldId id="284" r:id="rId23"/>
    <p:sldId id="285" r:id="rId24"/>
    <p:sldId id="268" r:id="rId25"/>
    <p:sldId id="480" r:id="rId26"/>
    <p:sldId id="286" r:id="rId27"/>
    <p:sldId id="263" r:id="rId28"/>
    <p:sldId id="264" r:id="rId29"/>
    <p:sldId id="313" r:id="rId30"/>
    <p:sldId id="439" r:id="rId31"/>
    <p:sldId id="431" r:id="rId32"/>
    <p:sldId id="434" r:id="rId33"/>
    <p:sldId id="289" r:id="rId34"/>
    <p:sldId id="482" r:id="rId35"/>
    <p:sldId id="486" r:id="rId36"/>
    <p:sldId id="487" r:id="rId37"/>
    <p:sldId id="488" r:id="rId38"/>
    <p:sldId id="258" r:id="rId39"/>
    <p:sldId id="322" r:id="rId40"/>
    <p:sldId id="477"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16" autoAdjust="0"/>
    <p:restoredTop sz="94660"/>
  </p:normalViewPr>
  <p:slideViewPr>
    <p:cSldViewPr snapToGrid="0">
      <p:cViewPr varScale="1">
        <p:scale>
          <a:sx n="69" d="100"/>
          <a:sy n="69" d="100"/>
        </p:scale>
        <p:origin x="85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trebilcock\Dropbox\UAH\2022\VIODEMOS\cruc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trebilcock\Dropbox\UAH\2022\VIODEMOS\cruce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Frecuencias!$A$347:$A$359</c:f>
              <c:strCache>
                <c:ptCount val="13"/>
                <c:pt idx="0">
                  <c:v>Personas cobrando "peaje" por pasar por determinados lugares de su campamento</c:v>
                </c:pt>
                <c:pt idx="1">
                  <c:v>Personas ejerciendo comercio sexual</c:v>
                </c:pt>
                <c:pt idx="2">
                  <c:v>Muertes por encargo de terceros a cambio de recompensa (ej: sicarios)</c:v>
                </c:pt>
                <c:pt idx="3">
                  <c:v>. Linchamientos</c:v>
                </c:pt>
                <c:pt idx="4">
                  <c:v> Pandillas o bandas violentas</c:v>
                </c:pt>
                <c:pt idx="5">
                  <c:v>Amenazas, presiones o engaños para exigir dinero o bienes; o para que hiciera algo o dejara de hacerlo (extorsión)</c:v>
                </c:pt>
                <c:pt idx="6">
                  <c:v>Venta de drogas</c:v>
                </c:pt>
                <c:pt idx="7">
                  <c:v>Homicidio por ajuste de cuenta</c:v>
                </c:pt>
                <c:pt idx="8">
                  <c:v>Personas portando armas</c:v>
                </c:pt>
                <c:pt idx="9">
                  <c:v>Venta o arriendo ilegal de terrenos</c:v>
                </c:pt>
                <c:pt idx="10">
                  <c:v>Peleas callejeras</c:v>
                </c:pt>
                <c:pt idx="11">
                  <c:v> Balaceras o disparos</c:v>
                </c:pt>
                <c:pt idx="12">
                  <c:v>Consumo de alcohol y drogas ilícitas en calles o plazas</c:v>
                </c:pt>
              </c:strCache>
            </c:strRef>
          </c:cat>
          <c:val>
            <c:numRef>
              <c:f>Frecuencias!$D$347:$D$359</c:f>
              <c:numCache>
                <c:formatCode>###0.0</c:formatCode>
                <c:ptCount val="13"/>
                <c:pt idx="0">
                  <c:v>1.6891891891891893</c:v>
                </c:pt>
                <c:pt idx="1">
                  <c:v>2.9900332225913622</c:v>
                </c:pt>
                <c:pt idx="2">
                  <c:v>6.2295081967213122</c:v>
                </c:pt>
                <c:pt idx="3">
                  <c:v>8.8815789473684212</c:v>
                </c:pt>
                <c:pt idx="4">
                  <c:v>11.148648648648649</c:v>
                </c:pt>
                <c:pt idx="5">
                  <c:v>11.705685618729097</c:v>
                </c:pt>
                <c:pt idx="6">
                  <c:v>19.188191881918819</c:v>
                </c:pt>
                <c:pt idx="7">
                  <c:v>19.407894736842106</c:v>
                </c:pt>
                <c:pt idx="8">
                  <c:v>23.986486486486484</c:v>
                </c:pt>
                <c:pt idx="9">
                  <c:v>34.364261168384878</c:v>
                </c:pt>
                <c:pt idx="10">
                  <c:v>34.838709677419352</c:v>
                </c:pt>
                <c:pt idx="11">
                  <c:v>43.870967741935488</c:v>
                </c:pt>
                <c:pt idx="12">
                  <c:v>51.219512195121951</c:v>
                </c:pt>
              </c:numCache>
            </c:numRef>
          </c:val>
          <c:extLst>
            <c:ext xmlns:c16="http://schemas.microsoft.com/office/drawing/2014/chart" uri="{C3380CC4-5D6E-409C-BE32-E72D297353CC}">
              <c16:uniqueId val="{00000000-2E21-4FD2-AFC3-0AC89604F783}"/>
            </c:ext>
          </c:extLst>
        </c:ser>
        <c:dLbls>
          <c:dLblPos val="outEnd"/>
          <c:showLegendKey val="0"/>
          <c:showVal val="1"/>
          <c:showCatName val="0"/>
          <c:showSerName val="0"/>
          <c:showPercent val="0"/>
          <c:showBubbleSize val="0"/>
        </c:dLbls>
        <c:gapWidth val="100"/>
        <c:axId val="562997504"/>
        <c:axId val="562997920"/>
      </c:barChart>
      <c:catAx>
        <c:axId val="562997504"/>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L"/>
          </a:p>
        </c:txPr>
        <c:crossAx val="562997920"/>
        <c:crosses val="autoZero"/>
        <c:auto val="1"/>
        <c:lblAlgn val="ctr"/>
        <c:lblOffset val="100"/>
        <c:noMultiLvlLbl val="0"/>
      </c:catAx>
      <c:valAx>
        <c:axId val="562997920"/>
        <c:scaling>
          <c:orientation val="minMax"/>
        </c:scaling>
        <c:delete val="1"/>
        <c:axPos val="b"/>
        <c:numFmt formatCode="###0.0" sourceLinked="1"/>
        <c:majorTickMark val="out"/>
        <c:minorTickMark val="none"/>
        <c:tickLblPos val="nextTo"/>
        <c:crossAx val="562997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C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CL"/>
              <a:t> ¿Usted ha sido testigo o escuchado alguna de estas situaciones? ¿Dónde?</a:t>
            </a:r>
          </a:p>
        </c:rich>
      </c:tx>
      <c:layout>
        <c:manualLayout>
          <c:xMode val="edge"/>
          <c:yMode val="edge"/>
          <c:x val="0.11143744531933508"/>
          <c:y val="2.63157894736842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L"/>
        </a:p>
      </c:txPr>
    </c:title>
    <c:autoTitleDeleted val="0"/>
    <c:plotArea>
      <c:layout/>
      <c:barChart>
        <c:barDir val="bar"/>
        <c:grouping val="clustered"/>
        <c:varyColors val="0"/>
        <c:ser>
          <c:idx val="0"/>
          <c:order val="0"/>
          <c:spPr>
            <a:solidFill>
              <a:schemeClr val="accent1"/>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Frecuencias!$A$375:$B$396</c:f>
              <c:multiLvlStrCache>
                <c:ptCount val="22"/>
                <c:lvl>
                  <c:pt idx="0">
                    <c:v>Fuera del campamento</c:v>
                  </c:pt>
                  <c:pt idx="1">
                    <c:v>En el campamento</c:v>
                  </c:pt>
                  <c:pt idx="2">
                    <c:v>Fuera del campamento</c:v>
                  </c:pt>
                  <c:pt idx="3">
                    <c:v>En el campamento</c:v>
                  </c:pt>
                  <c:pt idx="4">
                    <c:v>Fuera del campamento</c:v>
                  </c:pt>
                  <c:pt idx="5">
                    <c:v>En el campamento</c:v>
                  </c:pt>
                  <c:pt idx="6">
                    <c:v>Fuera del campamento</c:v>
                  </c:pt>
                  <c:pt idx="7">
                    <c:v>En el campamento</c:v>
                  </c:pt>
                  <c:pt idx="8">
                    <c:v>Fuera del campamento</c:v>
                  </c:pt>
                  <c:pt idx="9">
                    <c:v>En el campamento</c:v>
                  </c:pt>
                  <c:pt idx="10">
                    <c:v>Fuera del campamento</c:v>
                  </c:pt>
                  <c:pt idx="11">
                    <c:v>En el campamento</c:v>
                  </c:pt>
                  <c:pt idx="12">
                    <c:v>Fuera del campamento</c:v>
                  </c:pt>
                  <c:pt idx="13">
                    <c:v>En el campamento</c:v>
                  </c:pt>
                  <c:pt idx="14">
                    <c:v>Fuera del campamento</c:v>
                  </c:pt>
                  <c:pt idx="15">
                    <c:v>En el campamento</c:v>
                  </c:pt>
                  <c:pt idx="16">
                    <c:v>Fuera del campamento</c:v>
                  </c:pt>
                  <c:pt idx="17">
                    <c:v>En el campamento</c:v>
                  </c:pt>
                  <c:pt idx="18">
                    <c:v>Fuera del campamento</c:v>
                  </c:pt>
                  <c:pt idx="19">
                    <c:v>En el campamento</c:v>
                  </c:pt>
                  <c:pt idx="20">
                    <c:v>Fuera del campamento</c:v>
                  </c:pt>
                  <c:pt idx="21">
                    <c:v>En el campamento</c:v>
                  </c:pt>
                </c:lvl>
                <c:lvl>
                  <c:pt idx="0">
                    <c:v> Hurtos</c:v>
                  </c:pt>
                  <c:pt idx="2">
                    <c:v>Lanzazos o asalto con violencia e intimidación</c:v>
                  </c:pt>
                  <c:pt idx="4">
                    <c:v> Robo a viviendas</c:v>
                  </c:pt>
                  <c:pt idx="6">
                    <c:v>Vandalismo, daños intencionales o rayones en las viviendas</c:v>
                  </c:pt>
                  <c:pt idx="8">
                    <c:v> Amenazas de parte de alguien plenamente identificado o anónimo, diciendo que va a causar un daño a alguien</c:v>
                  </c:pt>
                  <c:pt idx="10">
                    <c:v>Ser asaltado usando la violencia, amenaza o intimidación</c:v>
                  </c:pt>
                  <c:pt idx="12">
                    <c:v>Ser víctima de alguna lesión</c:v>
                  </c:pt>
                  <c:pt idx="14">
                    <c:v>Escuchar sobre loteos brujos al interior del campamento</c:v>
                  </c:pt>
                  <c:pt idx="16">
                    <c:v>Escuchar sobre redes de narcotráfico al interior del campamento</c:v>
                  </c:pt>
                  <c:pt idx="18">
                    <c:v> Escuchar de apuestas ilegales al interior del campamento</c:v>
                  </c:pt>
                  <c:pt idx="20">
                    <c:v> Conocer a prestamistas al interior del campamento</c:v>
                  </c:pt>
                </c:lvl>
              </c:multiLvlStrCache>
            </c:multiLvlStrRef>
          </c:cat>
          <c:val>
            <c:numRef>
              <c:f>Frecuencias!$D$375:$D$396</c:f>
              <c:numCache>
                <c:formatCode>###0.0</c:formatCode>
                <c:ptCount val="22"/>
                <c:pt idx="0">
                  <c:v>13.20754716981132</c:v>
                </c:pt>
                <c:pt idx="1">
                  <c:v>34.276729559748425</c:v>
                </c:pt>
                <c:pt idx="2">
                  <c:v>13.836477987421384</c:v>
                </c:pt>
                <c:pt idx="3">
                  <c:v>8.8050314465408803</c:v>
                </c:pt>
                <c:pt idx="4">
                  <c:v>4.716981132075472</c:v>
                </c:pt>
                <c:pt idx="5">
                  <c:v>32.389937106918239</c:v>
                </c:pt>
                <c:pt idx="6">
                  <c:v>5.9748427672955975</c:v>
                </c:pt>
                <c:pt idx="7">
                  <c:v>4.716981132075472</c:v>
                </c:pt>
                <c:pt idx="8">
                  <c:v>4.0880503144654083</c:v>
                </c:pt>
                <c:pt idx="9">
                  <c:v>10.691823899371069</c:v>
                </c:pt>
                <c:pt idx="10">
                  <c:v>7.8616352201257858</c:v>
                </c:pt>
                <c:pt idx="11">
                  <c:v>6.6037735849056602</c:v>
                </c:pt>
                <c:pt idx="12">
                  <c:v>1.8867924528301887</c:v>
                </c:pt>
                <c:pt idx="13">
                  <c:v>7.5471698113207548</c:v>
                </c:pt>
                <c:pt idx="14">
                  <c:v>1.257861635220126</c:v>
                </c:pt>
                <c:pt idx="15">
                  <c:v>7.232704402515723</c:v>
                </c:pt>
                <c:pt idx="16">
                  <c:v>2.2012578616352201</c:v>
                </c:pt>
                <c:pt idx="17">
                  <c:v>12.89308176100629</c:v>
                </c:pt>
                <c:pt idx="18">
                  <c:v>1.8867924528301887</c:v>
                </c:pt>
                <c:pt idx="19">
                  <c:v>3.1446540880503147</c:v>
                </c:pt>
                <c:pt idx="20">
                  <c:v>1.5723270440251573</c:v>
                </c:pt>
                <c:pt idx="21">
                  <c:v>3.1446540880503147</c:v>
                </c:pt>
              </c:numCache>
            </c:numRef>
          </c:val>
          <c:extLst>
            <c:ext xmlns:c16="http://schemas.microsoft.com/office/drawing/2014/chart" uri="{C3380CC4-5D6E-409C-BE32-E72D297353CC}">
              <c16:uniqueId val="{00000000-8D31-433C-94FD-98726DF5ECFD}"/>
            </c:ext>
          </c:extLst>
        </c:ser>
        <c:dLbls>
          <c:dLblPos val="outEnd"/>
          <c:showLegendKey val="0"/>
          <c:showVal val="1"/>
          <c:showCatName val="0"/>
          <c:showSerName val="0"/>
          <c:showPercent val="0"/>
          <c:showBubbleSize val="0"/>
        </c:dLbls>
        <c:gapWidth val="100"/>
        <c:axId val="562997504"/>
        <c:axId val="562997920"/>
      </c:barChart>
      <c:catAx>
        <c:axId val="562997504"/>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L"/>
          </a:p>
        </c:txPr>
        <c:crossAx val="562997920"/>
        <c:crosses val="autoZero"/>
        <c:auto val="1"/>
        <c:lblAlgn val="ctr"/>
        <c:lblOffset val="100"/>
        <c:noMultiLvlLbl val="0"/>
      </c:catAx>
      <c:valAx>
        <c:axId val="562997920"/>
        <c:scaling>
          <c:orientation val="minMax"/>
        </c:scaling>
        <c:delete val="1"/>
        <c:axPos val="b"/>
        <c:numFmt formatCode="###0.0" sourceLinked="1"/>
        <c:majorTickMark val="out"/>
        <c:minorTickMark val="none"/>
        <c:tickLblPos val="nextTo"/>
        <c:crossAx val="562997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C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F42F76-F450-4567-A00F-AC109F52C21C}"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es-CL"/>
        </a:p>
      </dgm:t>
    </dgm:pt>
    <dgm:pt modelId="{803DC728-A408-4EE4-9CD0-283012A9E069}">
      <dgm:prSet phldrT="[Texto]"/>
      <dgm:spPr/>
      <dgm:t>
        <a:bodyPr/>
        <a:lstStyle/>
        <a:p>
          <a:r>
            <a:rPr lang="es-CL" dirty="0"/>
            <a:t>Violencia criminal callejera</a:t>
          </a:r>
        </a:p>
      </dgm:t>
    </dgm:pt>
    <dgm:pt modelId="{42F8EB8F-3BCC-4D5E-9A24-D6EDC27F8C22}" type="parTrans" cxnId="{11538FBF-AFA5-4BB6-915D-14FF271F9B49}">
      <dgm:prSet/>
      <dgm:spPr/>
      <dgm:t>
        <a:bodyPr/>
        <a:lstStyle/>
        <a:p>
          <a:endParaRPr lang="es-CL"/>
        </a:p>
      </dgm:t>
    </dgm:pt>
    <dgm:pt modelId="{C813A540-7508-4D28-8BFB-ACAB9C98AF21}" type="sibTrans" cxnId="{11538FBF-AFA5-4BB6-915D-14FF271F9B49}">
      <dgm:prSet/>
      <dgm:spPr/>
      <dgm:t>
        <a:bodyPr/>
        <a:lstStyle/>
        <a:p>
          <a:endParaRPr lang="es-CL"/>
        </a:p>
      </dgm:t>
    </dgm:pt>
    <dgm:pt modelId="{55FD5BCE-9018-411C-93C9-E858809043FD}">
      <dgm:prSet phldrT="[Texto]" custT="1"/>
      <dgm:spPr/>
      <dgm:t>
        <a:bodyPr/>
        <a:lstStyle/>
        <a:p>
          <a:r>
            <a:rPr lang="es-CL" sz="1200" dirty="0"/>
            <a:t>Riñas</a:t>
          </a:r>
        </a:p>
      </dgm:t>
    </dgm:pt>
    <dgm:pt modelId="{B9DEDAC4-AB52-4D42-BEE6-2CA04A8C02B2}" type="parTrans" cxnId="{7DD18F9C-0942-4D99-AEC3-C7521508CA86}">
      <dgm:prSet/>
      <dgm:spPr/>
      <dgm:t>
        <a:bodyPr/>
        <a:lstStyle/>
        <a:p>
          <a:endParaRPr lang="es-CL"/>
        </a:p>
      </dgm:t>
    </dgm:pt>
    <dgm:pt modelId="{0A86A168-60C9-4004-8087-BC16CD2A774A}" type="sibTrans" cxnId="{7DD18F9C-0942-4D99-AEC3-C7521508CA86}">
      <dgm:prSet/>
      <dgm:spPr/>
      <dgm:t>
        <a:bodyPr/>
        <a:lstStyle/>
        <a:p>
          <a:endParaRPr lang="es-CL"/>
        </a:p>
      </dgm:t>
    </dgm:pt>
    <dgm:pt modelId="{0369C831-1044-4ABC-963A-9D6D11254A53}">
      <dgm:prSet phldrT="[Texto]" custT="1"/>
      <dgm:spPr/>
      <dgm:t>
        <a:bodyPr/>
        <a:lstStyle/>
        <a:p>
          <a:r>
            <a:rPr lang="es-CL" sz="1000" dirty="0"/>
            <a:t>Pandillas</a:t>
          </a:r>
        </a:p>
      </dgm:t>
    </dgm:pt>
    <dgm:pt modelId="{EB8CB07B-F2D2-4B16-BF4F-13795A29D7DD}" type="parTrans" cxnId="{24F99804-716B-4CCC-AA0C-3BD7970B4D15}">
      <dgm:prSet/>
      <dgm:spPr/>
      <dgm:t>
        <a:bodyPr/>
        <a:lstStyle/>
        <a:p>
          <a:endParaRPr lang="es-CL"/>
        </a:p>
      </dgm:t>
    </dgm:pt>
    <dgm:pt modelId="{FFD041C1-7E9D-49D5-BDCF-7EEE7DE8F36D}" type="sibTrans" cxnId="{24F99804-716B-4CCC-AA0C-3BD7970B4D15}">
      <dgm:prSet/>
      <dgm:spPr/>
      <dgm:t>
        <a:bodyPr/>
        <a:lstStyle/>
        <a:p>
          <a:endParaRPr lang="es-CL"/>
        </a:p>
      </dgm:t>
    </dgm:pt>
    <dgm:pt modelId="{1EEACB06-A7D8-43EA-B440-1B5095152375}">
      <dgm:prSet phldrT="[Texto]"/>
      <dgm:spPr/>
      <dgm:t>
        <a:bodyPr/>
        <a:lstStyle/>
        <a:p>
          <a:r>
            <a:rPr lang="es-CL" dirty="0"/>
            <a:t>Violencia Estructural</a:t>
          </a:r>
        </a:p>
      </dgm:t>
    </dgm:pt>
    <dgm:pt modelId="{BDB42E2C-417D-4E6E-8609-A55A3F94D98F}" type="parTrans" cxnId="{C73400B1-2D11-4333-A73F-722FE4AC2C69}">
      <dgm:prSet/>
      <dgm:spPr/>
      <dgm:t>
        <a:bodyPr/>
        <a:lstStyle/>
        <a:p>
          <a:endParaRPr lang="es-CL"/>
        </a:p>
      </dgm:t>
    </dgm:pt>
    <dgm:pt modelId="{3AC6F845-EB48-40DE-B279-B0AC0A8A4168}" type="sibTrans" cxnId="{C73400B1-2D11-4333-A73F-722FE4AC2C69}">
      <dgm:prSet/>
      <dgm:spPr/>
      <dgm:t>
        <a:bodyPr/>
        <a:lstStyle/>
        <a:p>
          <a:endParaRPr lang="es-CL"/>
        </a:p>
      </dgm:t>
    </dgm:pt>
    <dgm:pt modelId="{084EF231-0796-47A4-A063-1E9413864853}">
      <dgm:prSet phldrT="[Texto]" custT="1"/>
      <dgm:spPr/>
      <dgm:t>
        <a:bodyPr/>
        <a:lstStyle/>
        <a:p>
          <a:r>
            <a:rPr lang="es-CL" sz="1400" dirty="0" err="1"/>
            <a:t>Vif</a:t>
          </a:r>
          <a:endParaRPr lang="es-CL" sz="1400" dirty="0"/>
        </a:p>
      </dgm:t>
    </dgm:pt>
    <dgm:pt modelId="{F8E45E3E-DEE4-4F25-BFBE-E15225ACE6D5}" type="parTrans" cxnId="{D6D997D5-97A7-4C27-9863-FF4C774DF289}">
      <dgm:prSet/>
      <dgm:spPr/>
      <dgm:t>
        <a:bodyPr/>
        <a:lstStyle/>
        <a:p>
          <a:endParaRPr lang="es-CL"/>
        </a:p>
      </dgm:t>
    </dgm:pt>
    <dgm:pt modelId="{09918458-2609-44C0-985B-9AF82E057716}" type="sibTrans" cxnId="{D6D997D5-97A7-4C27-9863-FF4C774DF289}">
      <dgm:prSet/>
      <dgm:spPr/>
      <dgm:t>
        <a:bodyPr/>
        <a:lstStyle/>
        <a:p>
          <a:endParaRPr lang="es-CL"/>
        </a:p>
      </dgm:t>
    </dgm:pt>
    <dgm:pt modelId="{43B66E21-C227-494C-B346-D6562A5ED485}">
      <dgm:prSet phldrT="[Texto]" custT="1"/>
      <dgm:spPr/>
      <dgm:t>
        <a:bodyPr/>
        <a:lstStyle/>
        <a:p>
          <a:r>
            <a:rPr lang="es-CL" sz="1100" dirty="0"/>
            <a:t>Violencia juvenil</a:t>
          </a:r>
        </a:p>
      </dgm:t>
    </dgm:pt>
    <dgm:pt modelId="{9A55CC50-44A4-45B0-9390-E0318F50831B}" type="parTrans" cxnId="{F2986836-F492-4B5F-8686-D91EBCD0A1A2}">
      <dgm:prSet/>
      <dgm:spPr/>
      <dgm:t>
        <a:bodyPr/>
        <a:lstStyle/>
        <a:p>
          <a:endParaRPr lang="es-CL"/>
        </a:p>
      </dgm:t>
    </dgm:pt>
    <dgm:pt modelId="{B868B922-412D-457C-855B-43DF5A0C579F}" type="sibTrans" cxnId="{F2986836-F492-4B5F-8686-D91EBCD0A1A2}">
      <dgm:prSet/>
      <dgm:spPr/>
      <dgm:t>
        <a:bodyPr/>
        <a:lstStyle/>
        <a:p>
          <a:endParaRPr lang="es-CL"/>
        </a:p>
      </dgm:t>
    </dgm:pt>
    <dgm:pt modelId="{1F94BE08-3A0F-4C92-B51A-09988B2E77E3}">
      <dgm:prSet phldrT="[Texto]" custT="1"/>
      <dgm:spPr/>
      <dgm:t>
        <a:bodyPr/>
        <a:lstStyle/>
        <a:p>
          <a:r>
            <a:rPr lang="es-CL" sz="1000" dirty="0"/>
            <a:t>Violencia contra mujeres</a:t>
          </a:r>
        </a:p>
      </dgm:t>
    </dgm:pt>
    <dgm:pt modelId="{A6D6BD82-C97B-4909-A837-E2F8CB487AD2}" type="parTrans" cxnId="{13F68488-C7CA-471B-9FD7-09EC58C9E01E}">
      <dgm:prSet/>
      <dgm:spPr/>
      <dgm:t>
        <a:bodyPr/>
        <a:lstStyle/>
        <a:p>
          <a:endParaRPr lang="es-CL"/>
        </a:p>
      </dgm:t>
    </dgm:pt>
    <dgm:pt modelId="{219415C0-510F-4052-B113-13AE97A70044}" type="sibTrans" cxnId="{13F68488-C7CA-471B-9FD7-09EC58C9E01E}">
      <dgm:prSet/>
      <dgm:spPr/>
      <dgm:t>
        <a:bodyPr/>
        <a:lstStyle/>
        <a:p>
          <a:endParaRPr lang="es-CL"/>
        </a:p>
      </dgm:t>
    </dgm:pt>
    <dgm:pt modelId="{0D93DE73-2F0E-42B8-8120-B0A261FA4042}">
      <dgm:prSet phldrT="[Texto]" custT="1"/>
      <dgm:spPr/>
      <dgm:t>
        <a:bodyPr/>
        <a:lstStyle/>
        <a:p>
          <a:r>
            <a:rPr lang="es-CL" sz="1000" dirty="0"/>
            <a:t>Bandas trafico drogas</a:t>
          </a:r>
        </a:p>
      </dgm:t>
    </dgm:pt>
    <dgm:pt modelId="{9AA89A84-F595-4934-96A4-B2D3E2554356}" type="parTrans" cxnId="{0CC65546-C73C-4176-9B77-4D40698C0DCC}">
      <dgm:prSet/>
      <dgm:spPr/>
      <dgm:t>
        <a:bodyPr/>
        <a:lstStyle/>
        <a:p>
          <a:endParaRPr lang="es-CL"/>
        </a:p>
      </dgm:t>
    </dgm:pt>
    <dgm:pt modelId="{CFF27AD1-B68C-4E90-A96A-64AC12D26240}" type="sibTrans" cxnId="{0CC65546-C73C-4176-9B77-4D40698C0DCC}">
      <dgm:prSet/>
      <dgm:spPr/>
      <dgm:t>
        <a:bodyPr/>
        <a:lstStyle/>
        <a:p>
          <a:endParaRPr lang="es-CL"/>
        </a:p>
      </dgm:t>
    </dgm:pt>
    <dgm:pt modelId="{E15B1413-25BC-4547-B4F1-61755EBEA07E}">
      <dgm:prSet phldrT="[Texto]"/>
      <dgm:spPr/>
      <dgm:t>
        <a:bodyPr/>
        <a:lstStyle/>
        <a:p>
          <a:r>
            <a:rPr lang="es-CL" dirty="0"/>
            <a:t>Estigma </a:t>
          </a:r>
        </a:p>
        <a:p>
          <a:r>
            <a:rPr lang="es-CL" dirty="0"/>
            <a:t>Y micro xenofobia</a:t>
          </a:r>
        </a:p>
      </dgm:t>
    </dgm:pt>
    <dgm:pt modelId="{08FFE7A9-264C-4C73-AFC8-1CF7268F404C}" type="parTrans" cxnId="{002E8E98-3270-4260-A093-AFB102EDA268}">
      <dgm:prSet/>
      <dgm:spPr/>
      <dgm:t>
        <a:bodyPr/>
        <a:lstStyle/>
        <a:p>
          <a:endParaRPr lang="es-CL"/>
        </a:p>
      </dgm:t>
    </dgm:pt>
    <dgm:pt modelId="{898C99DE-4473-434D-A2B0-6989C70C4779}" type="sibTrans" cxnId="{002E8E98-3270-4260-A093-AFB102EDA268}">
      <dgm:prSet/>
      <dgm:spPr/>
      <dgm:t>
        <a:bodyPr/>
        <a:lstStyle/>
        <a:p>
          <a:endParaRPr lang="es-CL"/>
        </a:p>
      </dgm:t>
    </dgm:pt>
    <dgm:pt modelId="{B3F1378F-FDDB-45BD-A633-74CCBD7E50B7}">
      <dgm:prSet/>
      <dgm:spPr/>
      <dgm:t>
        <a:bodyPr/>
        <a:lstStyle/>
        <a:p>
          <a:r>
            <a:rPr lang="es-CL" dirty="0"/>
            <a:t>Abuso menores</a:t>
          </a:r>
        </a:p>
      </dgm:t>
    </dgm:pt>
    <dgm:pt modelId="{6EBDC436-B467-4EFD-953C-EA393B577923}" type="parTrans" cxnId="{083F7F7E-D431-4BC1-9977-24BE685995F3}">
      <dgm:prSet/>
      <dgm:spPr/>
      <dgm:t>
        <a:bodyPr/>
        <a:lstStyle/>
        <a:p>
          <a:endParaRPr lang="es-CL"/>
        </a:p>
      </dgm:t>
    </dgm:pt>
    <dgm:pt modelId="{D0974C41-25D7-4E98-9B82-1BE642AB5459}" type="sibTrans" cxnId="{083F7F7E-D431-4BC1-9977-24BE685995F3}">
      <dgm:prSet/>
      <dgm:spPr/>
      <dgm:t>
        <a:bodyPr/>
        <a:lstStyle/>
        <a:p>
          <a:endParaRPr lang="es-CL"/>
        </a:p>
      </dgm:t>
    </dgm:pt>
    <dgm:pt modelId="{7ECD27D7-4185-429B-9069-0B0DDBAF237C}" type="pres">
      <dgm:prSet presAssocID="{19F42F76-F450-4567-A00F-AC109F52C21C}" presName="diagram" presStyleCnt="0">
        <dgm:presLayoutVars>
          <dgm:dir/>
          <dgm:resizeHandles/>
        </dgm:presLayoutVars>
      </dgm:prSet>
      <dgm:spPr/>
    </dgm:pt>
    <dgm:pt modelId="{BEEED882-C7E9-48C5-9674-744D23BA4E60}" type="pres">
      <dgm:prSet presAssocID="{803DC728-A408-4EE4-9CD0-283012A9E069}" presName="firstNode" presStyleLbl="node1" presStyleIdx="0" presStyleCnt="10">
        <dgm:presLayoutVars>
          <dgm:bulletEnabled val="1"/>
        </dgm:presLayoutVars>
      </dgm:prSet>
      <dgm:spPr/>
    </dgm:pt>
    <dgm:pt modelId="{C36474FD-7568-4105-B14D-C799E818A622}" type="pres">
      <dgm:prSet presAssocID="{C813A540-7508-4D28-8BFB-ACAB9C98AF21}" presName="sibTrans" presStyleLbl="sibTrans2D1" presStyleIdx="0" presStyleCnt="9"/>
      <dgm:spPr/>
    </dgm:pt>
    <dgm:pt modelId="{76E8F285-E464-4364-8D0A-9E13A6BE74FF}" type="pres">
      <dgm:prSet presAssocID="{55FD5BCE-9018-411C-93C9-E858809043FD}" presName="middleNode" presStyleCnt="0"/>
      <dgm:spPr/>
    </dgm:pt>
    <dgm:pt modelId="{D63BB422-F682-406C-B4AD-EE87591F84CD}" type="pres">
      <dgm:prSet presAssocID="{55FD5BCE-9018-411C-93C9-E858809043FD}" presName="padding" presStyleLbl="node1" presStyleIdx="0" presStyleCnt="10"/>
      <dgm:spPr/>
    </dgm:pt>
    <dgm:pt modelId="{9AAEF9B6-1E14-4847-8D0B-D95F2277E0AC}" type="pres">
      <dgm:prSet presAssocID="{55FD5BCE-9018-411C-93C9-E858809043FD}" presName="shape" presStyleLbl="node1" presStyleIdx="1" presStyleCnt="10" custScaleX="165270" custScaleY="128100">
        <dgm:presLayoutVars>
          <dgm:bulletEnabled val="1"/>
        </dgm:presLayoutVars>
      </dgm:prSet>
      <dgm:spPr/>
    </dgm:pt>
    <dgm:pt modelId="{453B8527-E3B6-42EA-9283-CA24E9B3B467}" type="pres">
      <dgm:prSet presAssocID="{0A86A168-60C9-4004-8087-BC16CD2A774A}" presName="sibTrans" presStyleLbl="sibTrans2D1" presStyleIdx="1" presStyleCnt="9"/>
      <dgm:spPr/>
    </dgm:pt>
    <dgm:pt modelId="{A0C04322-C23A-4C6C-9B6E-690D1B140E27}" type="pres">
      <dgm:prSet presAssocID="{0369C831-1044-4ABC-963A-9D6D11254A53}" presName="middleNode" presStyleCnt="0"/>
      <dgm:spPr/>
    </dgm:pt>
    <dgm:pt modelId="{C6C1D940-9338-4564-A1A9-881C1EFDDEEB}" type="pres">
      <dgm:prSet presAssocID="{0369C831-1044-4ABC-963A-9D6D11254A53}" presName="padding" presStyleLbl="node1" presStyleIdx="1" presStyleCnt="10"/>
      <dgm:spPr/>
    </dgm:pt>
    <dgm:pt modelId="{E8C8594C-1A88-4DD6-B33D-5E910FCB2B13}" type="pres">
      <dgm:prSet presAssocID="{0369C831-1044-4ABC-963A-9D6D11254A53}" presName="shape" presStyleLbl="node1" presStyleIdx="2" presStyleCnt="10" custScaleX="186464" custScaleY="131352">
        <dgm:presLayoutVars>
          <dgm:bulletEnabled val="1"/>
        </dgm:presLayoutVars>
      </dgm:prSet>
      <dgm:spPr/>
    </dgm:pt>
    <dgm:pt modelId="{8968BF5A-3377-417A-A4E8-DF3B54076551}" type="pres">
      <dgm:prSet presAssocID="{FFD041C1-7E9D-49D5-BDCF-7EEE7DE8F36D}" presName="sibTrans" presStyleLbl="sibTrans2D1" presStyleIdx="2" presStyleCnt="9"/>
      <dgm:spPr/>
    </dgm:pt>
    <dgm:pt modelId="{78C1CBF1-AB01-463B-8B48-7F376CA4D9A2}" type="pres">
      <dgm:prSet presAssocID="{1EEACB06-A7D8-43EA-B440-1B5095152375}" presName="middleNode" presStyleCnt="0"/>
      <dgm:spPr/>
    </dgm:pt>
    <dgm:pt modelId="{9CB1CB1A-9E22-495A-A62C-F307AB5AF646}" type="pres">
      <dgm:prSet presAssocID="{1EEACB06-A7D8-43EA-B440-1B5095152375}" presName="padding" presStyleLbl="node1" presStyleIdx="2" presStyleCnt="10"/>
      <dgm:spPr/>
    </dgm:pt>
    <dgm:pt modelId="{949D3452-93F9-44F6-BCA2-6085C33283AC}" type="pres">
      <dgm:prSet presAssocID="{1EEACB06-A7D8-43EA-B440-1B5095152375}" presName="shape" presStyleLbl="node1" presStyleIdx="3" presStyleCnt="10" custScaleX="166864" custScaleY="153524">
        <dgm:presLayoutVars>
          <dgm:bulletEnabled val="1"/>
        </dgm:presLayoutVars>
      </dgm:prSet>
      <dgm:spPr/>
    </dgm:pt>
    <dgm:pt modelId="{C1E8FE4A-716E-4ED0-A251-4336986ED38C}" type="pres">
      <dgm:prSet presAssocID="{3AC6F845-EB48-40DE-B279-B0AC0A8A4168}" presName="sibTrans" presStyleLbl="sibTrans2D1" presStyleIdx="3" presStyleCnt="9"/>
      <dgm:spPr/>
    </dgm:pt>
    <dgm:pt modelId="{6F4A56A5-DBE4-4A24-B08E-A94DE37A8A53}" type="pres">
      <dgm:prSet presAssocID="{084EF231-0796-47A4-A063-1E9413864853}" presName="middleNode" presStyleCnt="0"/>
      <dgm:spPr/>
    </dgm:pt>
    <dgm:pt modelId="{2D052193-6FBA-48B6-BD79-870A4A6593BD}" type="pres">
      <dgm:prSet presAssocID="{084EF231-0796-47A4-A063-1E9413864853}" presName="padding" presStyleLbl="node1" presStyleIdx="3" presStyleCnt="10"/>
      <dgm:spPr/>
    </dgm:pt>
    <dgm:pt modelId="{97F5D390-7823-4E13-9FDC-CD2D3C8F40D5}" type="pres">
      <dgm:prSet presAssocID="{084EF231-0796-47A4-A063-1E9413864853}" presName="shape" presStyleLbl="node1" presStyleIdx="4" presStyleCnt="10" custScaleX="169722" custScaleY="128100">
        <dgm:presLayoutVars>
          <dgm:bulletEnabled val="1"/>
        </dgm:presLayoutVars>
      </dgm:prSet>
      <dgm:spPr/>
    </dgm:pt>
    <dgm:pt modelId="{51F21B0B-ABA5-4C51-B1C1-4E82650D113A}" type="pres">
      <dgm:prSet presAssocID="{09918458-2609-44C0-985B-9AF82E057716}" presName="sibTrans" presStyleLbl="sibTrans2D1" presStyleIdx="4" presStyleCnt="9"/>
      <dgm:spPr/>
    </dgm:pt>
    <dgm:pt modelId="{76D158B5-8BDD-4F3C-A3F0-9CEA6923E653}" type="pres">
      <dgm:prSet presAssocID="{43B66E21-C227-494C-B346-D6562A5ED485}" presName="middleNode" presStyleCnt="0"/>
      <dgm:spPr/>
    </dgm:pt>
    <dgm:pt modelId="{755EE7C1-1797-43C2-AC6B-8BEF40D3735E}" type="pres">
      <dgm:prSet presAssocID="{43B66E21-C227-494C-B346-D6562A5ED485}" presName="padding" presStyleLbl="node1" presStyleIdx="4" presStyleCnt="10"/>
      <dgm:spPr/>
    </dgm:pt>
    <dgm:pt modelId="{772D458E-5375-4738-963C-4B2E8EAD4B7C}" type="pres">
      <dgm:prSet presAssocID="{43B66E21-C227-494C-B346-D6562A5ED485}" presName="shape" presStyleLbl="node1" presStyleIdx="5" presStyleCnt="10" custScaleX="148629" custScaleY="158547">
        <dgm:presLayoutVars>
          <dgm:bulletEnabled val="1"/>
        </dgm:presLayoutVars>
      </dgm:prSet>
      <dgm:spPr/>
    </dgm:pt>
    <dgm:pt modelId="{55A10281-2DC7-4A8F-A9E4-E31EB33CD403}" type="pres">
      <dgm:prSet presAssocID="{B868B922-412D-457C-855B-43DF5A0C579F}" presName="sibTrans" presStyleLbl="sibTrans2D1" presStyleIdx="5" presStyleCnt="9"/>
      <dgm:spPr/>
    </dgm:pt>
    <dgm:pt modelId="{BF970270-48B1-4863-8C55-A4A664D8C194}" type="pres">
      <dgm:prSet presAssocID="{1F94BE08-3A0F-4C92-B51A-09988B2E77E3}" presName="middleNode" presStyleCnt="0"/>
      <dgm:spPr/>
    </dgm:pt>
    <dgm:pt modelId="{EC861815-07B8-4557-BFC8-7B6AD2B7DAEB}" type="pres">
      <dgm:prSet presAssocID="{1F94BE08-3A0F-4C92-B51A-09988B2E77E3}" presName="padding" presStyleLbl="node1" presStyleIdx="5" presStyleCnt="10"/>
      <dgm:spPr/>
    </dgm:pt>
    <dgm:pt modelId="{C8AFFC07-44D2-4084-A025-C970959B18EE}" type="pres">
      <dgm:prSet presAssocID="{1F94BE08-3A0F-4C92-B51A-09988B2E77E3}" presName="shape" presStyleLbl="node1" presStyleIdx="6" presStyleCnt="10" custScaleX="183376" custScaleY="134139">
        <dgm:presLayoutVars>
          <dgm:bulletEnabled val="1"/>
        </dgm:presLayoutVars>
      </dgm:prSet>
      <dgm:spPr/>
    </dgm:pt>
    <dgm:pt modelId="{E85500F7-78FF-4172-999D-9DC8AF2ED629}" type="pres">
      <dgm:prSet presAssocID="{219415C0-510F-4052-B113-13AE97A70044}" presName="sibTrans" presStyleLbl="sibTrans2D1" presStyleIdx="6" presStyleCnt="9"/>
      <dgm:spPr/>
    </dgm:pt>
    <dgm:pt modelId="{8CDB284E-B163-4C6A-BB69-0E17216BE788}" type="pres">
      <dgm:prSet presAssocID="{0D93DE73-2F0E-42B8-8120-B0A261FA4042}" presName="middleNode" presStyleCnt="0"/>
      <dgm:spPr/>
    </dgm:pt>
    <dgm:pt modelId="{9FDD90FD-5F99-40D9-ABCC-361869108C16}" type="pres">
      <dgm:prSet presAssocID="{0D93DE73-2F0E-42B8-8120-B0A261FA4042}" presName="padding" presStyleLbl="node1" presStyleIdx="6" presStyleCnt="10"/>
      <dgm:spPr/>
    </dgm:pt>
    <dgm:pt modelId="{2C380440-3A92-4614-89C5-2C9D9B34FBFD}" type="pres">
      <dgm:prSet presAssocID="{0D93DE73-2F0E-42B8-8120-B0A261FA4042}" presName="shape" presStyleLbl="node1" presStyleIdx="7" presStyleCnt="10" custScaleX="156406" custScaleY="125637">
        <dgm:presLayoutVars>
          <dgm:bulletEnabled val="1"/>
        </dgm:presLayoutVars>
      </dgm:prSet>
      <dgm:spPr/>
    </dgm:pt>
    <dgm:pt modelId="{1A0F02CD-A76B-4809-9647-10AB73B9B09D}" type="pres">
      <dgm:prSet presAssocID="{CFF27AD1-B68C-4E90-A96A-64AC12D26240}" presName="sibTrans" presStyleLbl="sibTrans2D1" presStyleIdx="7" presStyleCnt="9"/>
      <dgm:spPr/>
    </dgm:pt>
    <dgm:pt modelId="{D884F11B-2318-4887-B058-4DBDA622A2BA}" type="pres">
      <dgm:prSet presAssocID="{E15B1413-25BC-4547-B4F1-61755EBEA07E}" presName="middleNode" presStyleCnt="0"/>
      <dgm:spPr/>
    </dgm:pt>
    <dgm:pt modelId="{1A750E00-A2FA-4A79-A3FB-E7259AB23004}" type="pres">
      <dgm:prSet presAssocID="{E15B1413-25BC-4547-B4F1-61755EBEA07E}" presName="padding" presStyleLbl="node1" presStyleIdx="7" presStyleCnt="10"/>
      <dgm:spPr/>
    </dgm:pt>
    <dgm:pt modelId="{87DDFEF8-8D12-4AF1-A14B-EDD7D7E0377E}" type="pres">
      <dgm:prSet presAssocID="{E15B1413-25BC-4547-B4F1-61755EBEA07E}" presName="shape" presStyleLbl="node1" presStyleIdx="8" presStyleCnt="10">
        <dgm:presLayoutVars>
          <dgm:bulletEnabled val="1"/>
        </dgm:presLayoutVars>
      </dgm:prSet>
      <dgm:spPr/>
    </dgm:pt>
    <dgm:pt modelId="{52DBA775-5D80-4693-B399-41428EF7BDD1}" type="pres">
      <dgm:prSet presAssocID="{898C99DE-4473-434D-A2B0-6989C70C4779}" presName="sibTrans" presStyleLbl="sibTrans2D1" presStyleIdx="8" presStyleCnt="9"/>
      <dgm:spPr/>
    </dgm:pt>
    <dgm:pt modelId="{1B35F495-03AD-464A-BA9C-FEAD2D381A50}" type="pres">
      <dgm:prSet presAssocID="{B3F1378F-FDDB-45BD-A633-74CCBD7E50B7}" presName="lastNode" presStyleLbl="node1" presStyleIdx="9" presStyleCnt="10" custScaleX="110070" custScaleY="101317">
        <dgm:presLayoutVars>
          <dgm:bulletEnabled val="1"/>
        </dgm:presLayoutVars>
      </dgm:prSet>
      <dgm:spPr/>
    </dgm:pt>
  </dgm:ptLst>
  <dgm:cxnLst>
    <dgm:cxn modelId="{24F99804-716B-4CCC-AA0C-3BD7970B4D15}" srcId="{19F42F76-F450-4567-A00F-AC109F52C21C}" destId="{0369C831-1044-4ABC-963A-9D6D11254A53}" srcOrd="2" destOrd="0" parTransId="{EB8CB07B-F2D2-4B16-BF4F-13795A29D7DD}" sibTransId="{FFD041C1-7E9D-49D5-BDCF-7EEE7DE8F36D}"/>
    <dgm:cxn modelId="{0741761D-AF43-444A-A139-B63581912E7B}" type="presOf" srcId="{09918458-2609-44C0-985B-9AF82E057716}" destId="{51F21B0B-ABA5-4C51-B1C1-4E82650D113A}" srcOrd="0" destOrd="0" presId="urn:microsoft.com/office/officeart/2005/8/layout/bProcess2"/>
    <dgm:cxn modelId="{F2986836-F492-4B5F-8686-D91EBCD0A1A2}" srcId="{19F42F76-F450-4567-A00F-AC109F52C21C}" destId="{43B66E21-C227-494C-B346-D6562A5ED485}" srcOrd="5" destOrd="0" parTransId="{9A55CC50-44A4-45B0-9390-E0318F50831B}" sibTransId="{B868B922-412D-457C-855B-43DF5A0C579F}"/>
    <dgm:cxn modelId="{D636AC36-AD8A-4B0B-ABC7-B904EE3D8468}" type="presOf" srcId="{55FD5BCE-9018-411C-93C9-E858809043FD}" destId="{9AAEF9B6-1E14-4847-8D0B-D95F2277E0AC}" srcOrd="0" destOrd="0" presId="urn:microsoft.com/office/officeart/2005/8/layout/bProcess2"/>
    <dgm:cxn modelId="{5DDBFA5E-4C03-40F4-BE51-08BD692BF84F}" type="presOf" srcId="{084EF231-0796-47A4-A063-1E9413864853}" destId="{97F5D390-7823-4E13-9FDC-CD2D3C8F40D5}" srcOrd="0" destOrd="0" presId="urn:microsoft.com/office/officeart/2005/8/layout/bProcess2"/>
    <dgm:cxn modelId="{0CC65546-C73C-4176-9B77-4D40698C0DCC}" srcId="{19F42F76-F450-4567-A00F-AC109F52C21C}" destId="{0D93DE73-2F0E-42B8-8120-B0A261FA4042}" srcOrd="7" destOrd="0" parTransId="{9AA89A84-F595-4934-96A4-B2D3E2554356}" sibTransId="{CFF27AD1-B68C-4E90-A96A-64AC12D26240}"/>
    <dgm:cxn modelId="{CCB81D49-36F3-470E-9CF9-D5E79B7BF6BC}" type="presOf" srcId="{C813A540-7508-4D28-8BFB-ACAB9C98AF21}" destId="{C36474FD-7568-4105-B14D-C799E818A622}" srcOrd="0" destOrd="0" presId="urn:microsoft.com/office/officeart/2005/8/layout/bProcess2"/>
    <dgm:cxn modelId="{7756994A-687F-4321-98C8-B1C92E610CD3}" type="presOf" srcId="{19F42F76-F450-4567-A00F-AC109F52C21C}" destId="{7ECD27D7-4185-429B-9069-0B0DDBAF237C}" srcOrd="0" destOrd="0" presId="urn:microsoft.com/office/officeart/2005/8/layout/bProcess2"/>
    <dgm:cxn modelId="{EE07D14B-01A1-4AFD-A540-D850977403B7}" type="presOf" srcId="{898C99DE-4473-434D-A2B0-6989C70C4779}" destId="{52DBA775-5D80-4693-B399-41428EF7BDD1}" srcOrd="0" destOrd="0" presId="urn:microsoft.com/office/officeart/2005/8/layout/bProcess2"/>
    <dgm:cxn modelId="{F10AD651-6071-47FA-A88A-2D9A1CBFCB01}" type="presOf" srcId="{1F94BE08-3A0F-4C92-B51A-09988B2E77E3}" destId="{C8AFFC07-44D2-4084-A025-C970959B18EE}" srcOrd="0" destOrd="0" presId="urn:microsoft.com/office/officeart/2005/8/layout/bProcess2"/>
    <dgm:cxn modelId="{F809A576-CF3A-4656-A2B6-74C71F264B66}" type="presOf" srcId="{0369C831-1044-4ABC-963A-9D6D11254A53}" destId="{E8C8594C-1A88-4DD6-B33D-5E910FCB2B13}" srcOrd="0" destOrd="0" presId="urn:microsoft.com/office/officeart/2005/8/layout/bProcess2"/>
    <dgm:cxn modelId="{083F7F7E-D431-4BC1-9977-24BE685995F3}" srcId="{19F42F76-F450-4567-A00F-AC109F52C21C}" destId="{B3F1378F-FDDB-45BD-A633-74CCBD7E50B7}" srcOrd="9" destOrd="0" parTransId="{6EBDC436-B467-4EFD-953C-EA393B577923}" sibTransId="{D0974C41-25D7-4E98-9B82-1BE642AB5459}"/>
    <dgm:cxn modelId="{10B81481-C0FF-407F-B31D-3769366E231D}" type="presOf" srcId="{0D93DE73-2F0E-42B8-8120-B0A261FA4042}" destId="{2C380440-3A92-4614-89C5-2C9D9B34FBFD}" srcOrd="0" destOrd="0" presId="urn:microsoft.com/office/officeart/2005/8/layout/bProcess2"/>
    <dgm:cxn modelId="{13F68488-C7CA-471B-9FD7-09EC58C9E01E}" srcId="{19F42F76-F450-4567-A00F-AC109F52C21C}" destId="{1F94BE08-3A0F-4C92-B51A-09988B2E77E3}" srcOrd="6" destOrd="0" parTransId="{A6D6BD82-C97B-4909-A837-E2F8CB487AD2}" sibTransId="{219415C0-510F-4052-B113-13AE97A70044}"/>
    <dgm:cxn modelId="{07E82E90-FDC7-4E32-987B-E07724266343}" type="presOf" srcId="{E15B1413-25BC-4547-B4F1-61755EBEA07E}" destId="{87DDFEF8-8D12-4AF1-A14B-EDD7D7E0377E}" srcOrd="0" destOrd="0" presId="urn:microsoft.com/office/officeart/2005/8/layout/bProcess2"/>
    <dgm:cxn modelId="{9ED7BE95-0DFF-4A80-ABA6-1F3A00B9DE4F}" type="presOf" srcId="{CFF27AD1-B68C-4E90-A96A-64AC12D26240}" destId="{1A0F02CD-A76B-4809-9647-10AB73B9B09D}" srcOrd="0" destOrd="0" presId="urn:microsoft.com/office/officeart/2005/8/layout/bProcess2"/>
    <dgm:cxn modelId="{002E8E98-3270-4260-A093-AFB102EDA268}" srcId="{19F42F76-F450-4567-A00F-AC109F52C21C}" destId="{E15B1413-25BC-4547-B4F1-61755EBEA07E}" srcOrd="8" destOrd="0" parTransId="{08FFE7A9-264C-4C73-AFC8-1CF7268F404C}" sibTransId="{898C99DE-4473-434D-A2B0-6989C70C4779}"/>
    <dgm:cxn modelId="{7DD18F9C-0942-4D99-AEC3-C7521508CA86}" srcId="{19F42F76-F450-4567-A00F-AC109F52C21C}" destId="{55FD5BCE-9018-411C-93C9-E858809043FD}" srcOrd="1" destOrd="0" parTransId="{B9DEDAC4-AB52-4D42-BEE6-2CA04A8C02B2}" sibTransId="{0A86A168-60C9-4004-8087-BC16CD2A774A}"/>
    <dgm:cxn modelId="{C73400B1-2D11-4333-A73F-722FE4AC2C69}" srcId="{19F42F76-F450-4567-A00F-AC109F52C21C}" destId="{1EEACB06-A7D8-43EA-B440-1B5095152375}" srcOrd="3" destOrd="0" parTransId="{BDB42E2C-417D-4E6E-8609-A55A3F94D98F}" sibTransId="{3AC6F845-EB48-40DE-B279-B0AC0A8A4168}"/>
    <dgm:cxn modelId="{11538FBF-AFA5-4BB6-915D-14FF271F9B49}" srcId="{19F42F76-F450-4567-A00F-AC109F52C21C}" destId="{803DC728-A408-4EE4-9CD0-283012A9E069}" srcOrd="0" destOrd="0" parTransId="{42F8EB8F-3BCC-4D5E-9A24-D6EDC27F8C22}" sibTransId="{C813A540-7508-4D28-8BFB-ACAB9C98AF21}"/>
    <dgm:cxn modelId="{655995C9-A1E4-474A-A0F6-32A735B52C74}" type="presOf" srcId="{1EEACB06-A7D8-43EA-B440-1B5095152375}" destId="{949D3452-93F9-44F6-BCA2-6085C33283AC}" srcOrd="0" destOrd="0" presId="urn:microsoft.com/office/officeart/2005/8/layout/bProcess2"/>
    <dgm:cxn modelId="{7114B1CB-58EC-40CE-BCF6-D4838101384E}" type="presOf" srcId="{219415C0-510F-4052-B113-13AE97A70044}" destId="{E85500F7-78FF-4172-999D-9DC8AF2ED629}" srcOrd="0" destOrd="0" presId="urn:microsoft.com/office/officeart/2005/8/layout/bProcess2"/>
    <dgm:cxn modelId="{40D7F3CB-4153-48C7-863B-D0BA7D075CAC}" type="presOf" srcId="{FFD041C1-7E9D-49D5-BDCF-7EEE7DE8F36D}" destId="{8968BF5A-3377-417A-A4E8-DF3B54076551}" srcOrd="0" destOrd="0" presId="urn:microsoft.com/office/officeart/2005/8/layout/bProcess2"/>
    <dgm:cxn modelId="{D6D997D5-97A7-4C27-9863-FF4C774DF289}" srcId="{19F42F76-F450-4567-A00F-AC109F52C21C}" destId="{084EF231-0796-47A4-A063-1E9413864853}" srcOrd="4" destOrd="0" parTransId="{F8E45E3E-DEE4-4F25-BFBE-E15225ACE6D5}" sibTransId="{09918458-2609-44C0-985B-9AF82E057716}"/>
    <dgm:cxn modelId="{0130B8DA-2290-42BB-BC13-19A18F7B7EA6}" type="presOf" srcId="{3AC6F845-EB48-40DE-B279-B0AC0A8A4168}" destId="{C1E8FE4A-716E-4ED0-A251-4336986ED38C}" srcOrd="0" destOrd="0" presId="urn:microsoft.com/office/officeart/2005/8/layout/bProcess2"/>
    <dgm:cxn modelId="{707C4EE7-0DAD-4A1F-818D-5D9CA8DD8540}" type="presOf" srcId="{B868B922-412D-457C-855B-43DF5A0C579F}" destId="{55A10281-2DC7-4A8F-A9E4-E31EB33CD403}" srcOrd="0" destOrd="0" presId="urn:microsoft.com/office/officeart/2005/8/layout/bProcess2"/>
    <dgm:cxn modelId="{CA3D54E8-9AFC-463D-AB58-E04A5BE76110}" type="presOf" srcId="{803DC728-A408-4EE4-9CD0-283012A9E069}" destId="{BEEED882-C7E9-48C5-9674-744D23BA4E60}" srcOrd="0" destOrd="0" presId="urn:microsoft.com/office/officeart/2005/8/layout/bProcess2"/>
    <dgm:cxn modelId="{C437BFE9-1342-4844-9E79-33840515A90D}" type="presOf" srcId="{0A86A168-60C9-4004-8087-BC16CD2A774A}" destId="{453B8527-E3B6-42EA-9283-CA24E9B3B467}" srcOrd="0" destOrd="0" presId="urn:microsoft.com/office/officeart/2005/8/layout/bProcess2"/>
    <dgm:cxn modelId="{8C6893F4-D430-491B-81B1-61754AF7B0D7}" type="presOf" srcId="{B3F1378F-FDDB-45BD-A633-74CCBD7E50B7}" destId="{1B35F495-03AD-464A-BA9C-FEAD2D381A50}" srcOrd="0" destOrd="0" presId="urn:microsoft.com/office/officeart/2005/8/layout/bProcess2"/>
    <dgm:cxn modelId="{1F671CFC-0751-42B7-8115-F246569F76FC}" type="presOf" srcId="{43B66E21-C227-494C-B346-D6562A5ED485}" destId="{772D458E-5375-4738-963C-4B2E8EAD4B7C}" srcOrd="0" destOrd="0" presId="urn:microsoft.com/office/officeart/2005/8/layout/bProcess2"/>
    <dgm:cxn modelId="{BC33B48F-317C-4C7A-8E23-133D044BBFF6}" type="presParOf" srcId="{7ECD27D7-4185-429B-9069-0B0DDBAF237C}" destId="{BEEED882-C7E9-48C5-9674-744D23BA4E60}" srcOrd="0" destOrd="0" presId="urn:microsoft.com/office/officeart/2005/8/layout/bProcess2"/>
    <dgm:cxn modelId="{9AB987D0-FF65-4E32-9106-9F5F7A945E7D}" type="presParOf" srcId="{7ECD27D7-4185-429B-9069-0B0DDBAF237C}" destId="{C36474FD-7568-4105-B14D-C799E818A622}" srcOrd="1" destOrd="0" presId="urn:microsoft.com/office/officeart/2005/8/layout/bProcess2"/>
    <dgm:cxn modelId="{B061963A-952A-43F9-A9BE-B71CE9B099CA}" type="presParOf" srcId="{7ECD27D7-4185-429B-9069-0B0DDBAF237C}" destId="{76E8F285-E464-4364-8D0A-9E13A6BE74FF}" srcOrd="2" destOrd="0" presId="urn:microsoft.com/office/officeart/2005/8/layout/bProcess2"/>
    <dgm:cxn modelId="{9B702657-787D-4AB8-AB30-FE2A9A23CED2}" type="presParOf" srcId="{76E8F285-E464-4364-8D0A-9E13A6BE74FF}" destId="{D63BB422-F682-406C-B4AD-EE87591F84CD}" srcOrd="0" destOrd="0" presId="urn:microsoft.com/office/officeart/2005/8/layout/bProcess2"/>
    <dgm:cxn modelId="{CEFB49EE-EBD5-40B6-9D34-7FCB89D44247}" type="presParOf" srcId="{76E8F285-E464-4364-8D0A-9E13A6BE74FF}" destId="{9AAEF9B6-1E14-4847-8D0B-D95F2277E0AC}" srcOrd="1" destOrd="0" presId="urn:microsoft.com/office/officeart/2005/8/layout/bProcess2"/>
    <dgm:cxn modelId="{D863A0B3-C5BC-4231-A4BC-8F28F633041D}" type="presParOf" srcId="{7ECD27D7-4185-429B-9069-0B0DDBAF237C}" destId="{453B8527-E3B6-42EA-9283-CA24E9B3B467}" srcOrd="3" destOrd="0" presId="urn:microsoft.com/office/officeart/2005/8/layout/bProcess2"/>
    <dgm:cxn modelId="{CD1F34CE-2510-4EA4-BD99-80A93BE103A7}" type="presParOf" srcId="{7ECD27D7-4185-429B-9069-0B0DDBAF237C}" destId="{A0C04322-C23A-4C6C-9B6E-690D1B140E27}" srcOrd="4" destOrd="0" presId="urn:microsoft.com/office/officeart/2005/8/layout/bProcess2"/>
    <dgm:cxn modelId="{A0CAB6A9-3A60-47BC-9AD0-4E982B124A9B}" type="presParOf" srcId="{A0C04322-C23A-4C6C-9B6E-690D1B140E27}" destId="{C6C1D940-9338-4564-A1A9-881C1EFDDEEB}" srcOrd="0" destOrd="0" presId="urn:microsoft.com/office/officeart/2005/8/layout/bProcess2"/>
    <dgm:cxn modelId="{D8B55D9E-0107-433F-979A-A2B115020A07}" type="presParOf" srcId="{A0C04322-C23A-4C6C-9B6E-690D1B140E27}" destId="{E8C8594C-1A88-4DD6-B33D-5E910FCB2B13}" srcOrd="1" destOrd="0" presId="urn:microsoft.com/office/officeart/2005/8/layout/bProcess2"/>
    <dgm:cxn modelId="{C710CBA7-5908-4884-BE6E-551BB749749D}" type="presParOf" srcId="{7ECD27D7-4185-429B-9069-0B0DDBAF237C}" destId="{8968BF5A-3377-417A-A4E8-DF3B54076551}" srcOrd="5" destOrd="0" presId="urn:microsoft.com/office/officeart/2005/8/layout/bProcess2"/>
    <dgm:cxn modelId="{E1C4C04D-07BB-428F-AA99-AF89B4FFCCB5}" type="presParOf" srcId="{7ECD27D7-4185-429B-9069-0B0DDBAF237C}" destId="{78C1CBF1-AB01-463B-8B48-7F376CA4D9A2}" srcOrd="6" destOrd="0" presId="urn:microsoft.com/office/officeart/2005/8/layout/bProcess2"/>
    <dgm:cxn modelId="{A9564D16-8C1B-4FEF-AFCB-0AD443B0541D}" type="presParOf" srcId="{78C1CBF1-AB01-463B-8B48-7F376CA4D9A2}" destId="{9CB1CB1A-9E22-495A-A62C-F307AB5AF646}" srcOrd="0" destOrd="0" presId="urn:microsoft.com/office/officeart/2005/8/layout/bProcess2"/>
    <dgm:cxn modelId="{0D7EBAAE-080B-4F5E-A625-96AC0C48D4CF}" type="presParOf" srcId="{78C1CBF1-AB01-463B-8B48-7F376CA4D9A2}" destId="{949D3452-93F9-44F6-BCA2-6085C33283AC}" srcOrd="1" destOrd="0" presId="urn:microsoft.com/office/officeart/2005/8/layout/bProcess2"/>
    <dgm:cxn modelId="{035AF870-9038-403E-AB85-3133B4B099CB}" type="presParOf" srcId="{7ECD27D7-4185-429B-9069-0B0DDBAF237C}" destId="{C1E8FE4A-716E-4ED0-A251-4336986ED38C}" srcOrd="7" destOrd="0" presId="urn:microsoft.com/office/officeart/2005/8/layout/bProcess2"/>
    <dgm:cxn modelId="{E9D49C21-8857-4190-96D7-E8B5F6593FAA}" type="presParOf" srcId="{7ECD27D7-4185-429B-9069-0B0DDBAF237C}" destId="{6F4A56A5-DBE4-4A24-B08E-A94DE37A8A53}" srcOrd="8" destOrd="0" presId="urn:microsoft.com/office/officeart/2005/8/layout/bProcess2"/>
    <dgm:cxn modelId="{33076822-76E9-4263-9879-10CFF6ADF4F0}" type="presParOf" srcId="{6F4A56A5-DBE4-4A24-B08E-A94DE37A8A53}" destId="{2D052193-6FBA-48B6-BD79-870A4A6593BD}" srcOrd="0" destOrd="0" presId="urn:microsoft.com/office/officeart/2005/8/layout/bProcess2"/>
    <dgm:cxn modelId="{8740281A-2545-4932-95F3-EACF7DCDFA14}" type="presParOf" srcId="{6F4A56A5-DBE4-4A24-B08E-A94DE37A8A53}" destId="{97F5D390-7823-4E13-9FDC-CD2D3C8F40D5}" srcOrd="1" destOrd="0" presId="urn:microsoft.com/office/officeart/2005/8/layout/bProcess2"/>
    <dgm:cxn modelId="{165FBB1D-9E3A-4082-90E0-065B7928B14C}" type="presParOf" srcId="{7ECD27D7-4185-429B-9069-0B0DDBAF237C}" destId="{51F21B0B-ABA5-4C51-B1C1-4E82650D113A}" srcOrd="9" destOrd="0" presId="urn:microsoft.com/office/officeart/2005/8/layout/bProcess2"/>
    <dgm:cxn modelId="{E9FE9730-427C-4BAE-91EC-D353D7460109}" type="presParOf" srcId="{7ECD27D7-4185-429B-9069-0B0DDBAF237C}" destId="{76D158B5-8BDD-4F3C-A3F0-9CEA6923E653}" srcOrd="10" destOrd="0" presId="urn:microsoft.com/office/officeart/2005/8/layout/bProcess2"/>
    <dgm:cxn modelId="{A7D41E3C-3A45-42C1-82A5-E4F11DCD8B6C}" type="presParOf" srcId="{76D158B5-8BDD-4F3C-A3F0-9CEA6923E653}" destId="{755EE7C1-1797-43C2-AC6B-8BEF40D3735E}" srcOrd="0" destOrd="0" presId="urn:microsoft.com/office/officeart/2005/8/layout/bProcess2"/>
    <dgm:cxn modelId="{D28C3FA2-F795-4F67-A0B2-4832E6837FAE}" type="presParOf" srcId="{76D158B5-8BDD-4F3C-A3F0-9CEA6923E653}" destId="{772D458E-5375-4738-963C-4B2E8EAD4B7C}" srcOrd="1" destOrd="0" presId="urn:microsoft.com/office/officeart/2005/8/layout/bProcess2"/>
    <dgm:cxn modelId="{F1179775-6A3D-4F14-84F7-B5E8E9BCE093}" type="presParOf" srcId="{7ECD27D7-4185-429B-9069-0B0DDBAF237C}" destId="{55A10281-2DC7-4A8F-A9E4-E31EB33CD403}" srcOrd="11" destOrd="0" presId="urn:microsoft.com/office/officeart/2005/8/layout/bProcess2"/>
    <dgm:cxn modelId="{E9FCF54B-1618-445B-9BD7-29B317FF5437}" type="presParOf" srcId="{7ECD27D7-4185-429B-9069-0B0DDBAF237C}" destId="{BF970270-48B1-4863-8C55-A4A664D8C194}" srcOrd="12" destOrd="0" presId="urn:microsoft.com/office/officeart/2005/8/layout/bProcess2"/>
    <dgm:cxn modelId="{0779339F-EEA0-4436-895D-599C3BD13436}" type="presParOf" srcId="{BF970270-48B1-4863-8C55-A4A664D8C194}" destId="{EC861815-07B8-4557-BFC8-7B6AD2B7DAEB}" srcOrd="0" destOrd="0" presId="urn:microsoft.com/office/officeart/2005/8/layout/bProcess2"/>
    <dgm:cxn modelId="{94B3DB73-F011-4D2E-BE3D-56F156E18BA2}" type="presParOf" srcId="{BF970270-48B1-4863-8C55-A4A664D8C194}" destId="{C8AFFC07-44D2-4084-A025-C970959B18EE}" srcOrd="1" destOrd="0" presId="urn:microsoft.com/office/officeart/2005/8/layout/bProcess2"/>
    <dgm:cxn modelId="{0975DD6E-4C7A-4945-AA90-675A70085D65}" type="presParOf" srcId="{7ECD27D7-4185-429B-9069-0B0DDBAF237C}" destId="{E85500F7-78FF-4172-999D-9DC8AF2ED629}" srcOrd="13" destOrd="0" presId="urn:microsoft.com/office/officeart/2005/8/layout/bProcess2"/>
    <dgm:cxn modelId="{DCAE703E-AA8A-4D2D-8850-66EB1034547B}" type="presParOf" srcId="{7ECD27D7-4185-429B-9069-0B0DDBAF237C}" destId="{8CDB284E-B163-4C6A-BB69-0E17216BE788}" srcOrd="14" destOrd="0" presId="urn:microsoft.com/office/officeart/2005/8/layout/bProcess2"/>
    <dgm:cxn modelId="{60F7113F-5AD9-4130-A9EC-7BA3301B7E99}" type="presParOf" srcId="{8CDB284E-B163-4C6A-BB69-0E17216BE788}" destId="{9FDD90FD-5F99-40D9-ABCC-361869108C16}" srcOrd="0" destOrd="0" presId="urn:microsoft.com/office/officeart/2005/8/layout/bProcess2"/>
    <dgm:cxn modelId="{E25DF945-00F6-40DD-99EE-EAC52F6CC078}" type="presParOf" srcId="{8CDB284E-B163-4C6A-BB69-0E17216BE788}" destId="{2C380440-3A92-4614-89C5-2C9D9B34FBFD}" srcOrd="1" destOrd="0" presId="urn:microsoft.com/office/officeart/2005/8/layout/bProcess2"/>
    <dgm:cxn modelId="{A79FCA4E-B580-4614-BFD4-2FC6070DE22A}" type="presParOf" srcId="{7ECD27D7-4185-429B-9069-0B0DDBAF237C}" destId="{1A0F02CD-A76B-4809-9647-10AB73B9B09D}" srcOrd="15" destOrd="0" presId="urn:microsoft.com/office/officeart/2005/8/layout/bProcess2"/>
    <dgm:cxn modelId="{A72D5D63-9EB6-4E80-B421-0EDF8E4DC222}" type="presParOf" srcId="{7ECD27D7-4185-429B-9069-0B0DDBAF237C}" destId="{D884F11B-2318-4887-B058-4DBDA622A2BA}" srcOrd="16" destOrd="0" presId="urn:microsoft.com/office/officeart/2005/8/layout/bProcess2"/>
    <dgm:cxn modelId="{58747897-7AA0-4176-AA99-773B0CD1C99C}" type="presParOf" srcId="{D884F11B-2318-4887-B058-4DBDA622A2BA}" destId="{1A750E00-A2FA-4A79-A3FB-E7259AB23004}" srcOrd="0" destOrd="0" presId="urn:microsoft.com/office/officeart/2005/8/layout/bProcess2"/>
    <dgm:cxn modelId="{54BA92A5-7A90-4F89-B80E-CF39BD593BE1}" type="presParOf" srcId="{D884F11B-2318-4887-B058-4DBDA622A2BA}" destId="{87DDFEF8-8D12-4AF1-A14B-EDD7D7E0377E}" srcOrd="1" destOrd="0" presId="urn:microsoft.com/office/officeart/2005/8/layout/bProcess2"/>
    <dgm:cxn modelId="{E1879A86-DF2B-4CE1-BA44-2EE4D848781D}" type="presParOf" srcId="{7ECD27D7-4185-429B-9069-0B0DDBAF237C}" destId="{52DBA775-5D80-4693-B399-41428EF7BDD1}" srcOrd="17" destOrd="0" presId="urn:microsoft.com/office/officeart/2005/8/layout/bProcess2"/>
    <dgm:cxn modelId="{ED489A3B-C29D-4356-9ABE-382B5CFBDE21}" type="presParOf" srcId="{7ECD27D7-4185-429B-9069-0B0DDBAF237C}" destId="{1B35F495-03AD-464A-BA9C-FEAD2D381A50}" srcOrd="18" destOrd="0" presId="urn:microsoft.com/office/officeart/2005/8/layout/b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5DCAEA-AC9D-4B78-8DFA-C44E1D6A29F8}" type="doc">
      <dgm:prSet loTypeId="urn:microsoft.com/office/officeart/2005/8/layout/pyramid4" loCatId="relationship" qsTypeId="urn:microsoft.com/office/officeart/2005/8/quickstyle/simple1" qsCatId="simple" csTypeId="urn:microsoft.com/office/officeart/2005/8/colors/accent1_2" csCatId="accent1" phldr="1"/>
      <dgm:spPr/>
      <dgm:t>
        <a:bodyPr/>
        <a:lstStyle/>
        <a:p>
          <a:endParaRPr lang="es-CL"/>
        </a:p>
      </dgm:t>
    </dgm:pt>
    <dgm:pt modelId="{21FFC322-3306-43D3-B49D-29E5E7160674}">
      <dgm:prSet phldrT="[Texto]"/>
      <dgm:spPr/>
      <dgm:t>
        <a:bodyPr/>
        <a:lstStyle/>
        <a:p>
          <a:r>
            <a:rPr lang="es-CL" dirty="0"/>
            <a:t>Violencia directa</a:t>
          </a:r>
        </a:p>
      </dgm:t>
    </dgm:pt>
    <dgm:pt modelId="{F89EF4DF-4F92-4146-941C-58A5ED70F43B}" type="parTrans" cxnId="{2D84119B-D154-41A4-9DCD-4E105CF1B4A6}">
      <dgm:prSet/>
      <dgm:spPr/>
      <dgm:t>
        <a:bodyPr/>
        <a:lstStyle/>
        <a:p>
          <a:endParaRPr lang="es-CL"/>
        </a:p>
      </dgm:t>
    </dgm:pt>
    <dgm:pt modelId="{8E15DCBD-6019-448D-837A-2E5BB6FDA6A5}" type="sibTrans" cxnId="{2D84119B-D154-41A4-9DCD-4E105CF1B4A6}">
      <dgm:prSet/>
      <dgm:spPr/>
      <dgm:t>
        <a:bodyPr/>
        <a:lstStyle/>
        <a:p>
          <a:endParaRPr lang="es-CL"/>
        </a:p>
      </dgm:t>
    </dgm:pt>
    <dgm:pt modelId="{607DD5D7-80F7-4050-8EE2-C0E5F5C5E849}">
      <dgm:prSet phldrT="[Texto]"/>
      <dgm:spPr/>
      <dgm:t>
        <a:bodyPr/>
        <a:lstStyle/>
        <a:p>
          <a:r>
            <a:rPr lang="es-CL" dirty="0"/>
            <a:t>Violencia Cultural</a:t>
          </a:r>
        </a:p>
      </dgm:t>
    </dgm:pt>
    <dgm:pt modelId="{DC128C7A-3CF8-41F9-A9FB-808C489F7426}" type="parTrans" cxnId="{C26AA904-D6D9-4FA6-A70B-1AB9CC77871E}">
      <dgm:prSet/>
      <dgm:spPr/>
      <dgm:t>
        <a:bodyPr/>
        <a:lstStyle/>
        <a:p>
          <a:endParaRPr lang="es-CL"/>
        </a:p>
      </dgm:t>
    </dgm:pt>
    <dgm:pt modelId="{7B792FCD-1A43-4969-843B-E259C982523E}" type="sibTrans" cxnId="{C26AA904-D6D9-4FA6-A70B-1AB9CC77871E}">
      <dgm:prSet/>
      <dgm:spPr/>
      <dgm:t>
        <a:bodyPr/>
        <a:lstStyle/>
        <a:p>
          <a:endParaRPr lang="es-CL"/>
        </a:p>
      </dgm:t>
    </dgm:pt>
    <dgm:pt modelId="{0E6B2E1D-7066-4DEE-BBCB-BDCFDD676392}">
      <dgm:prSet phldrT="[Texto]"/>
      <dgm:spPr/>
      <dgm:t>
        <a:bodyPr/>
        <a:lstStyle/>
        <a:p>
          <a:r>
            <a:rPr lang="es-CL"/>
            <a:t>Violencia Estructural</a:t>
          </a:r>
          <a:endParaRPr lang="es-CL" dirty="0"/>
        </a:p>
      </dgm:t>
    </dgm:pt>
    <dgm:pt modelId="{52C121AF-5B0E-4204-8D68-2A5E9D8B11D5}" type="parTrans" cxnId="{3E02F255-5ED4-44C2-91FB-9536C844FED9}">
      <dgm:prSet/>
      <dgm:spPr/>
      <dgm:t>
        <a:bodyPr/>
        <a:lstStyle/>
        <a:p>
          <a:endParaRPr lang="es-CL"/>
        </a:p>
      </dgm:t>
    </dgm:pt>
    <dgm:pt modelId="{0B691935-0BB7-4C6C-90BC-A82CD3316DB0}" type="sibTrans" cxnId="{3E02F255-5ED4-44C2-91FB-9536C844FED9}">
      <dgm:prSet/>
      <dgm:spPr/>
      <dgm:t>
        <a:bodyPr/>
        <a:lstStyle/>
        <a:p>
          <a:endParaRPr lang="es-CL"/>
        </a:p>
      </dgm:t>
    </dgm:pt>
    <dgm:pt modelId="{B082AFAD-2395-45AA-ABE0-A6E1AE5F5F4E}">
      <dgm:prSet phldrT="[Texto]"/>
      <dgm:spPr/>
      <dgm:t>
        <a:bodyPr/>
        <a:lstStyle/>
        <a:p>
          <a:r>
            <a:rPr lang="es-CL" dirty="0"/>
            <a:t>violencias</a:t>
          </a:r>
        </a:p>
      </dgm:t>
    </dgm:pt>
    <dgm:pt modelId="{4769370B-1D83-47B1-9F90-AE882A38ED60}" type="sibTrans" cxnId="{5BEF41D9-7DB2-4AB0-ACF4-392993FE52A7}">
      <dgm:prSet/>
      <dgm:spPr/>
      <dgm:t>
        <a:bodyPr/>
        <a:lstStyle/>
        <a:p>
          <a:endParaRPr lang="es-CL"/>
        </a:p>
      </dgm:t>
    </dgm:pt>
    <dgm:pt modelId="{9D07120F-2722-4BDE-897C-D47C3BA23E8A}" type="parTrans" cxnId="{5BEF41D9-7DB2-4AB0-ACF4-392993FE52A7}">
      <dgm:prSet/>
      <dgm:spPr/>
      <dgm:t>
        <a:bodyPr/>
        <a:lstStyle/>
        <a:p>
          <a:endParaRPr lang="es-CL"/>
        </a:p>
      </dgm:t>
    </dgm:pt>
    <dgm:pt modelId="{4CC2871A-A8D2-40BB-AF90-CB4BCE0FF356}" type="pres">
      <dgm:prSet presAssocID="{BD5DCAEA-AC9D-4B78-8DFA-C44E1D6A29F8}" presName="compositeShape" presStyleCnt="0">
        <dgm:presLayoutVars>
          <dgm:chMax val="9"/>
          <dgm:dir/>
          <dgm:resizeHandles val="exact"/>
        </dgm:presLayoutVars>
      </dgm:prSet>
      <dgm:spPr/>
    </dgm:pt>
    <dgm:pt modelId="{D6932916-ADF5-475D-B21C-A2680AAE26DB}" type="pres">
      <dgm:prSet presAssocID="{BD5DCAEA-AC9D-4B78-8DFA-C44E1D6A29F8}" presName="triangle1" presStyleLbl="node1" presStyleIdx="0" presStyleCnt="4">
        <dgm:presLayoutVars>
          <dgm:bulletEnabled val="1"/>
        </dgm:presLayoutVars>
      </dgm:prSet>
      <dgm:spPr/>
    </dgm:pt>
    <dgm:pt modelId="{C4C6AB23-30F1-4079-931C-CCCB7F17B610}" type="pres">
      <dgm:prSet presAssocID="{BD5DCAEA-AC9D-4B78-8DFA-C44E1D6A29F8}" presName="triangle2" presStyleLbl="node1" presStyleIdx="1" presStyleCnt="4">
        <dgm:presLayoutVars>
          <dgm:bulletEnabled val="1"/>
        </dgm:presLayoutVars>
      </dgm:prSet>
      <dgm:spPr/>
    </dgm:pt>
    <dgm:pt modelId="{8A658990-B333-41A5-BBDD-CFA331123401}" type="pres">
      <dgm:prSet presAssocID="{BD5DCAEA-AC9D-4B78-8DFA-C44E1D6A29F8}" presName="triangle3" presStyleLbl="node1" presStyleIdx="2" presStyleCnt="4">
        <dgm:presLayoutVars>
          <dgm:bulletEnabled val="1"/>
        </dgm:presLayoutVars>
      </dgm:prSet>
      <dgm:spPr/>
    </dgm:pt>
    <dgm:pt modelId="{74080609-A8EF-4034-886E-FFF0D2823CFF}" type="pres">
      <dgm:prSet presAssocID="{BD5DCAEA-AC9D-4B78-8DFA-C44E1D6A29F8}" presName="triangle4" presStyleLbl="node1" presStyleIdx="3" presStyleCnt="4">
        <dgm:presLayoutVars>
          <dgm:bulletEnabled val="1"/>
        </dgm:presLayoutVars>
      </dgm:prSet>
      <dgm:spPr/>
    </dgm:pt>
  </dgm:ptLst>
  <dgm:cxnLst>
    <dgm:cxn modelId="{C26AA904-D6D9-4FA6-A70B-1AB9CC77871E}" srcId="{BD5DCAEA-AC9D-4B78-8DFA-C44E1D6A29F8}" destId="{607DD5D7-80F7-4050-8EE2-C0E5F5C5E849}" srcOrd="1" destOrd="0" parTransId="{DC128C7A-3CF8-41F9-A9FB-808C489F7426}" sibTransId="{7B792FCD-1A43-4969-843B-E259C982523E}"/>
    <dgm:cxn modelId="{D46EBB26-7DE0-4356-AC1E-0FFB629A29A1}" type="presOf" srcId="{B082AFAD-2395-45AA-ABE0-A6E1AE5F5F4E}" destId="{8A658990-B333-41A5-BBDD-CFA331123401}" srcOrd="0" destOrd="0" presId="urn:microsoft.com/office/officeart/2005/8/layout/pyramid4"/>
    <dgm:cxn modelId="{3E02F255-5ED4-44C2-91FB-9536C844FED9}" srcId="{BD5DCAEA-AC9D-4B78-8DFA-C44E1D6A29F8}" destId="{0E6B2E1D-7066-4DEE-BBCB-BDCFDD676392}" srcOrd="3" destOrd="0" parTransId="{52C121AF-5B0E-4204-8D68-2A5E9D8B11D5}" sibTransId="{0B691935-0BB7-4C6C-90BC-A82CD3316DB0}"/>
    <dgm:cxn modelId="{D6D6E888-AEF8-46D8-8494-B2A6061F9AEA}" type="presOf" srcId="{0E6B2E1D-7066-4DEE-BBCB-BDCFDD676392}" destId="{74080609-A8EF-4034-886E-FFF0D2823CFF}" srcOrd="0" destOrd="0" presId="urn:microsoft.com/office/officeart/2005/8/layout/pyramid4"/>
    <dgm:cxn modelId="{2D84119B-D154-41A4-9DCD-4E105CF1B4A6}" srcId="{BD5DCAEA-AC9D-4B78-8DFA-C44E1D6A29F8}" destId="{21FFC322-3306-43D3-B49D-29E5E7160674}" srcOrd="0" destOrd="0" parTransId="{F89EF4DF-4F92-4146-941C-58A5ED70F43B}" sibTransId="{8E15DCBD-6019-448D-837A-2E5BB6FDA6A5}"/>
    <dgm:cxn modelId="{9BE348B3-4F14-4B21-B4DF-09C67D6E7763}" type="presOf" srcId="{BD5DCAEA-AC9D-4B78-8DFA-C44E1D6A29F8}" destId="{4CC2871A-A8D2-40BB-AF90-CB4BCE0FF356}" srcOrd="0" destOrd="0" presId="urn:microsoft.com/office/officeart/2005/8/layout/pyramid4"/>
    <dgm:cxn modelId="{4895DFD4-85F2-402A-A673-F95AE187AB0C}" type="presOf" srcId="{607DD5D7-80F7-4050-8EE2-C0E5F5C5E849}" destId="{C4C6AB23-30F1-4079-931C-CCCB7F17B610}" srcOrd="0" destOrd="0" presId="urn:microsoft.com/office/officeart/2005/8/layout/pyramid4"/>
    <dgm:cxn modelId="{5BEF41D9-7DB2-4AB0-ACF4-392993FE52A7}" srcId="{BD5DCAEA-AC9D-4B78-8DFA-C44E1D6A29F8}" destId="{B082AFAD-2395-45AA-ABE0-A6E1AE5F5F4E}" srcOrd="2" destOrd="0" parTransId="{9D07120F-2722-4BDE-897C-D47C3BA23E8A}" sibTransId="{4769370B-1D83-47B1-9F90-AE882A38ED60}"/>
    <dgm:cxn modelId="{EFFF62E1-476E-4B42-B55B-EA651C37AB5A}" type="presOf" srcId="{21FFC322-3306-43D3-B49D-29E5E7160674}" destId="{D6932916-ADF5-475D-B21C-A2680AAE26DB}" srcOrd="0" destOrd="0" presId="urn:microsoft.com/office/officeart/2005/8/layout/pyramid4"/>
    <dgm:cxn modelId="{3457CD59-6079-4781-902E-39BDFE50F6FE}" type="presParOf" srcId="{4CC2871A-A8D2-40BB-AF90-CB4BCE0FF356}" destId="{D6932916-ADF5-475D-B21C-A2680AAE26DB}" srcOrd="0" destOrd="0" presId="urn:microsoft.com/office/officeart/2005/8/layout/pyramid4"/>
    <dgm:cxn modelId="{CAB73445-2883-46A4-854B-56560CF45546}" type="presParOf" srcId="{4CC2871A-A8D2-40BB-AF90-CB4BCE0FF356}" destId="{C4C6AB23-30F1-4079-931C-CCCB7F17B610}" srcOrd="1" destOrd="0" presId="urn:microsoft.com/office/officeart/2005/8/layout/pyramid4"/>
    <dgm:cxn modelId="{592E1B00-F5CB-403C-8EDD-11E1684E363F}" type="presParOf" srcId="{4CC2871A-A8D2-40BB-AF90-CB4BCE0FF356}" destId="{8A658990-B333-41A5-BBDD-CFA331123401}" srcOrd="2" destOrd="0" presId="urn:microsoft.com/office/officeart/2005/8/layout/pyramid4"/>
    <dgm:cxn modelId="{A9850176-579E-47A0-9763-F1877A0EA3E0}" type="presParOf" srcId="{4CC2871A-A8D2-40BB-AF90-CB4BCE0FF356}" destId="{74080609-A8EF-4034-886E-FFF0D2823CFF}"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C29435-2DBA-4F3B-92DB-3F05427CA209}"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24E39BCC-8F5B-43C5-A985-AC1F62CD75B2}">
      <dgm:prSet/>
      <dgm:spPr/>
      <dgm:t>
        <a:bodyPr/>
        <a:lstStyle/>
        <a:p>
          <a:r>
            <a:rPr lang="es-CL" dirty="0">
              <a:latin typeface="Agency FB" panose="020B0503020202020204" pitchFamily="34" charset="0"/>
            </a:rPr>
            <a:t>In- Seguridad se produce x fuerzas sociales y espaciales en contextos particulares</a:t>
          </a:r>
          <a:endParaRPr lang="en-US" dirty="0">
            <a:latin typeface="Agency FB" panose="020B0503020202020204" pitchFamily="34" charset="0"/>
          </a:endParaRPr>
        </a:p>
      </dgm:t>
    </dgm:pt>
    <dgm:pt modelId="{EE138504-FDEC-4799-950C-A816A96D477C}" type="parTrans" cxnId="{7175FB3F-8566-4445-91CB-E46098C1FFA0}">
      <dgm:prSet/>
      <dgm:spPr/>
      <dgm:t>
        <a:bodyPr/>
        <a:lstStyle/>
        <a:p>
          <a:endParaRPr lang="en-US">
            <a:latin typeface="Agency FB" panose="020B0503020202020204" pitchFamily="34" charset="0"/>
          </a:endParaRPr>
        </a:p>
      </dgm:t>
    </dgm:pt>
    <dgm:pt modelId="{D009B8C7-9C8A-4A4D-A616-A345D70055CD}" type="sibTrans" cxnId="{7175FB3F-8566-4445-91CB-E46098C1FFA0}">
      <dgm:prSet/>
      <dgm:spPr/>
      <dgm:t>
        <a:bodyPr/>
        <a:lstStyle/>
        <a:p>
          <a:endParaRPr lang="en-US">
            <a:latin typeface="Agency FB" panose="020B0503020202020204" pitchFamily="34" charset="0"/>
          </a:endParaRPr>
        </a:p>
      </dgm:t>
    </dgm:pt>
    <dgm:pt modelId="{5945735B-94D2-455B-8C67-03265E67339B}">
      <dgm:prSet/>
      <dgm:spPr/>
      <dgm:t>
        <a:bodyPr/>
        <a:lstStyle/>
        <a:p>
          <a:r>
            <a:rPr lang="es-CL" dirty="0">
              <a:latin typeface="Agency FB" panose="020B0503020202020204" pitchFamily="34" charset="0"/>
            </a:rPr>
            <a:t>In- Seguridad </a:t>
          </a:r>
          <a:r>
            <a:rPr lang="es-CL" u="sng" dirty="0">
              <a:latin typeface="Agency FB" panose="020B0503020202020204" pitchFamily="34" charset="0"/>
            </a:rPr>
            <a:t>opera como un proceso productivo, como una fuerza capaz de moldear espacios, ciudades, sujetos y la vida social.</a:t>
          </a:r>
          <a:endParaRPr lang="en-US" u="sng" dirty="0">
            <a:latin typeface="Agency FB" panose="020B0503020202020204" pitchFamily="34" charset="0"/>
          </a:endParaRPr>
        </a:p>
      </dgm:t>
    </dgm:pt>
    <dgm:pt modelId="{E070BFA9-61CA-49EC-A8CE-1CD1220B1153}" type="parTrans" cxnId="{C80B31A8-B12B-4102-9095-3C7547436FBB}">
      <dgm:prSet/>
      <dgm:spPr/>
      <dgm:t>
        <a:bodyPr/>
        <a:lstStyle/>
        <a:p>
          <a:endParaRPr lang="en-US">
            <a:latin typeface="Agency FB" panose="020B0503020202020204" pitchFamily="34" charset="0"/>
          </a:endParaRPr>
        </a:p>
      </dgm:t>
    </dgm:pt>
    <dgm:pt modelId="{BDC35CA2-AFFF-4EE2-B95B-EEADD5C71196}" type="sibTrans" cxnId="{C80B31A8-B12B-4102-9095-3C7547436FBB}">
      <dgm:prSet/>
      <dgm:spPr/>
      <dgm:t>
        <a:bodyPr/>
        <a:lstStyle/>
        <a:p>
          <a:endParaRPr lang="en-US">
            <a:latin typeface="Agency FB" panose="020B0503020202020204" pitchFamily="34" charset="0"/>
          </a:endParaRPr>
        </a:p>
      </dgm:t>
    </dgm:pt>
    <dgm:pt modelId="{2A609F4A-1533-4845-B967-EE6C67524F22}">
      <dgm:prSet/>
      <dgm:spPr/>
      <dgm:t>
        <a:bodyPr/>
        <a:lstStyle/>
        <a:p>
          <a:r>
            <a:rPr lang="es-CL" dirty="0">
              <a:latin typeface="Agency FB" panose="020B0503020202020204" pitchFamily="34" charset="0"/>
            </a:rPr>
            <a:t>In-Seguridad es un fenómeno socio espacial, que ensambla distintas escalas y que organiza y distribuye relaciones de </a:t>
          </a:r>
          <a:r>
            <a:rPr lang="es-CL" dirty="0" err="1">
              <a:latin typeface="Agency FB" panose="020B0503020202020204" pitchFamily="34" charset="0"/>
            </a:rPr>
            <a:t>de</a:t>
          </a:r>
          <a:r>
            <a:rPr lang="es-CL" dirty="0">
              <a:latin typeface="Agency FB" panose="020B0503020202020204" pitchFamily="34" charset="0"/>
            </a:rPr>
            <a:t> poder en un espacio determinado</a:t>
          </a:r>
          <a:endParaRPr lang="en-US" dirty="0">
            <a:latin typeface="Agency FB" panose="020B0503020202020204" pitchFamily="34" charset="0"/>
          </a:endParaRPr>
        </a:p>
      </dgm:t>
    </dgm:pt>
    <dgm:pt modelId="{19044C5C-692B-4A5D-92CE-23F439C6F62C}" type="parTrans" cxnId="{D2A0B474-132D-4667-B04C-1151B92FB309}">
      <dgm:prSet/>
      <dgm:spPr/>
      <dgm:t>
        <a:bodyPr/>
        <a:lstStyle/>
        <a:p>
          <a:endParaRPr lang="en-US">
            <a:latin typeface="Agency FB" panose="020B0503020202020204" pitchFamily="34" charset="0"/>
          </a:endParaRPr>
        </a:p>
      </dgm:t>
    </dgm:pt>
    <dgm:pt modelId="{9F598158-2924-4F6B-819B-9FA63F79D9D1}" type="sibTrans" cxnId="{D2A0B474-132D-4667-B04C-1151B92FB309}">
      <dgm:prSet/>
      <dgm:spPr/>
      <dgm:t>
        <a:bodyPr/>
        <a:lstStyle/>
        <a:p>
          <a:endParaRPr lang="en-US">
            <a:latin typeface="Agency FB" panose="020B0503020202020204" pitchFamily="34" charset="0"/>
          </a:endParaRPr>
        </a:p>
      </dgm:t>
    </dgm:pt>
    <dgm:pt modelId="{974F0270-CF83-48A0-8CA8-61B84B6EA39D}" type="pres">
      <dgm:prSet presAssocID="{45C29435-2DBA-4F3B-92DB-3F05427CA209}" presName="outerComposite" presStyleCnt="0">
        <dgm:presLayoutVars>
          <dgm:chMax val="5"/>
          <dgm:dir/>
          <dgm:resizeHandles val="exact"/>
        </dgm:presLayoutVars>
      </dgm:prSet>
      <dgm:spPr/>
    </dgm:pt>
    <dgm:pt modelId="{6330DC20-1A2E-427B-A811-9B4ACDF2542D}" type="pres">
      <dgm:prSet presAssocID="{45C29435-2DBA-4F3B-92DB-3F05427CA209}" presName="dummyMaxCanvas" presStyleCnt="0">
        <dgm:presLayoutVars/>
      </dgm:prSet>
      <dgm:spPr/>
    </dgm:pt>
    <dgm:pt modelId="{C66A00B5-6323-4F07-9171-1904757CD7C2}" type="pres">
      <dgm:prSet presAssocID="{45C29435-2DBA-4F3B-92DB-3F05427CA209}" presName="ThreeNodes_1" presStyleLbl="node1" presStyleIdx="0" presStyleCnt="3">
        <dgm:presLayoutVars>
          <dgm:bulletEnabled val="1"/>
        </dgm:presLayoutVars>
      </dgm:prSet>
      <dgm:spPr/>
    </dgm:pt>
    <dgm:pt modelId="{592EE238-8DB7-41E9-9FFE-BD864D3E0A76}" type="pres">
      <dgm:prSet presAssocID="{45C29435-2DBA-4F3B-92DB-3F05427CA209}" presName="ThreeNodes_2" presStyleLbl="node1" presStyleIdx="1" presStyleCnt="3">
        <dgm:presLayoutVars>
          <dgm:bulletEnabled val="1"/>
        </dgm:presLayoutVars>
      </dgm:prSet>
      <dgm:spPr/>
    </dgm:pt>
    <dgm:pt modelId="{F96FAAD9-D0D9-4456-A14C-9CE75D1E2BA9}" type="pres">
      <dgm:prSet presAssocID="{45C29435-2DBA-4F3B-92DB-3F05427CA209}" presName="ThreeNodes_3" presStyleLbl="node1" presStyleIdx="2" presStyleCnt="3">
        <dgm:presLayoutVars>
          <dgm:bulletEnabled val="1"/>
        </dgm:presLayoutVars>
      </dgm:prSet>
      <dgm:spPr/>
    </dgm:pt>
    <dgm:pt modelId="{A4CA66B6-31F0-49A2-B19D-03EDAFFC66D4}" type="pres">
      <dgm:prSet presAssocID="{45C29435-2DBA-4F3B-92DB-3F05427CA209}" presName="ThreeConn_1-2" presStyleLbl="fgAccFollowNode1" presStyleIdx="0" presStyleCnt="2">
        <dgm:presLayoutVars>
          <dgm:bulletEnabled val="1"/>
        </dgm:presLayoutVars>
      </dgm:prSet>
      <dgm:spPr/>
    </dgm:pt>
    <dgm:pt modelId="{9D522FEE-A193-4CAB-B75B-A4821C914342}" type="pres">
      <dgm:prSet presAssocID="{45C29435-2DBA-4F3B-92DB-3F05427CA209}" presName="ThreeConn_2-3" presStyleLbl="fgAccFollowNode1" presStyleIdx="1" presStyleCnt="2">
        <dgm:presLayoutVars>
          <dgm:bulletEnabled val="1"/>
        </dgm:presLayoutVars>
      </dgm:prSet>
      <dgm:spPr/>
    </dgm:pt>
    <dgm:pt modelId="{DA2112CD-EDE7-4DE0-A656-34A050577390}" type="pres">
      <dgm:prSet presAssocID="{45C29435-2DBA-4F3B-92DB-3F05427CA209}" presName="ThreeNodes_1_text" presStyleLbl="node1" presStyleIdx="2" presStyleCnt="3">
        <dgm:presLayoutVars>
          <dgm:bulletEnabled val="1"/>
        </dgm:presLayoutVars>
      </dgm:prSet>
      <dgm:spPr/>
    </dgm:pt>
    <dgm:pt modelId="{CDEFAE5C-FDD7-4BCD-A766-52A84203B80D}" type="pres">
      <dgm:prSet presAssocID="{45C29435-2DBA-4F3B-92DB-3F05427CA209}" presName="ThreeNodes_2_text" presStyleLbl="node1" presStyleIdx="2" presStyleCnt="3">
        <dgm:presLayoutVars>
          <dgm:bulletEnabled val="1"/>
        </dgm:presLayoutVars>
      </dgm:prSet>
      <dgm:spPr/>
    </dgm:pt>
    <dgm:pt modelId="{E6ED613C-1D65-4529-AA00-1BC0D6B74177}" type="pres">
      <dgm:prSet presAssocID="{45C29435-2DBA-4F3B-92DB-3F05427CA209}" presName="ThreeNodes_3_text" presStyleLbl="node1" presStyleIdx="2" presStyleCnt="3">
        <dgm:presLayoutVars>
          <dgm:bulletEnabled val="1"/>
        </dgm:presLayoutVars>
      </dgm:prSet>
      <dgm:spPr/>
    </dgm:pt>
  </dgm:ptLst>
  <dgm:cxnLst>
    <dgm:cxn modelId="{4284B606-86B9-41AE-8560-8F021EFCC211}" type="presOf" srcId="{5945735B-94D2-455B-8C67-03265E67339B}" destId="{CDEFAE5C-FDD7-4BCD-A766-52A84203B80D}" srcOrd="1" destOrd="0" presId="urn:microsoft.com/office/officeart/2005/8/layout/vProcess5"/>
    <dgm:cxn modelId="{44CF0633-0BFE-4FB9-AA5D-4B6E163B74F2}" type="presOf" srcId="{5945735B-94D2-455B-8C67-03265E67339B}" destId="{592EE238-8DB7-41E9-9FFE-BD864D3E0A76}" srcOrd="0" destOrd="0" presId="urn:microsoft.com/office/officeart/2005/8/layout/vProcess5"/>
    <dgm:cxn modelId="{7175FB3F-8566-4445-91CB-E46098C1FFA0}" srcId="{45C29435-2DBA-4F3B-92DB-3F05427CA209}" destId="{24E39BCC-8F5B-43C5-A985-AC1F62CD75B2}" srcOrd="0" destOrd="0" parTransId="{EE138504-FDEC-4799-950C-A816A96D477C}" sibTransId="{D009B8C7-9C8A-4A4D-A616-A345D70055CD}"/>
    <dgm:cxn modelId="{6DB88F44-9A71-4FFB-BE94-2D618995E0B8}" type="presOf" srcId="{45C29435-2DBA-4F3B-92DB-3F05427CA209}" destId="{974F0270-CF83-48A0-8CA8-61B84B6EA39D}" srcOrd="0" destOrd="0" presId="urn:microsoft.com/office/officeart/2005/8/layout/vProcess5"/>
    <dgm:cxn modelId="{B5441749-608D-4E87-8D4B-D2A4B6030AAF}" type="presOf" srcId="{24E39BCC-8F5B-43C5-A985-AC1F62CD75B2}" destId="{C66A00B5-6323-4F07-9171-1904757CD7C2}" srcOrd="0" destOrd="0" presId="urn:microsoft.com/office/officeart/2005/8/layout/vProcess5"/>
    <dgm:cxn modelId="{D2A0B474-132D-4667-B04C-1151B92FB309}" srcId="{45C29435-2DBA-4F3B-92DB-3F05427CA209}" destId="{2A609F4A-1533-4845-B967-EE6C67524F22}" srcOrd="2" destOrd="0" parTransId="{19044C5C-692B-4A5D-92CE-23F439C6F62C}" sibTransId="{9F598158-2924-4F6B-819B-9FA63F79D9D1}"/>
    <dgm:cxn modelId="{31954885-73FA-43D1-82C4-28671DE8790D}" type="presOf" srcId="{2A609F4A-1533-4845-B967-EE6C67524F22}" destId="{F96FAAD9-D0D9-4456-A14C-9CE75D1E2BA9}" srcOrd="0" destOrd="0" presId="urn:microsoft.com/office/officeart/2005/8/layout/vProcess5"/>
    <dgm:cxn modelId="{2F9F1B9F-0C03-429A-920D-300E89FA0C7F}" type="presOf" srcId="{BDC35CA2-AFFF-4EE2-B95B-EEADD5C71196}" destId="{9D522FEE-A193-4CAB-B75B-A4821C914342}" srcOrd="0" destOrd="0" presId="urn:microsoft.com/office/officeart/2005/8/layout/vProcess5"/>
    <dgm:cxn modelId="{189339A4-72B4-4610-95C8-AF9195EF3500}" type="presOf" srcId="{D009B8C7-9C8A-4A4D-A616-A345D70055CD}" destId="{A4CA66B6-31F0-49A2-B19D-03EDAFFC66D4}" srcOrd="0" destOrd="0" presId="urn:microsoft.com/office/officeart/2005/8/layout/vProcess5"/>
    <dgm:cxn modelId="{90B523A5-37E0-4FF2-9EEC-1C3B290A5EBE}" type="presOf" srcId="{2A609F4A-1533-4845-B967-EE6C67524F22}" destId="{E6ED613C-1D65-4529-AA00-1BC0D6B74177}" srcOrd="1" destOrd="0" presId="urn:microsoft.com/office/officeart/2005/8/layout/vProcess5"/>
    <dgm:cxn modelId="{C80B31A8-B12B-4102-9095-3C7547436FBB}" srcId="{45C29435-2DBA-4F3B-92DB-3F05427CA209}" destId="{5945735B-94D2-455B-8C67-03265E67339B}" srcOrd="1" destOrd="0" parTransId="{E070BFA9-61CA-49EC-A8CE-1CD1220B1153}" sibTransId="{BDC35CA2-AFFF-4EE2-B95B-EEADD5C71196}"/>
    <dgm:cxn modelId="{A65ACBFE-CB8E-4AF2-8413-C850CB46346F}" type="presOf" srcId="{24E39BCC-8F5B-43C5-A985-AC1F62CD75B2}" destId="{DA2112CD-EDE7-4DE0-A656-34A050577390}" srcOrd="1" destOrd="0" presId="urn:microsoft.com/office/officeart/2005/8/layout/vProcess5"/>
    <dgm:cxn modelId="{8F4202B6-BC3C-4D0C-A616-53CB949A122C}" type="presParOf" srcId="{974F0270-CF83-48A0-8CA8-61B84B6EA39D}" destId="{6330DC20-1A2E-427B-A811-9B4ACDF2542D}" srcOrd="0" destOrd="0" presId="urn:microsoft.com/office/officeart/2005/8/layout/vProcess5"/>
    <dgm:cxn modelId="{8352133B-B8FF-442F-A9DC-30FC5010A7CE}" type="presParOf" srcId="{974F0270-CF83-48A0-8CA8-61B84B6EA39D}" destId="{C66A00B5-6323-4F07-9171-1904757CD7C2}" srcOrd="1" destOrd="0" presId="urn:microsoft.com/office/officeart/2005/8/layout/vProcess5"/>
    <dgm:cxn modelId="{DB1491BA-2282-48A5-BE01-5CF116A4D709}" type="presParOf" srcId="{974F0270-CF83-48A0-8CA8-61B84B6EA39D}" destId="{592EE238-8DB7-41E9-9FFE-BD864D3E0A76}" srcOrd="2" destOrd="0" presId="urn:microsoft.com/office/officeart/2005/8/layout/vProcess5"/>
    <dgm:cxn modelId="{AAB13A49-ED63-4DE0-9CA6-07C0A7961523}" type="presParOf" srcId="{974F0270-CF83-48A0-8CA8-61B84B6EA39D}" destId="{F96FAAD9-D0D9-4456-A14C-9CE75D1E2BA9}" srcOrd="3" destOrd="0" presId="urn:microsoft.com/office/officeart/2005/8/layout/vProcess5"/>
    <dgm:cxn modelId="{3F9EB179-445A-4E31-B960-EB824DBC46F1}" type="presParOf" srcId="{974F0270-CF83-48A0-8CA8-61B84B6EA39D}" destId="{A4CA66B6-31F0-49A2-B19D-03EDAFFC66D4}" srcOrd="4" destOrd="0" presId="urn:microsoft.com/office/officeart/2005/8/layout/vProcess5"/>
    <dgm:cxn modelId="{10EBE1E4-F163-4AD5-AACF-4F82EB79E9D1}" type="presParOf" srcId="{974F0270-CF83-48A0-8CA8-61B84B6EA39D}" destId="{9D522FEE-A193-4CAB-B75B-A4821C914342}" srcOrd="5" destOrd="0" presId="urn:microsoft.com/office/officeart/2005/8/layout/vProcess5"/>
    <dgm:cxn modelId="{2A39D29A-C06B-44C4-A711-BB50F2CD94F7}" type="presParOf" srcId="{974F0270-CF83-48A0-8CA8-61B84B6EA39D}" destId="{DA2112CD-EDE7-4DE0-A656-34A050577390}" srcOrd="6" destOrd="0" presId="urn:microsoft.com/office/officeart/2005/8/layout/vProcess5"/>
    <dgm:cxn modelId="{8565C258-420C-4D80-A669-02E277905902}" type="presParOf" srcId="{974F0270-CF83-48A0-8CA8-61B84B6EA39D}" destId="{CDEFAE5C-FDD7-4BCD-A766-52A84203B80D}" srcOrd="7" destOrd="0" presId="urn:microsoft.com/office/officeart/2005/8/layout/vProcess5"/>
    <dgm:cxn modelId="{9CDFC040-8D96-49D9-9644-CBD4653FA25E}" type="presParOf" srcId="{974F0270-CF83-48A0-8CA8-61B84B6EA39D}" destId="{E6ED613C-1D65-4529-AA00-1BC0D6B74177}"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EED882-C7E9-48C5-9674-744D23BA4E60}">
      <dsp:nvSpPr>
        <dsp:cNvPr id="0" name=""/>
        <dsp:cNvSpPr/>
      </dsp:nvSpPr>
      <dsp:spPr>
        <a:xfrm>
          <a:off x="814199" y="3375"/>
          <a:ext cx="1122253" cy="11222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s-CL" sz="1500" kern="1200" dirty="0"/>
            <a:t>Violencia criminal callejera</a:t>
          </a:r>
        </a:p>
      </dsp:txBody>
      <dsp:txXfrm>
        <a:off x="978549" y="167725"/>
        <a:ext cx="793553" cy="793553"/>
      </dsp:txXfrm>
    </dsp:sp>
    <dsp:sp modelId="{C36474FD-7568-4105-B14D-C799E818A622}">
      <dsp:nvSpPr>
        <dsp:cNvPr id="0" name=""/>
        <dsp:cNvSpPr/>
      </dsp:nvSpPr>
      <dsp:spPr>
        <a:xfrm rot="10800000">
          <a:off x="1178931" y="1249897"/>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AAEF9B6-1E14-4847-8D0B-D95F2277E0AC}">
      <dsp:nvSpPr>
        <dsp:cNvPr id="0" name=""/>
        <dsp:cNvSpPr/>
      </dsp:nvSpPr>
      <dsp:spPr>
        <a:xfrm>
          <a:off x="756767" y="1600102"/>
          <a:ext cx="1237116" cy="9588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L" sz="1200" kern="1200" dirty="0"/>
            <a:t>Riñas</a:t>
          </a:r>
        </a:p>
      </dsp:txBody>
      <dsp:txXfrm>
        <a:off x="937938" y="1740527"/>
        <a:ext cx="874774" cy="678033"/>
      </dsp:txXfrm>
    </dsp:sp>
    <dsp:sp modelId="{453B8527-E3B6-42EA-9283-CA24E9B3B467}">
      <dsp:nvSpPr>
        <dsp:cNvPr id="0" name=""/>
        <dsp:cNvSpPr/>
      </dsp:nvSpPr>
      <dsp:spPr>
        <a:xfrm rot="10800000">
          <a:off x="1178931" y="2718011"/>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8C8594C-1A88-4DD6-B33D-5E910FCB2B13}">
      <dsp:nvSpPr>
        <dsp:cNvPr id="0" name=""/>
        <dsp:cNvSpPr/>
      </dsp:nvSpPr>
      <dsp:spPr>
        <a:xfrm>
          <a:off x="677444" y="3102972"/>
          <a:ext cx="1395762" cy="98322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s-CL" sz="1000" kern="1200" dirty="0"/>
            <a:t>Pandillas</a:t>
          </a:r>
        </a:p>
      </dsp:txBody>
      <dsp:txXfrm>
        <a:off x="881849" y="3246962"/>
        <a:ext cx="986952" cy="695246"/>
      </dsp:txXfrm>
    </dsp:sp>
    <dsp:sp modelId="{8968BF5A-3377-417A-A4E8-DF3B54076551}">
      <dsp:nvSpPr>
        <dsp:cNvPr id="0" name=""/>
        <dsp:cNvSpPr/>
      </dsp:nvSpPr>
      <dsp:spPr>
        <a:xfrm rot="5375555">
          <a:off x="2169493" y="3467795"/>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9D3452-93F9-44F6-BCA2-6085C33283AC}">
      <dsp:nvSpPr>
        <dsp:cNvPr id="0" name=""/>
        <dsp:cNvSpPr/>
      </dsp:nvSpPr>
      <dsp:spPr>
        <a:xfrm>
          <a:off x="2645030" y="3006519"/>
          <a:ext cx="1249048" cy="114919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s-CL" sz="900" kern="1200" dirty="0"/>
            <a:t>Violencia Estructural</a:t>
          </a:r>
        </a:p>
      </dsp:txBody>
      <dsp:txXfrm>
        <a:off x="2827949" y="3174814"/>
        <a:ext cx="883210" cy="812602"/>
      </dsp:txXfrm>
    </dsp:sp>
    <dsp:sp modelId="{C1E8FE4A-716E-4ED0-A251-4336986ED38C}">
      <dsp:nvSpPr>
        <dsp:cNvPr id="0" name=""/>
        <dsp:cNvSpPr/>
      </dsp:nvSpPr>
      <dsp:spPr>
        <a:xfrm>
          <a:off x="3073160" y="2642758"/>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F5D390-7823-4E13-9FDC-CD2D3C8F40D5}">
      <dsp:nvSpPr>
        <dsp:cNvPr id="0" name=""/>
        <dsp:cNvSpPr/>
      </dsp:nvSpPr>
      <dsp:spPr>
        <a:xfrm>
          <a:off x="2634333" y="1573162"/>
          <a:ext cx="1270441" cy="9588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L" sz="1400" kern="1200" dirty="0" err="1"/>
            <a:t>Vif</a:t>
          </a:r>
          <a:endParaRPr lang="es-CL" sz="1400" kern="1200" dirty="0"/>
        </a:p>
      </dsp:txBody>
      <dsp:txXfrm>
        <a:off x="2820385" y="1713587"/>
        <a:ext cx="898337" cy="678033"/>
      </dsp:txXfrm>
    </dsp:sp>
    <dsp:sp modelId="{51F21B0B-ABA5-4C51-B1C1-4E82650D113A}">
      <dsp:nvSpPr>
        <dsp:cNvPr id="0" name=""/>
        <dsp:cNvSpPr/>
      </dsp:nvSpPr>
      <dsp:spPr>
        <a:xfrm rot="5458918">
          <a:off x="4060699" y="1949784"/>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2D458E-5375-4738-963C-4B2E8EAD4B7C}">
      <dsp:nvSpPr>
        <dsp:cNvPr id="0" name=""/>
        <dsp:cNvSpPr/>
      </dsp:nvSpPr>
      <dsp:spPr>
        <a:xfrm>
          <a:off x="4595950" y="1491477"/>
          <a:ext cx="1112551" cy="118679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CL" sz="1100" kern="1200" dirty="0"/>
            <a:t>Violencia juvenil</a:t>
          </a:r>
        </a:p>
      </dsp:txBody>
      <dsp:txXfrm>
        <a:off x="4758879" y="1665279"/>
        <a:ext cx="786693" cy="839188"/>
      </dsp:txXfrm>
    </dsp:sp>
    <dsp:sp modelId="{55A10281-2DC7-4A8F-A9E4-E31EB33CD403}">
      <dsp:nvSpPr>
        <dsp:cNvPr id="0" name=""/>
        <dsp:cNvSpPr/>
      </dsp:nvSpPr>
      <dsp:spPr>
        <a:xfrm rot="10800000">
          <a:off x="4955831" y="2791237"/>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8AFFC07-44D2-4084-A025-C970959B18EE}">
      <dsp:nvSpPr>
        <dsp:cNvPr id="0" name=""/>
        <dsp:cNvSpPr/>
      </dsp:nvSpPr>
      <dsp:spPr>
        <a:xfrm>
          <a:off x="4465902" y="3130140"/>
          <a:ext cx="1372647" cy="100408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s-CL" sz="1000" kern="1200" dirty="0"/>
            <a:t>Violencia contra mujeres</a:t>
          </a:r>
        </a:p>
      </dsp:txBody>
      <dsp:txXfrm>
        <a:off x="4666921" y="3277185"/>
        <a:ext cx="970609" cy="709997"/>
      </dsp:txXfrm>
    </dsp:sp>
    <dsp:sp modelId="{E85500F7-78FF-4172-999D-9DC8AF2ED629}">
      <dsp:nvSpPr>
        <dsp:cNvPr id="0" name=""/>
        <dsp:cNvSpPr/>
      </dsp:nvSpPr>
      <dsp:spPr>
        <a:xfrm rot="5400000">
          <a:off x="5945621" y="3512439"/>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380440-3A92-4614-89C5-2C9D9B34FBFD}">
      <dsp:nvSpPr>
        <dsp:cNvPr id="0" name=""/>
        <dsp:cNvSpPr/>
      </dsp:nvSpPr>
      <dsp:spPr>
        <a:xfrm>
          <a:off x="6431925" y="3161961"/>
          <a:ext cx="1170765" cy="94044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s-CL" sz="1000" kern="1200" dirty="0"/>
            <a:t>Bandas trafico drogas</a:t>
          </a:r>
        </a:p>
      </dsp:txBody>
      <dsp:txXfrm>
        <a:off x="6603380" y="3299686"/>
        <a:ext cx="827855" cy="664996"/>
      </dsp:txXfrm>
    </dsp:sp>
    <dsp:sp modelId="{1A0F02CD-A76B-4809-9647-10AB73B9B09D}">
      <dsp:nvSpPr>
        <dsp:cNvPr id="0" name=""/>
        <dsp:cNvSpPr/>
      </dsp:nvSpPr>
      <dsp:spPr>
        <a:xfrm>
          <a:off x="6820914" y="2700164"/>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7DDFEF8-8D12-4AF1-A14B-EDD7D7E0377E}">
      <dsp:nvSpPr>
        <dsp:cNvPr id="0" name=""/>
        <dsp:cNvSpPr/>
      </dsp:nvSpPr>
      <dsp:spPr>
        <a:xfrm>
          <a:off x="6643037" y="1742871"/>
          <a:ext cx="748542" cy="74854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s-CL" sz="900" kern="1200" dirty="0"/>
            <a:t>Estigma </a:t>
          </a:r>
        </a:p>
        <a:p>
          <a:pPr marL="0" lvl="0" indent="0" algn="ctr" defTabSz="400050">
            <a:lnSpc>
              <a:spcPct val="90000"/>
            </a:lnSpc>
            <a:spcBef>
              <a:spcPct val="0"/>
            </a:spcBef>
            <a:spcAft>
              <a:spcPct val="35000"/>
            </a:spcAft>
            <a:buNone/>
          </a:pPr>
          <a:r>
            <a:rPr lang="es-CL" sz="900" kern="1200" dirty="0"/>
            <a:t>Y micro xenofobia</a:t>
          </a:r>
        </a:p>
      </dsp:txBody>
      <dsp:txXfrm>
        <a:off x="6752658" y="1852492"/>
        <a:ext cx="529300" cy="529300"/>
      </dsp:txXfrm>
    </dsp:sp>
    <dsp:sp modelId="{52DBA775-5D80-4693-B399-41428EF7BDD1}">
      <dsp:nvSpPr>
        <dsp:cNvPr id="0" name=""/>
        <dsp:cNvSpPr/>
      </dsp:nvSpPr>
      <dsp:spPr>
        <a:xfrm>
          <a:off x="6820914" y="1326525"/>
          <a:ext cx="392788" cy="239491"/>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35F495-03AD-464A-BA9C-FEAD2D381A50}">
      <dsp:nvSpPr>
        <dsp:cNvPr id="0" name=""/>
        <dsp:cNvSpPr/>
      </dsp:nvSpPr>
      <dsp:spPr>
        <a:xfrm>
          <a:off x="6399676" y="26194"/>
          <a:ext cx="1235264" cy="113703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s-CL" sz="1500" kern="1200" dirty="0"/>
            <a:t>Abuso menores</a:t>
          </a:r>
        </a:p>
      </dsp:txBody>
      <dsp:txXfrm>
        <a:off x="6580576" y="192709"/>
        <a:ext cx="873464" cy="8040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932916-ADF5-475D-B21C-A2680AAE26DB}">
      <dsp:nvSpPr>
        <dsp:cNvPr id="0" name=""/>
        <dsp:cNvSpPr/>
      </dsp:nvSpPr>
      <dsp:spPr>
        <a:xfrm>
          <a:off x="2400032" y="0"/>
          <a:ext cx="2433823" cy="2433823"/>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CL" sz="1900" kern="1200" dirty="0"/>
            <a:t>Violencia directa</a:t>
          </a:r>
        </a:p>
      </dsp:txBody>
      <dsp:txXfrm>
        <a:off x="3008488" y="1216912"/>
        <a:ext cx="1216911" cy="1216911"/>
      </dsp:txXfrm>
    </dsp:sp>
    <dsp:sp modelId="{C4C6AB23-30F1-4079-931C-CCCB7F17B610}">
      <dsp:nvSpPr>
        <dsp:cNvPr id="0" name=""/>
        <dsp:cNvSpPr/>
      </dsp:nvSpPr>
      <dsp:spPr>
        <a:xfrm>
          <a:off x="1183121" y="2433823"/>
          <a:ext cx="2433823" cy="2433823"/>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CL" sz="1900" kern="1200" dirty="0"/>
            <a:t>Violencia Cultural</a:t>
          </a:r>
        </a:p>
      </dsp:txBody>
      <dsp:txXfrm>
        <a:off x="1791577" y="3650735"/>
        <a:ext cx="1216911" cy="1216911"/>
      </dsp:txXfrm>
    </dsp:sp>
    <dsp:sp modelId="{8A658990-B333-41A5-BBDD-CFA331123401}">
      <dsp:nvSpPr>
        <dsp:cNvPr id="0" name=""/>
        <dsp:cNvSpPr/>
      </dsp:nvSpPr>
      <dsp:spPr>
        <a:xfrm rot="10800000">
          <a:off x="2400032" y="2433823"/>
          <a:ext cx="2433823" cy="2433823"/>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CL" sz="1900" kern="1200" dirty="0"/>
            <a:t>violencias</a:t>
          </a:r>
        </a:p>
      </dsp:txBody>
      <dsp:txXfrm rot="10800000">
        <a:off x="3008488" y="2433823"/>
        <a:ext cx="1216911" cy="1216911"/>
      </dsp:txXfrm>
    </dsp:sp>
    <dsp:sp modelId="{74080609-A8EF-4034-886E-FFF0D2823CFF}">
      <dsp:nvSpPr>
        <dsp:cNvPr id="0" name=""/>
        <dsp:cNvSpPr/>
      </dsp:nvSpPr>
      <dsp:spPr>
        <a:xfrm>
          <a:off x="3616944" y="2433823"/>
          <a:ext cx="2433823" cy="2433823"/>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CL" sz="1900" kern="1200"/>
            <a:t>Violencia Estructural</a:t>
          </a:r>
          <a:endParaRPr lang="es-CL" sz="1900" kern="1200" dirty="0"/>
        </a:p>
      </dsp:txBody>
      <dsp:txXfrm>
        <a:off x="4225400" y="3650735"/>
        <a:ext cx="1216911" cy="12169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A00B5-6323-4F07-9171-1904757CD7C2}">
      <dsp:nvSpPr>
        <dsp:cNvPr id="0" name=""/>
        <dsp:cNvSpPr/>
      </dsp:nvSpPr>
      <dsp:spPr>
        <a:xfrm>
          <a:off x="0" y="0"/>
          <a:ext cx="5619680" cy="178648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s-CL" sz="2200" kern="1200" dirty="0">
              <a:latin typeface="Agency FB" panose="020B0503020202020204" pitchFamily="34" charset="0"/>
            </a:rPr>
            <a:t>In- Seguridad se produce x fuerzas sociales y espaciales en contextos particulares</a:t>
          </a:r>
          <a:endParaRPr lang="en-US" sz="2200" kern="1200" dirty="0">
            <a:latin typeface="Agency FB" panose="020B0503020202020204" pitchFamily="34" charset="0"/>
          </a:endParaRPr>
        </a:p>
      </dsp:txBody>
      <dsp:txXfrm>
        <a:off x="52324" y="52324"/>
        <a:ext cx="3691921" cy="1681840"/>
      </dsp:txXfrm>
    </dsp:sp>
    <dsp:sp modelId="{592EE238-8DB7-41E9-9FFE-BD864D3E0A76}">
      <dsp:nvSpPr>
        <dsp:cNvPr id="0" name=""/>
        <dsp:cNvSpPr/>
      </dsp:nvSpPr>
      <dsp:spPr>
        <a:xfrm>
          <a:off x="495854" y="2084236"/>
          <a:ext cx="5619680" cy="178648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s-CL" sz="2200" kern="1200" dirty="0">
              <a:latin typeface="Agency FB" panose="020B0503020202020204" pitchFamily="34" charset="0"/>
            </a:rPr>
            <a:t>In- Seguridad </a:t>
          </a:r>
          <a:r>
            <a:rPr lang="es-CL" sz="2200" u="sng" kern="1200" dirty="0">
              <a:latin typeface="Agency FB" panose="020B0503020202020204" pitchFamily="34" charset="0"/>
            </a:rPr>
            <a:t>opera como un proceso productivo, como una fuerza capaz de moldear espacios, ciudades, sujetos y la vida social.</a:t>
          </a:r>
          <a:endParaRPr lang="en-US" sz="2200" u="sng" kern="1200" dirty="0">
            <a:latin typeface="Agency FB" panose="020B0503020202020204" pitchFamily="34" charset="0"/>
          </a:endParaRPr>
        </a:p>
      </dsp:txBody>
      <dsp:txXfrm>
        <a:off x="548178" y="2136560"/>
        <a:ext cx="3857961" cy="1681840"/>
      </dsp:txXfrm>
    </dsp:sp>
    <dsp:sp modelId="{F96FAAD9-D0D9-4456-A14C-9CE75D1E2BA9}">
      <dsp:nvSpPr>
        <dsp:cNvPr id="0" name=""/>
        <dsp:cNvSpPr/>
      </dsp:nvSpPr>
      <dsp:spPr>
        <a:xfrm>
          <a:off x="991708" y="4168472"/>
          <a:ext cx="5619680" cy="178648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s-CL" sz="2200" kern="1200" dirty="0">
              <a:latin typeface="Agency FB" panose="020B0503020202020204" pitchFamily="34" charset="0"/>
            </a:rPr>
            <a:t>In-Seguridad es un fenómeno socio espacial, que ensambla distintas escalas y que organiza y distribuye relaciones de </a:t>
          </a:r>
          <a:r>
            <a:rPr lang="es-CL" sz="2200" kern="1200" dirty="0" err="1">
              <a:latin typeface="Agency FB" panose="020B0503020202020204" pitchFamily="34" charset="0"/>
            </a:rPr>
            <a:t>de</a:t>
          </a:r>
          <a:r>
            <a:rPr lang="es-CL" sz="2200" kern="1200" dirty="0">
              <a:latin typeface="Agency FB" panose="020B0503020202020204" pitchFamily="34" charset="0"/>
            </a:rPr>
            <a:t> poder en un espacio determinado</a:t>
          </a:r>
          <a:endParaRPr lang="en-US" sz="2200" kern="1200" dirty="0">
            <a:latin typeface="Agency FB" panose="020B0503020202020204" pitchFamily="34" charset="0"/>
          </a:endParaRPr>
        </a:p>
      </dsp:txBody>
      <dsp:txXfrm>
        <a:off x="1044032" y="4220796"/>
        <a:ext cx="3857961" cy="1681840"/>
      </dsp:txXfrm>
    </dsp:sp>
    <dsp:sp modelId="{A4CA66B6-31F0-49A2-B19D-03EDAFFC66D4}">
      <dsp:nvSpPr>
        <dsp:cNvPr id="0" name=""/>
        <dsp:cNvSpPr/>
      </dsp:nvSpPr>
      <dsp:spPr>
        <a:xfrm>
          <a:off x="4458463" y="1354753"/>
          <a:ext cx="1161217" cy="1161217"/>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latin typeface="Agency FB" panose="020B0503020202020204" pitchFamily="34" charset="0"/>
          </a:endParaRPr>
        </a:p>
      </dsp:txBody>
      <dsp:txXfrm>
        <a:off x="4719737" y="1354753"/>
        <a:ext cx="638669" cy="873816"/>
      </dsp:txXfrm>
    </dsp:sp>
    <dsp:sp modelId="{9D522FEE-A193-4CAB-B75B-A4821C914342}">
      <dsp:nvSpPr>
        <dsp:cNvPr id="0" name=""/>
        <dsp:cNvSpPr/>
      </dsp:nvSpPr>
      <dsp:spPr>
        <a:xfrm>
          <a:off x="4954317" y="3427080"/>
          <a:ext cx="1161217" cy="1161217"/>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latin typeface="Agency FB" panose="020B0503020202020204" pitchFamily="34" charset="0"/>
          </a:endParaRPr>
        </a:p>
      </dsp:txBody>
      <dsp:txXfrm>
        <a:off x="5215591" y="3427080"/>
        <a:ext cx="638669" cy="873816"/>
      </dsp:txXfrm>
    </dsp:sp>
  </dsp:spTree>
</dsp:drawing>
</file>

<file path=ppt/diagrams/layout1.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4FF8F3-9F9D-45E7-BD3E-76D45C9E7C79}" type="datetimeFigureOut">
              <a:rPr lang="es-CL" smtClean="0"/>
              <a:t>07-11-2022</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ADBAA4-0D1F-47AB-B341-04C04D101AD3}" type="slidenum">
              <a:rPr lang="es-CL" smtClean="0"/>
              <a:t>‹Nº›</a:t>
            </a:fld>
            <a:endParaRPr lang="es-CL"/>
          </a:p>
        </p:txBody>
      </p:sp>
    </p:spTree>
    <p:extLst>
      <p:ext uri="{BB962C8B-B14F-4D97-AF65-F5344CB8AC3E}">
        <p14:creationId xmlns:p14="http://schemas.microsoft.com/office/powerpoint/2010/main" val="1832148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14727-02AA-4BB6-A927-55D7A6DA2FBF}" type="slidenum">
              <a:rPr lang="es-ES" altLang="es-CL"/>
              <a:pPr/>
              <a:t>5</a:t>
            </a:fld>
            <a:endParaRPr lang="es-ES" altLang="es-CL"/>
          </a:p>
        </p:txBody>
      </p:sp>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p:txBody>
          <a:bodyPr/>
          <a:lstStyle/>
          <a:p>
            <a:endParaRPr lang="es-ES_tradnl" altLang="es-CL"/>
          </a:p>
        </p:txBody>
      </p:sp>
    </p:spTree>
    <p:extLst>
      <p:ext uri="{BB962C8B-B14F-4D97-AF65-F5344CB8AC3E}">
        <p14:creationId xmlns:p14="http://schemas.microsoft.com/office/powerpoint/2010/main" val="85711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El número de integrantes de las Fuerzas Armadas empleados para la ocupación del </a:t>
            </a:r>
            <a:r>
              <a:rPr lang="es-CL" i="1" dirty="0"/>
              <a:t>Complexo da </a:t>
            </a:r>
            <a:r>
              <a:rPr lang="es-CL" i="1" dirty="0" err="1"/>
              <a:t>Maré</a:t>
            </a:r>
            <a:r>
              <a:rPr lang="es-CL" i="1" dirty="0"/>
              <a:t> </a:t>
            </a:r>
            <a:r>
              <a:rPr lang="es-CL" dirty="0"/>
              <a:t>está distribuido en 2050 hombres de la Brigada de Infantería Paracaidista del Ejército y 450 fusileros navales de la Armada. Participaron 200 policías militares de Río de Janeiro, haciendo un total de 2700 hombres en la ocupación.18 </a:t>
            </a:r>
          </a:p>
          <a:p>
            <a:r>
              <a:rPr lang="es-CL" dirty="0"/>
              <a:t>Con respecto a la instalación de las UPP, de las 38 existentes en 2014, 26 de ellas se establecieron después de 2011. Los datos, por lo tanto, indican que creció tanto el número de operaciones como los militares involucrados en ellas. Sin embargo, conforme apunta el Instituto de Seguridad Pública, los homicidios por armas de fuego aumentaron en 2013 en Río de Janeiro</a:t>
            </a:r>
          </a:p>
          <a:p>
            <a:endParaRPr lang="es-CL" dirty="0"/>
          </a:p>
        </p:txBody>
      </p:sp>
      <p:sp>
        <p:nvSpPr>
          <p:cNvPr id="4" name="Marcador de número de diapositiva 3"/>
          <p:cNvSpPr>
            <a:spLocks noGrp="1"/>
          </p:cNvSpPr>
          <p:nvPr>
            <p:ph type="sldNum" sz="quarter" idx="10"/>
          </p:nvPr>
        </p:nvSpPr>
        <p:spPr/>
        <p:txBody>
          <a:bodyPr/>
          <a:lstStyle/>
          <a:p>
            <a:fld id="{25C1E9EA-71F7-4613-940E-B355C601EA7E}" type="slidenum">
              <a:rPr lang="es-CL" smtClean="0"/>
              <a:t>22</a:t>
            </a:fld>
            <a:endParaRPr lang="es-CL"/>
          </a:p>
        </p:txBody>
      </p:sp>
    </p:spTree>
    <p:extLst>
      <p:ext uri="{BB962C8B-B14F-4D97-AF65-F5344CB8AC3E}">
        <p14:creationId xmlns:p14="http://schemas.microsoft.com/office/powerpoint/2010/main" val="4169150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42289">
              <a:defRPr/>
            </a:pPr>
            <a:r>
              <a:rPr lang="es-CL" dirty="0" err="1"/>
              <a:t>Em</a:t>
            </a:r>
            <a:r>
              <a:rPr lang="es-CL" dirty="0"/>
              <a:t> 2003 se produce la desmovilización del bloque cacique </a:t>
            </a:r>
            <a:r>
              <a:rPr lang="es-CL" dirty="0" err="1"/>
              <a:t>Nutibara</a:t>
            </a:r>
            <a:r>
              <a:rPr lang="es-CL" dirty="0"/>
              <a:t>, y el territorio queda dominado</a:t>
            </a:r>
            <a:r>
              <a:rPr lang="es-CL" baseline="0" dirty="0"/>
              <a:t> por Don Berna. Quien ejerce el control social en los territorios que coparon todas las instancias de participación  y de contratos con el Estado: caen los homicidios por este ‘acuerdo’.</a:t>
            </a:r>
            <a:r>
              <a:rPr lang="es-CL" dirty="0"/>
              <a:t> (Operación Orión, Comuna 13 y Desmovilización Cacique </a:t>
            </a:r>
            <a:r>
              <a:rPr lang="es-CL" dirty="0" err="1"/>
              <a:t>Nutibara</a:t>
            </a:r>
            <a:r>
              <a:rPr lang="es-CL" dirty="0"/>
              <a:t>)</a:t>
            </a:r>
          </a:p>
          <a:p>
            <a:endParaRPr lang="es-CL" dirty="0"/>
          </a:p>
        </p:txBody>
      </p:sp>
      <p:sp>
        <p:nvSpPr>
          <p:cNvPr id="4" name="Marcador de número de diapositiva 3"/>
          <p:cNvSpPr>
            <a:spLocks noGrp="1"/>
          </p:cNvSpPr>
          <p:nvPr>
            <p:ph type="sldNum" sz="quarter" idx="10"/>
          </p:nvPr>
        </p:nvSpPr>
        <p:spPr/>
        <p:txBody>
          <a:bodyPr/>
          <a:lstStyle/>
          <a:p>
            <a:fld id="{3BC12FB5-7AF1-4F36-99F8-72E2DFD5ECF7}" type="slidenum">
              <a:rPr lang="es-CL" smtClean="0"/>
              <a:t>25</a:t>
            </a:fld>
            <a:endParaRPr lang="es-CL"/>
          </a:p>
        </p:txBody>
      </p:sp>
    </p:spTree>
    <p:extLst>
      <p:ext uri="{BB962C8B-B14F-4D97-AF65-F5344CB8AC3E}">
        <p14:creationId xmlns:p14="http://schemas.microsoft.com/office/powerpoint/2010/main" val="3364701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7" name="Google Shape;19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6B3FBCDF-857A-4C9E-A0D8-E73397D79777}" type="slidenum">
              <a:rPr lang="es-CL" smtClean="0"/>
              <a:pPr/>
              <a:t>9</a:t>
            </a:fld>
            <a:endParaRPr lang="es-CL"/>
          </a:p>
        </p:txBody>
      </p:sp>
    </p:spTree>
    <p:extLst>
      <p:ext uri="{BB962C8B-B14F-4D97-AF65-F5344CB8AC3E}">
        <p14:creationId xmlns:p14="http://schemas.microsoft.com/office/powerpoint/2010/main" val="1476849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10"/>
          </p:nvPr>
        </p:nvSpPr>
        <p:spPr/>
        <p:txBody>
          <a:bodyPr/>
          <a:lstStyle/>
          <a:p>
            <a:fld id="{6B3FBCDF-857A-4C9E-A0D8-E73397D79777}" type="slidenum">
              <a:rPr lang="es-CL" smtClean="0"/>
              <a:pPr/>
              <a:t>10</a:t>
            </a:fld>
            <a:endParaRPr lang="es-CL"/>
          </a:p>
        </p:txBody>
      </p:sp>
    </p:spTree>
    <p:extLst>
      <p:ext uri="{BB962C8B-B14F-4D97-AF65-F5344CB8AC3E}">
        <p14:creationId xmlns:p14="http://schemas.microsoft.com/office/powerpoint/2010/main" val="1685308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sz="1300" dirty="0"/>
          </a:p>
          <a:p>
            <a:endParaRPr lang="es-CL" sz="1300" dirty="0"/>
          </a:p>
          <a:p>
            <a:r>
              <a:rPr lang="es-CL" sz="1300" dirty="0"/>
              <a:t>Crimen impone prácticas de resguardo en la vida cotidiana de habitantes de áreas urbanas. Concepto “Logísticas” refiere a concepto militar asociado a prácticas documentadas de estrategias de “baja escala” que se han extendido en el “uso de civiles”. Refiere a la dimensión material de una cultura de la seguridad instalada en las ciudades y en el habitar de sus miembros.</a:t>
            </a:r>
            <a:endParaRPr lang="es-CL" dirty="0"/>
          </a:p>
        </p:txBody>
      </p:sp>
      <p:sp>
        <p:nvSpPr>
          <p:cNvPr id="4" name="3 Marcador de número de diapositiva"/>
          <p:cNvSpPr>
            <a:spLocks noGrp="1"/>
          </p:cNvSpPr>
          <p:nvPr>
            <p:ph type="sldNum" sz="quarter" idx="10"/>
          </p:nvPr>
        </p:nvSpPr>
        <p:spPr/>
        <p:txBody>
          <a:bodyPr/>
          <a:lstStyle/>
          <a:p>
            <a:fld id="{03547B16-73C4-4793-AA1B-125941836803}" type="slidenum">
              <a:rPr lang="es-CL" smtClean="0"/>
              <a:pPr/>
              <a:t>11</a:t>
            </a:fld>
            <a:endParaRPr lang="es-CL"/>
          </a:p>
        </p:txBody>
      </p:sp>
    </p:spTree>
    <p:extLst>
      <p:ext uri="{BB962C8B-B14F-4D97-AF65-F5344CB8AC3E}">
        <p14:creationId xmlns:p14="http://schemas.microsoft.com/office/powerpoint/2010/main" val="2220679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Un primer tipo de barrio que el autor identifica es aquel formado en su origen </a:t>
            </a:r>
            <a:r>
              <a:rPr lang="es-CL" u="sng" dirty="0"/>
              <a:t>por la migración campo ciudad</a:t>
            </a:r>
            <a:r>
              <a:rPr lang="es-CL" dirty="0"/>
              <a:t> y que se produjo a mediados de siglo XX bajo el modelo de sustitución de importaciones. Dicho período se caracterizó por tasas de crecimiento económico que eran moderadas a altas, con expansión de empleos y  ampliación de la cobertura de servicios que proveía el Estado. En este contexto, las ciudades ofrecían mejores oportunidades a los emigrantes rurales.</a:t>
            </a:r>
            <a:endParaRPr lang="es-CL" b="1" dirty="0"/>
          </a:p>
          <a:p>
            <a:r>
              <a:rPr lang="es-CL" dirty="0"/>
              <a:t>Estas oportunidades eran en términos de acceso a servicios básico, mejores condiciones de vivienda e infraestructura, mayor esparcimiento y especialmente mejores oportunidades de empleo. Muchos de estos emigrantes provenían del campo con baja capacidad de articulación y organización social y muchos de ellos se concentraron en áreas periféricas de las ciudades producto de la generación de múltiples actividades informales dada la incapacidad que tuvo la economía de absorber todo la mano de obra que llego a la ciudad. Estos barrios crecieron bajo el alero de las expectativas de movilidad social que generaba el modelo económico.</a:t>
            </a:r>
            <a:endParaRPr lang="es-CL" b="1" dirty="0"/>
          </a:p>
          <a:p>
            <a:r>
              <a:rPr lang="es-CL" dirty="0"/>
              <a:t> </a:t>
            </a:r>
            <a:endParaRPr lang="es-CL" b="1" dirty="0"/>
          </a:p>
          <a:p>
            <a:r>
              <a:rPr lang="es-CL" dirty="0"/>
              <a:t>Un segundo tipo de barrio es el</a:t>
            </a:r>
            <a:r>
              <a:rPr lang="es-CL" u="sng" dirty="0"/>
              <a:t> barrio obrero</a:t>
            </a:r>
            <a:r>
              <a:rPr lang="es-CL" dirty="0"/>
              <a:t>, es decir aquel que se configuró en torno a la actividad industrial que caracterizó al mismo período. Estos vecindarios se conformaron por familias de trabajadores de las industrias, empresas mineras, empresas de construcción e infraestructura que vivían en sectores aledaños a ellas. Ejemplos de ellos son los barrios existentes alrededor de frigoríficos, fábricas, talleres de ferrocarriles, etc. Estos barrios configuraron una identidad social significativa para sus  vecinos y presentaban importantes niveles de organización social. Ello, producto del conjunto de valores y actitudes que emergían de la comunidad laboral y que regulaban los espacios de sociabilidad entre los vecinos y que fortalecían su capacidad de organización interna. En estos casos, la homogeneidad social de los barrios se convirtió en un recurso que fortalecía los mecanismos de movilidad social colectiva.</a:t>
            </a:r>
            <a:endParaRPr lang="es-CL" b="1" dirty="0"/>
          </a:p>
          <a:p>
            <a:r>
              <a:rPr lang="es-CL" dirty="0"/>
              <a:t> </a:t>
            </a:r>
            <a:endParaRPr lang="es-CL" b="1" dirty="0"/>
          </a:p>
          <a:p>
            <a:r>
              <a:rPr lang="es-CL" dirty="0"/>
              <a:t>En tercer lugar es posible evidenciar aquellos </a:t>
            </a:r>
            <a:r>
              <a:rPr lang="es-CL" u="sng" dirty="0"/>
              <a:t>barrios urbano populares</a:t>
            </a:r>
            <a:r>
              <a:rPr lang="es-CL" dirty="0"/>
              <a:t>, que se han conformado por la confluencia de asalariados formales e informales de baja calificación, de trabajadores independientes, artesanos de pequeños talleres, micro empresarios y pequeños empresarios industriales. Estos son vecindarios más heterogéneos en su composición y su formación responde a procesos de mayor expansión económica con nichos de mercado no cooptadas por el gran capital, permitían el florecimiento y estabilidad de microempresas familiares, que incluso sirven a sus mismos vecinos. Estos vecindarios favorecen la movilidad social individual.</a:t>
            </a:r>
            <a:endParaRPr lang="es-CL" b="1" dirty="0"/>
          </a:p>
          <a:p>
            <a:r>
              <a:rPr lang="es-CL" dirty="0"/>
              <a:t> </a:t>
            </a:r>
            <a:endParaRPr lang="es-CL" b="1" dirty="0"/>
          </a:p>
          <a:p>
            <a:r>
              <a:rPr lang="es-CL" dirty="0"/>
              <a:t>Finalmente, otro tipo de barrio que es posible identificar en la morfología social de las ciudades es el </a:t>
            </a:r>
            <a:r>
              <a:rPr lang="es-CL" u="sng" dirty="0" err="1"/>
              <a:t>ghetto</a:t>
            </a:r>
            <a:r>
              <a:rPr lang="es-CL" u="sng" dirty="0"/>
              <a:t> urbano.</a:t>
            </a:r>
            <a:r>
              <a:rPr lang="es-CL" dirty="0"/>
              <a:t>  Aún cuando no existe consenso en el debate académico respecto a la especificidad del concepto y a los elementos particulares que determinan la condición de gueto de un territorio, en diversos  análisis sobre la realidad urbana se utiliza este concepto para referir a un territorio que evidencia cierto </a:t>
            </a:r>
            <a:r>
              <a:rPr lang="es-CL" u="sng" dirty="0"/>
              <a:t>grado de homogeneidad social</a:t>
            </a:r>
            <a:r>
              <a:rPr lang="es-CL" dirty="0"/>
              <a:t> en el espacio (</a:t>
            </a:r>
            <a:r>
              <a:rPr lang="es-CL" dirty="0" err="1"/>
              <a:t>MARCUSE,xx,peachxx</a:t>
            </a:r>
            <a:r>
              <a:rPr lang="es-CL" dirty="0"/>
              <a:t> </a:t>
            </a:r>
            <a:r>
              <a:rPr lang="es-CL" dirty="0" err="1"/>
              <a:t>boal</a:t>
            </a:r>
            <a:r>
              <a:rPr lang="es-CL" dirty="0"/>
              <a:t>).  Esta homogeneidad  refiere a su composición social, ya sea esta de </a:t>
            </a:r>
            <a:r>
              <a:rPr lang="es-CL" u="sng" dirty="0"/>
              <a:t>carácter étnico racial, cultural o socioeconómica.  </a:t>
            </a:r>
            <a:endParaRPr lang="es-CL" b="1" dirty="0"/>
          </a:p>
          <a:p>
            <a:endParaRPr lang="es-CL" dirty="0"/>
          </a:p>
        </p:txBody>
      </p:sp>
      <p:sp>
        <p:nvSpPr>
          <p:cNvPr id="4" name="Marcador de número de diapositiva 3"/>
          <p:cNvSpPr>
            <a:spLocks noGrp="1"/>
          </p:cNvSpPr>
          <p:nvPr>
            <p:ph type="sldNum" sz="quarter" idx="10"/>
          </p:nvPr>
        </p:nvSpPr>
        <p:spPr/>
        <p:txBody>
          <a:bodyPr/>
          <a:lstStyle/>
          <a:p>
            <a:fld id="{6B3FBCDF-857A-4C9E-A0D8-E73397D79777}" type="slidenum">
              <a:rPr lang="es-CL" smtClean="0"/>
              <a:pPr/>
              <a:t>14</a:t>
            </a:fld>
            <a:endParaRPr lang="es-CL"/>
          </a:p>
        </p:txBody>
      </p:sp>
    </p:spTree>
    <p:extLst>
      <p:ext uri="{BB962C8B-B14F-4D97-AF65-F5344CB8AC3E}">
        <p14:creationId xmlns:p14="http://schemas.microsoft.com/office/powerpoint/2010/main" val="3435235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5FFB28-7EAF-415D-94F2-313C13DA25F7}" type="slidenum">
              <a:rPr lang="es-ES" altLang="es-CL"/>
              <a:pPr/>
              <a:t>15</a:t>
            </a:fld>
            <a:endParaRPr lang="es-ES" altLang="es-CL"/>
          </a:p>
        </p:txBody>
      </p:sp>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p:txBody>
          <a:bodyPr/>
          <a:lstStyle/>
          <a:p>
            <a:endParaRPr lang="es-ES_tradnl" altLang="es-CL"/>
          </a:p>
        </p:txBody>
      </p:sp>
    </p:spTree>
    <p:extLst>
      <p:ext uri="{BB962C8B-B14F-4D97-AF65-F5344CB8AC3E}">
        <p14:creationId xmlns:p14="http://schemas.microsoft.com/office/powerpoint/2010/main" val="4127922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La</a:t>
            </a:r>
            <a:r>
              <a:rPr lang="es-CL" baseline="0" dirty="0"/>
              <a:t> violencia física o verbal se hace visible a través del comportamiento, pero esta no surge de la nada : tiene raíces. Se identifican dos de ellas: la cultura de la violencia (heroica, patriótica, patriarcal, </a:t>
            </a:r>
            <a:r>
              <a:rPr lang="es-CL" baseline="0" dirty="0" err="1"/>
              <a:t>etc</a:t>
            </a:r>
            <a:r>
              <a:rPr lang="es-CL" baseline="0" dirty="0"/>
              <a:t>) y la estructura (opresiva, explotadora, alienante, apremiante, etc.).</a:t>
            </a:r>
          </a:p>
          <a:p>
            <a:endParaRPr lang="es-CL" baseline="0" dirty="0"/>
          </a:p>
          <a:p>
            <a:r>
              <a:rPr lang="es-CL" baseline="0" dirty="0"/>
              <a:t>Este enfoque niega la idea de que los seres humanos somos por naturaleza violentos, sino que existe un “potencial violento” pero son las condiciones y las circunstancias las que permiten que este se desarrolle o no. Como muestra el diagrama la violencia cultural y estructural son las que producen violencia directa, y emplean como instrumentos a actores violentos que se rebelan contra la estructura y esgrimen la cultura para legitimar el uso de la violencia.</a:t>
            </a:r>
          </a:p>
          <a:p>
            <a:endParaRPr lang="es-CL" dirty="0"/>
          </a:p>
        </p:txBody>
      </p:sp>
      <p:sp>
        <p:nvSpPr>
          <p:cNvPr id="4" name="Marcador de número de diapositiva 3"/>
          <p:cNvSpPr>
            <a:spLocks noGrp="1"/>
          </p:cNvSpPr>
          <p:nvPr>
            <p:ph type="sldNum" sz="quarter" idx="10"/>
          </p:nvPr>
        </p:nvSpPr>
        <p:spPr/>
        <p:txBody>
          <a:bodyPr/>
          <a:lstStyle/>
          <a:p>
            <a:fld id="{6B3FBCDF-857A-4C9E-A0D8-E73397D79777}" type="slidenum">
              <a:rPr lang="es-CL" smtClean="0"/>
              <a:pPr/>
              <a:t>16</a:t>
            </a:fld>
            <a:endParaRPr lang="es-CL"/>
          </a:p>
        </p:txBody>
      </p:sp>
    </p:spTree>
    <p:extLst>
      <p:ext uri="{BB962C8B-B14F-4D97-AF65-F5344CB8AC3E}">
        <p14:creationId xmlns:p14="http://schemas.microsoft.com/office/powerpoint/2010/main" val="3134168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sz="1200" b="0" i="0" u="none" strike="noStrike" kern="1200" baseline="0" dirty="0">
                <a:solidFill>
                  <a:schemeClr val="tx1"/>
                </a:solidFill>
                <a:latin typeface="+mn-lt"/>
                <a:ea typeface="+mn-ea"/>
                <a:cs typeface="+mn-cs"/>
              </a:rPr>
              <a:t>(…) aunque la autorización para el uso de la fuerza sea una característica fundadora de estas dos instituciones, es importante tener en cuenta que la Policía se caracteriza por la ausencia del uso sistemático de la fuerza, mientras que el Ejército prioriza el uso del arma como un instrumento disuasivo por excelencia. Además, la doctrina, armamento, instrucción y formación de la Policía y del Ejército son necesariamente distintos. La Policía no debería aprender o utilizar tácticas de guerra, así como el Ejército no debe enseñar o utilizar técnicas policiales en los contextos urbanos, por ejemplo. Sin embargo, en países como Brasil, las competencias policiales y militares no están completamente definidas (…) (Francisco de Souza 2012, 3). }</a:t>
            </a:r>
          </a:p>
          <a:p>
            <a:endParaRPr lang="es-CL" sz="1200" b="0" i="0" u="none" strike="noStrike" kern="1200" baseline="0" dirty="0">
              <a:solidFill>
                <a:schemeClr val="tx1"/>
              </a:solidFill>
              <a:latin typeface="+mn-lt"/>
              <a:ea typeface="+mn-ea"/>
              <a:cs typeface="+mn-cs"/>
            </a:endParaRPr>
          </a:p>
          <a:p>
            <a:r>
              <a:rPr lang="es-CL" sz="1200" b="0" i="0" u="none" strike="noStrike" kern="1200" baseline="0" dirty="0">
                <a:solidFill>
                  <a:schemeClr val="tx1"/>
                </a:solidFill>
                <a:latin typeface="+mn-lt"/>
                <a:ea typeface="+mn-ea"/>
                <a:cs typeface="+mn-cs"/>
              </a:rPr>
              <a:t>Violencia policial</a:t>
            </a:r>
          </a:p>
          <a:p>
            <a:endParaRPr lang="es-CL" sz="1200" b="0" i="0" u="none" strike="noStrike" kern="1200" baseline="0" dirty="0">
              <a:solidFill>
                <a:schemeClr val="tx1"/>
              </a:solidFill>
              <a:latin typeface="+mn-lt"/>
              <a:ea typeface="+mn-ea"/>
              <a:cs typeface="+mn-cs"/>
            </a:endParaRPr>
          </a:p>
          <a:p>
            <a:r>
              <a:rPr lang="es-CL" sz="1200" b="0" i="0" u="none" strike="noStrike" kern="1200" baseline="0" dirty="0">
                <a:solidFill>
                  <a:schemeClr val="tx1"/>
                </a:solidFill>
                <a:latin typeface="+mn-lt"/>
                <a:ea typeface="+mn-ea"/>
                <a:cs typeface="+mn-cs"/>
              </a:rPr>
              <a:t>Según las ediciones de 2013 y 2015 del </a:t>
            </a:r>
            <a:r>
              <a:rPr lang="es-CL" sz="1200" b="0" i="1" u="none" strike="noStrike" kern="1200" baseline="0" dirty="0" err="1">
                <a:solidFill>
                  <a:schemeClr val="tx1"/>
                </a:solidFill>
                <a:latin typeface="+mn-lt"/>
                <a:ea typeface="+mn-ea"/>
                <a:cs typeface="+mn-cs"/>
              </a:rPr>
              <a:t>Anuário</a:t>
            </a:r>
            <a:r>
              <a:rPr lang="es-CL" sz="1200" b="0" i="1" u="none" strike="noStrike" kern="1200" baseline="0" dirty="0">
                <a:solidFill>
                  <a:schemeClr val="tx1"/>
                </a:solidFill>
                <a:latin typeface="+mn-lt"/>
                <a:ea typeface="+mn-ea"/>
                <a:cs typeface="+mn-cs"/>
              </a:rPr>
              <a:t> brasileiro de </a:t>
            </a:r>
            <a:r>
              <a:rPr lang="es-CL" sz="1200" b="0" i="1" u="none" strike="noStrike" kern="1200" baseline="0" dirty="0" err="1">
                <a:solidFill>
                  <a:schemeClr val="tx1"/>
                </a:solidFill>
                <a:latin typeface="+mn-lt"/>
                <a:ea typeface="+mn-ea"/>
                <a:cs typeface="+mn-cs"/>
              </a:rPr>
              <a:t>segurança</a:t>
            </a:r>
            <a:r>
              <a:rPr lang="es-CL" sz="1200" b="0" i="1" u="none" strike="noStrike" kern="1200" baseline="0" dirty="0">
                <a:solidFill>
                  <a:schemeClr val="tx1"/>
                </a:solidFill>
                <a:latin typeface="+mn-lt"/>
                <a:ea typeface="+mn-ea"/>
                <a:cs typeface="+mn-cs"/>
              </a:rPr>
              <a:t> pública</a:t>
            </a:r>
            <a:r>
              <a:rPr lang="es-CL" sz="1200" b="0" i="0" u="none" strike="noStrike" kern="1200" baseline="0" dirty="0">
                <a:solidFill>
                  <a:schemeClr val="tx1"/>
                </a:solidFill>
                <a:latin typeface="+mn-lt"/>
                <a:ea typeface="+mn-ea"/>
                <a:cs typeface="+mn-cs"/>
              </a:rPr>
              <a:t>, el número de muertes de ciudadanos/ as comunes como resultado de la acción policial en Brasil fue de 1803 personas en 2011; 1890 en 2012; y en los años 2013 y 2014 hubo un aumento significativo de este número, ocurriendo 2203 y 3022 muertes respectivamente. En comparación con las cifras de Estados Unidos, las tasas de mortalidad de las personas como resultado de la acción de la Policía es en promedio 4,5 veces menor en Brasil. Acceso el 10 de marzo de 2016.  http://www.forumseguranca.org.br/storage/download//anuario_2015.retificado_.pdf </a:t>
            </a:r>
          </a:p>
          <a:p>
            <a:r>
              <a:rPr lang="es-CL" sz="1200" b="0" i="0" u="none" strike="noStrike" kern="1200" baseline="0" dirty="0">
                <a:solidFill>
                  <a:schemeClr val="tx1"/>
                </a:solidFill>
                <a:latin typeface="+mn-lt"/>
                <a:ea typeface="+mn-ea"/>
                <a:cs typeface="+mn-cs"/>
              </a:rPr>
              <a:t>http://www.forumseguranca.org.br/storage/download//anuario_2013-corrigido.pdf </a:t>
            </a:r>
          </a:p>
          <a:p>
            <a:endParaRPr lang="es-CL" sz="1200" b="0" i="0" u="none" strike="noStrike" kern="1200" baseline="0" dirty="0">
              <a:solidFill>
                <a:schemeClr val="tx1"/>
              </a:solidFill>
              <a:latin typeface="+mn-lt"/>
              <a:ea typeface="+mn-ea"/>
              <a:cs typeface="+mn-cs"/>
            </a:endParaRPr>
          </a:p>
          <a:p>
            <a:r>
              <a:rPr lang="es-CL" sz="1200" b="0" i="0" u="none" strike="noStrike" kern="1200" baseline="0" dirty="0">
                <a:solidFill>
                  <a:schemeClr val="tx1"/>
                </a:solidFill>
                <a:latin typeface="+mn-lt"/>
                <a:ea typeface="+mn-ea"/>
                <a:cs typeface="+mn-cs"/>
              </a:rPr>
              <a:t>En enero de 2014, el gobernador del Estado de São Paulo, Geraldo </a:t>
            </a:r>
            <a:r>
              <a:rPr lang="es-CL" sz="1200" b="0" i="0" u="none" strike="noStrike" kern="1200" baseline="0" dirty="0" err="1">
                <a:solidFill>
                  <a:schemeClr val="tx1"/>
                </a:solidFill>
                <a:latin typeface="+mn-lt"/>
                <a:ea typeface="+mn-ea"/>
                <a:cs typeface="+mn-cs"/>
              </a:rPr>
              <a:t>Alckmin</a:t>
            </a:r>
            <a:r>
              <a:rPr lang="es-CL" sz="1200" b="0" i="0" u="none" strike="noStrike" kern="1200" baseline="0" dirty="0">
                <a:solidFill>
                  <a:schemeClr val="tx1"/>
                </a:solidFill>
                <a:latin typeface="+mn-lt"/>
                <a:ea typeface="+mn-ea"/>
                <a:cs typeface="+mn-cs"/>
              </a:rPr>
              <a:t>, instituyó el programa de bonos para actividades policiales militares y civiles que tuvieran éxito en la reducción de las tasas de criminalidad. Este bono pudo alcanzar hasta 900 reales brasileros por trimestre. </a:t>
            </a:r>
            <a:r>
              <a:rPr lang="es-CL" sz="1200" b="0" i="1" u="none" strike="noStrike" kern="1200" baseline="0" dirty="0" err="1">
                <a:solidFill>
                  <a:schemeClr val="tx1"/>
                </a:solidFill>
                <a:latin typeface="+mn-lt"/>
                <a:ea typeface="+mn-ea"/>
                <a:cs typeface="+mn-cs"/>
              </a:rPr>
              <a:t>Folha</a:t>
            </a:r>
            <a:r>
              <a:rPr lang="es-CL" sz="1200" b="0" i="1" u="none" strike="noStrike" kern="1200" baseline="0" dirty="0">
                <a:solidFill>
                  <a:schemeClr val="tx1"/>
                </a:solidFill>
                <a:latin typeface="+mn-lt"/>
                <a:ea typeface="+mn-ea"/>
                <a:cs typeface="+mn-cs"/>
              </a:rPr>
              <a:t> de S. Paulo. </a:t>
            </a:r>
            <a:r>
              <a:rPr lang="es-CL" sz="1200" b="0" i="0" u="none" strike="noStrike" kern="1200" baseline="0" dirty="0">
                <a:solidFill>
                  <a:schemeClr val="tx1"/>
                </a:solidFill>
                <a:latin typeface="+mn-lt"/>
                <a:ea typeface="+mn-ea"/>
                <a:cs typeface="+mn-cs"/>
              </a:rPr>
              <a:t>Acceso el 10 marzo de 2016. </a:t>
            </a:r>
          </a:p>
          <a:p>
            <a:r>
              <a:rPr lang="es-CL" sz="1200" b="0" i="0" u="none" strike="noStrike" kern="1200" baseline="0" dirty="0">
                <a:solidFill>
                  <a:schemeClr val="tx1"/>
                </a:solidFill>
                <a:latin typeface="+mn-lt"/>
                <a:ea typeface="+mn-ea"/>
                <a:cs typeface="+mn-cs"/>
              </a:rPr>
              <a:t>http://www1.folha.uol.com.br/cotidiano/2014/09/1513646-com-mudanca-em-programa-estado-sp-pagara-bonus-a-188-mil-policiais.shtml </a:t>
            </a:r>
          </a:p>
          <a:p>
            <a:r>
              <a:rPr lang="es-CL" sz="1200" b="0" i="0" u="none" strike="noStrike" kern="1200" baseline="0" dirty="0">
                <a:solidFill>
                  <a:schemeClr val="tx1"/>
                </a:solidFill>
                <a:latin typeface="+mn-lt"/>
                <a:ea typeface="+mn-ea"/>
                <a:cs typeface="+mn-cs"/>
              </a:rPr>
              <a:t>Según José Gustavo Marques (2015), la bonificación es una “recompensa” por la “Policía-mártir” que actúa ejemplarmente para reducir las cifras de incidencia criminal en el Estado. Sin embargo, los países donde se han adoptado tales prácticas no tuvieron éxito con esta propuesta porque tenía más puntos negativos que positivos. Por ejemplo, estadísticas maquilladas; concurrencia y desentendimiento interno; desmotivación de funcionarios; injusticia; abuso de poder; formación de milicias o grupos justicieros; descontento de la población; descrédito del gobierno. </a:t>
            </a:r>
          </a:p>
          <a:p>
            <a:endParaRPr lang="es-CL" sz="1200" b="0" i="0" u="none" strike="noStrike" kern="1200" baseline="0" dirty="0">
              <a:solidFill>
                <a:schemeClr val="tx1"/>
              </a:solidFill>
              <a:latin typeface="+mn-lt"/>
              <a:ea typeface="+mn-ea"/>
              <a:cs typeface="+mn-cs"/>
            </a:endParaRPr>
          </a:p>
          <a:p>
            <a:r>
              <a:rPr lang="es-CL" sz="1200" b="0" i="0" u="none" strike="noStrike" kern="1200" baseline="0" dirty="0">
                <a:solidFill>
                  <a:schemeClr val="tx1"/>
                </a:solidFill>
                <a:latin typeface="+mn-lt"/>
                <a:ea typeface="+mn-ea"/>
                <a:cs typeface="+mn-cs"/>
              </a:rPr>
              <a:t>La operación que posibilita la garantía de la ley y el orden más relevante y de mayor éxito en la década de 1990, se llevó a cabo durante la reunión Eco-92, en Río de Janeiro. Tal reunión, la primera multilateral después de la Guerra Fría, registró el mayor número de jefes de Estado en el mismo territorio hasta ese momento.10 En 2004, Brasil no tenía una fuerza nacional de seguridad pública, lo que explica el empleo de las Fuerzas Armadas para eventos de esta naturaleza. Sin embargo, con excepción del primer mandato del Gobierno de Luis </a:t>
            </a:r>
            <a:r>
              <a:rPr lang="es-CL" sz="1200" b="0" i="0" u="none" strike="noStrike" kern="1200" baseline="0" dirty="0" err="1">
                <a:solidFill>
                  <a:schemeClr val="tx1"/>
                </a:solidFill>
                <a:latin typeface="+mn-lt"/>
                <a:ea typeface="+mn-ea"/>
                <a:cs typeface="+mn-cs"/>
              </a:rPr>
              <a:t>Inácio</a:t>
            </a:r>
            <a:r>
              <a:rPr lang="es-CL" sz="1200" b="0" i="0" u="none" strike="noStrike" kern="1200" baseline="0" dirty="0">
                <a:solidFill>
                  <a:schemeClr val="tx1"/>
                </a:solidFill>
                <a:latin typeface="+mn-lt"/>
                <a:ea typeface="+mn-ea"/>
                <a:cs typeface="+mn-cs"/>
              </a:rPr>
              <a:t> Lula da Silva,11 las Fuerzas Armadas fueron empleadas en operaciones de garantía del orden público al menos una vez por año. Por lo tanto, el empleo castrense carecía de la necesaria excepcionalidad que la propia ley exigía. </a:t>
            </a:r>
          </a:p>
          <a:p>
            <a:endParaRPr lang="es-CL" sz="1200" b="0" i="0" u="none" strike="noStrike" kern="1200" baseline="0" dirty="0">
              <a:solidFill>
                <a:schemeClr val="tx1"/>
              </a:solidFill>
              <a:latin typeface="+mn-lt"/>
              <a:ea typeface="+mn-ea"/>
              <a:cs typeface="+mn-cs"/>
            </a:endParaRPr>
          </a:p>
          <a:p>
            <a:endParaRPr lang="es-CL" dirty="0"/>
          </a:p>
        </p:txBody>
      </p:sp>
      <p:sp>
        <p:nvSpPr>
          <p:cNvPr id="4" name="Marcador de número de diapositiva 3"/>
          <p:cNvSpPr>
            <a:spLocks noGrp="1"/>
          </p:cNvSpPr>
          <p:nvPr>
            <p:ph type="sldNum" sz="quarter" idx="10"/>
          </p:nvPr>
        </p:nvSpPr>
        <p:spPr/>
        <p:txBody>
          <a:bodyPr/>
          <a:lstStyle/>
          <a:p>
            <a:fld id="{25C1E9EA-71F7-4613-940E-B355C601EA7E}" type="slidenum">
              <a:rPr lang="es-CL" smtClean="0"/>
              <a:t>18</a:t>
            </a:fld>
            <a:endParaRPr lang="es-CL"/>
          </a:p>
        </p:txBody>
      </p:sp>
    </p:spTree>
    <p:extLst>
      <p:ext uri="{BB962C8B-B14F-4D97-AF65-F5344CB8AC3E}">
        <p14:creationId xmlns:p14="http://schemas.microsoft.com/office/powerpoint/2010/main" val="174649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EB49C2E-4458-4F95-A2E5-DCEF350BFF99}" type="datetimeFigureOut">
              <a:rPr lang="es-CL" smtClean="0"/>
              <a:t>07-11-2022</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48064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EB49C2E-4458-4F95-A2E5-DCEF350BFF99}" type="datetimeFigureOut">
              <a:rPr lang="es-CL" smtClean="0"/>
              <a:t>07-11-2022</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1429122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EB49C2E-4458-4F95-A2E5-DCEF350BFF99}" type="datetimeFigureOut">
              <a:rPr lang="es-CL" smtClean="0"/>
              <a:t>07-11-2022</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3000532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ítulo, texto y 2 objetos">
    <p:spTree>
      <p:nvGrpSpPr>
        <p:cNvPr id="1" name=""/>
        <p:cNvGrpSpPr/>
        <p:nvPr/>
      </p:nvGrpSpPr>
      <p:grpSpPr>
        <a:xfrm>
          <a:off x="0" y="0"/>
          <a:ext cx="0" cy="0"/>
          <a:chOff x="0" y="0"/>
          <a:chExt cx="0" cy="0"/>
        </a:xfrm>
      </p:grpSpPr>
      <p:sp>
        <p:nvSpPr>
          <p:cNvPr id="2" name="Título 1"/>
          <p:cNvSpPr>
            <a:spLocks noGrp="1"/>
          </p:cNvSpPr>
          <p:nvPr>
            <p:ph type="title"/>
          </p:nvPr>
        </p:nvSpPr>
        <p:spPr>
          <a:xfrm>
            <a:off x="914400" y="609600"/>
            <a:ext cx="10363200" cy="1143000"/>
          </a:xfrm>
        </p:spPr>
        <p:txBody>
          <a:bodyPr/>
          <a:lstStyle/>
          <a:p>
            <a:r>
              <a:rPr lang="es-ES"/>
              <a:t>Haga clic para modificar el estilo de título del patrón</a:t>
            </a:r>
            <a:endParaRPr lang="es-CL"/>
          </a:p>
        </p:txBody>
      </p:sp>
      <p:sp>
        <p:nvSpPr>
          <p:cNvPr id="3" name="Marcador de texto 2"/>
          <p:cNvSpPr>
            <a:spLocks noGrp="1"/>
          </p:cNvSpPr>
          <p:nvPr>
            <p:ph type="body" sz="half" idx="1"/>
          </p:nvPr>
        </p:nvSpPr>
        <p:spPr>
          <a:xfrm>
            <a:off x="914400" y="1981200"/>
            <a:ext cx="5080000" cy="41148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p:cNvSpPr>
            <a:spLocks noGrp="1"/>
          </p:cNvSpPr>
          <p:nvPr>
            <p:ph sz="quarter" idx="2"/>
          </p:nvPr>
        </p:nvSpPr>
        <p:spPr>
          <a:xfrm>
            <a:off x="6197600" y="1981200"/>
            <a:ext cx="5080000" cy="1981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contenido 4"/>
          <p:cNvSpPr>
            <a:spLocks noGrp="1"/>
          </p:cNvSpPr>
          <p:nvPr>
            <p:ph sz="quarter" idx="3"/>
          </p:nvPr>
        </p:nvSpPr>
        <p:spPr>
          <a:xfrm>
            <a:off x="6197600" y="4114800"/>
            <a:ext cx="5080000" cy="1981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fecha 5"/>
          <p:cNvSpPr>
            <a:spLocks noGrp="1"/>
          </p:cNvSpPr>
          <p:nvPr>
            <p:ph type="dt" sz="half" idx="10"/>
          </p:nvPr>
        </p:nvSpPr>
        <p:spPr>
          <a:xfrm>
            <a:off x="914400" y="6248400"/>
            <a:ext cx="2540000" cy="457200"/>
          </a:xfrm>
        </p:spPr>
        <p:txBody>
          <a:bodyPr/>
          <a:lstStyle>
            <a:lvl1pPr>
              <a:defRPr/>
            </a:lvl1pPr>
          </a:lstStyle>
          <a:p>
            <a:endParaRPr lang="es-ES" altLang="es-CL"/>
          </a:p>
        </p:txBody>
      </p:sp>
      <p:sp>
        <p:nvSpPr>
          <p:cNvPr id="7" name="Marcador de pie de página 6"/>
          <p:cNvSpPr>
            <a:spLocks noGrp="1"/>
          </p:cNvSpPr>
          <p:nvPr>
            <p:ph type="ftr" sz="quarter" idx="11"/>
          </p:nvPr>
        </p:nvSpPr>
        <p:spPr>
          <a:xfrm>
            <a:off x="4165600" y="6248400"/>
            <a:ext cx="3860800" cy="457200"/>
          </a:xfrm>
        </p:spPr>
        <p:txBody>
          <a:bodyPr/>
          <a:lstStyle>
            <a:lvl1pPr>
              <a:defRPr/>
            </a:lvl1pPr>
          </a:lstStyle>
          <a:p>
            <a:endParaRPr lang="es-ES" altLang="es-CL"/>
          </a:p>
        </p:txBody>
      </p:sp>
      <p:sp>
        <p:nvSpPr>
          <p:cNvPr id="8" name="Marcador de número de diapositiva 7"/>
          <p:cNvSpPr>
            <a:spLocks noGrp="1"/>
          </p:cNvSpPr>
          <p:nvPr>
            <p:ph type="sldNum" sz="quarter" idx="12"/>
          </p:nvPr>
        </p:nvSpPr>
        <p:spPr>
          <a:xfrm>
            <a:off x="8737600" y="6248400"/>
            <a:ext cx="2540000" cy="457200"/>
          </a:xfrm>
        </p:spPr>
        <p:txBody>
          <a:bodyPr/>
          <a:lstStyle>
            <a:lvl1pPr>
              <a:defRPr/>
            </a:lvl1pPr>
          </a:lstStyle>
          <a:p>
            <a:fld id="{FA177350-19DC-4585-8389-FB834404AB68}" type="slidenum">
              <a:rPr lang="es-ES" altLang="es-CL"/>
              <a:pPr/>
              <a:t>‹Nº›</a:t>
            </a:fld>
            <a:endParaRPr lang="es-ES" altLang="es-CL"/>
          </a:p>
        </p:txBody>
      </p:sp>
    </p:spTree>
    <p:extLst>
      <p:ext uri="{BB962C8B-B14F-4D97-AF65-F5344CB8AC3E}">
        <p14:creationId xmlns:p14="http://schemas.microsoft.com/office/powerpoint/2010/main" val="4210967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EB49C2E-4458-4F95-A2E5-DCEF350BFF99}" type="datetimeFigureOut">
              <a:rPr lang="es-CL" smtClean="0"/>
              <a:t>07-11-2022</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2546734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EB49C2E-4458-4F95-A2E5-DCEF350BFF99}" type="datetimeFigureOut">
              <a:rPr lang="es-CL" smtClean="0"/>
              <a:t>07-11-2022</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3038260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EB49C2E-4458-4F95-A2E5-DCEF350BFF99}" type="datetimeFigureOut">
              <a:rPr lang="es-CL" smtClean="0"/>
              <a:t>07-11-2022</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1553744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EB49C2E-4458-4F95-A2E5-DCEF350BFF99}" type="datetimeFigureOut">
              <a:rPr lang="es-CL" smtClean="0"/>
              <a:t>07-11-2022</a:t>
            </a:fld>
            <a:endParaRPr lang="es-CL"/>
          </a:p>
        </p:txBody>
      </p:sp>
      <p:sp>
        <p:nvSpPr>
          <p:cNvPr id="8" name="Footer Placeholder 7"/>
          <p:cNvSpPr>
            <a:spLocks noGrp="1"/>
          </p:cNvSpPr>
          <p:nvPr>
            <p:ph type="ftr" sz="quarter" idx="11"/>
          </p:nvPr>
        </p:nvSpPr>
        <p:spPr/>
        <p:txBody>
          <a:bodyPr/>
          <a:lstStyle/>
          <a:p>
            <a:endParaRPr lang="es-CL"/>
          </a:p>
        </p:txBody>
      </p:sp>
      <p:sp>
        <p:nvSpPr>
          <p:cNvPr id="9" name="Slide Number Placeholder 8"/>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4255715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EB49C2E-4458-4F95-A2E5-DCEF350BFF99}" type="datetimeFigureOut">
              <a:rPr lang="es-CL" smtClean="0"/>
              <a:t>07-11-2022</a:t>
            </a:fld>
            <a:endParaRPr lang="es-CL"/>
          </a:p>
        </p:txBody>
      </p:sp>
      <p:sp>
        <p:nvSpPr>
          <p:cNvPr id="4" name="Footer Placeholder 3"/>
          <p:cNvSpPr>
            <a:spLocks noGrp="1"/>
          </p:cNvSpPr>
          <p:nvPr>
            <p:ph type="ftr" sz="quarter" idx="11"/>
          </p:nvPr>
        </p:nvSpPr>
        <p:spPr/>
        <p:txBody>
          <a:bodyPr/>
          <a:lstStyle/>
          <a:p>
            <a:endParaRPr lang="es-CL"/>
          </a:p>
        </p:txBody>
      </p:sp>
      <p:sp>
        <p:nvSpPr>
          <p:cNvPr id="5" name="Slide Number Placeholder 4"/>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4106554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B49C2E-4458-4F95-A2E5-DCEF350BFF99}" type="datetimeFigureOut">
              <a:rPr lang="es-CL" smtClean="0"/>
              <a:t>07-11-2022</a:t>
            </a:fld>
            <a:endParaRPr lang="es-CL"/>
          </a:p>
        </p:txBody>
      </p:sp>
      <p:sp>
        <p:nvSpPr>
          <p:cNvPr id="3" name="Footer Placeholder 2"/>
          <p:cNvSpPr>
            <a:spLocks noGrp="1"/>
          </p:cNvSpPr>
          <p:nvPr>
            <p:ph type="ftr" sz="quarter" idx="11"/>
          </p:nvPr>
        </p:nvSpPr>
        <p:spPr/>
        <p:txBody>
          <a:bodyPr/>
          <a:lstStyle/>
          <a:p>
            <a:endParaRPr lang="es-CL"/>
          </a:p>
        </p:txBody>
      </p:sp>
      <p:sp>
        <p:nvSpPr>
          <p:cNvPr id="4" name="Slide Number Placeholder 3"/>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3586502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EB49C2E-4458-4F95-A2E5-DCEF350BFF99}" type="datetimeFigureOut">
              <a:rPr lang="es-CL" smtClean="0"/>
              <a:t>07-11-2022</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3345650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EB49C2E-4458-4F95-A2E5-DCEF350BFF99}" type="datetimeFigureOut">
              <a:rPr lang="es-CL" smtClean="0"/>
              <a:t>07-11-2022</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7EF49965-A914-4F34-B89D-09FF1F7B967C}" type="slidenum">
              <a:rPr lang="es-CL" smtClean="0"/>
              <a:t>‹Nº›</a:t>
            </a:fld>
            <a:endParaRPr lang="es-CL"/>
          </a:p>
        </p:txBody>
      </p:sp>
    </p:spTree>
    <p:extLst>
      <p:ext uri="{BB962C8B-B14F-4D97-AF65-F5344CB8AC3E}">
        <p14:creationId xmlns:p14="http://schemas.microsoft.com/office/powerpoint/2010/main" val="1055979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B49C2E-4458-4F95-A2E5-DCEF350BFF99}" type="datetimeFigureOut">
              <a:rPr lang="es-CL" smtClean="0"/>
              <a:t>07-11-2022</a:t>
            </a:fld>
            <a:endParaRPr lang="es-C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F49965-A914-4F34-B89D-09FF1F7B967C}" type="slidenum">
              <a:rPr lang="es-CL" smtClean="0"/>
              <a:t>‹Nº›</a:t>
            </a:fld>
            <a:endParaRPr lang="es-CL"/>
          </a:p>
        </p:txBody>
      </p:sp>
    </p:spTree>
    <p:extLst>
      <p:ext uri="{BB962C8B-B14F-4D97-AF65-F5344CB8AC3E}">
        <p14:creationId xmlns:p14="http://schemas.microsoft.com/office/powerpoint/2010/main" val="1972901767"/>
      </p:ext>
    </p:extLst>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B8F6D7-204E-4F61-869C-C4673E53239C}"/>
              </a:ext>
            </a:extLst>
          </p:cNvPr>
          <p:cNvSpPr>
            <a:spLocks noGrp="1"/>
          </p:cNvSpPr>
          <p:nvPr>
            <p:ph type="ctrTitle"/>
          </p:nvPr>
        </p:nvSpPr>
        <p:spPr>
          <a:xfrm>
            <a:off x="400050" y="1259958"/>
            <a:ext cx="5467349" cy="2454792"/>
          </a:xfrm>
        </p:spPr>
        <p:txBody>
          <a:bodyPr anchor="b">
            <a:normAutofit/>
          </a:bodyPr>
          <a:lstStyle/>
          <a:p>
            <a:r>
              <a:rPr lang="es-ES" sz="4000" b="1" dirty="0">
                <a:solidFill>
                  <a:schemeClr val="tx1">
                    <a:lumMod val="65000"/>
                    <a:lumOff val="35000"/>
                  </a:schemeClr>
                </a:solidFill>
                <a:effectLst/>
                <a:latin typeface="Agency FB" panose="020B0503020202020204" pitchFamily="34" charset="0"/>
              </a:rPr>
              <a:t>Violencias</a:t>
            </a:r>
            <a:r>
              <a:rPr lang="es-ES" sz="4000" b="1" dirty="0">
                <a:solidFill>
                  <a:schemeClr val="tx1">
                    <a:lumMod val="65000"/>
                    <a:lumOff val="35000"/>
                  </a:schemeClr>
                </a:solidFill>
                <a:latin typeface="Agency FB" panose="020B0503020202020204" pitchFamily="34" charset="0"/>
              </a:rPr>
              <a:t> e Inseguridad </a:t>
            </a:r>
            <a:r>
              <a:rPr lang="es-ES" sz="4000" b="1" dirty="0">
                <a:solidFill>
                  <a:schemeClr val="tx1">
                    <a:lumMod val="65000"/>
                    <a:lumOff val="35000"/>
                  </a:schemeClr>
                </a:solidFill>
                <a:effectLst/>
                <a:latin typeface="Agency FB" panose="020B0503020202020204" pitchFamily="34" charset="0"/>
              </a:rPr>
              <a:t>en barrios urbanos segregados</a:t>
            </a:r>
            <a:br>
              <a:rPr lang="es-CL" sz="3200" dirty="0">
                <a:solidFill>
                  <a:schemeClr val="tx1">
                    <a:lumMod val="65000"/>
                    <a:lumOff val="35000"/>
                  </a:schemeClr>
                </a:solidFill>
                <a:latin typeface="Agency FB" panose="020B0503020202020204" pitchFamily="34" charset="0"/>
              </a:rPr>
            </a:br>
            <a:endParaRPr lang="es-CL" sz="3200" dirty="0">
              <a:solidFill>
                <a:schemeClr val="tx1">
                  <a:lumMod val="65000"/>
                  <a:lumOff val="35000"/>
                </a:schemeClr>
              </a:solidFill>
              <a:latin typeface="Agency FB" panose="020B0503020202020204" pitchFamily="34" charset="0"/>
            </a:endParaRPr>
          </a:p>
        </p:txBody>
      </p:sp>
      <p:sp>
        <p:nvSpPr>
          <p:cNvPr id="3" name="Subtítulo 2">
            <a:extLst>
              <a:ext uri="{FF2B5EF4-FFF2-40B4-BE49-F238E27FC236}">
                <a16:creationId xmlns:a16="http://schemas.microsoft.com/office/drawing/2014/main" id="{40F45489-2AA8-47CB-8EEE-B66EE7A47DB6}"/>
              </a:ext>
            </a:extLst>
          </p:cNvPr>
          <p:cNvSpPr>
            <a:spLocks noGrp="1"/>
          </p:cNvSpPr>
          <p:nvPr>
            <p:ph type="subTitle" idx="1"/>
          </p:nvPr>
        </p:nvSpPr>
        <p:spPr>
          <a:xfrm>
            <a:off x="0" y="4062037"/>
            <a:ext cx="5867399" cy="2224463"/>
          </a:xfrm>
        </p:spPr>
        <p:txBody>
          <a:bodyPr anchor="t">
            <a:noAutofit/>
          </a:bodyPr>
          <a:lstStyle/>
          <a:p>
            <a:r>
              <a:rPr lang="es-CL" sz="2900" dirty="0">
                <a:solidFill>
                  <a:schemeClr val="tx1">
                    <a:lumMod val="65000"/>
                    <a:lumOff val="35000"/>
                  </a:schemeClr>
                </a:solidFill>
                <a:latin typeface="Agency FB" panose="020B0503020202020204" pitchFamily="34" charset="0"/>
              </a:rPr>
              <a:t>Alejandra Luneke</a:t>
            </a:r>
          </a:p>
          <a:p>
            <a:r>
              <a:rPr lang="es-CL" sz="2000" dirty="0">
                <a:solidFill>
                  <a:schemeClr val="tx1">
                    <a:lumMod val="65000"/>
                    <a:lumOff val="35000"/>
                  </a:schemeClr>
                </a:solidFill>
                <a:latin typeface="Agency FB" panose="020B0503020202020204" pitchFamily="34" charset="0"/>
              </a:rPr>
              <a:t>Universidad Alberto Hurtado</a:t>
            </a:r>
          </a:p>
          <a:p>
            <a:r>
              <a:rPr lang="es-CL" sz="2000" dirty="0">
                <a:solidFill>
                  <a:schemeClr val="tx1">
                    <a:lumMod val="65000"/>
                    <a:lumOff val="35000"/>
                  </a:schemeClr>
                </a:solidFill>
                <a:latin typeface="Agency FB" panose="020B0503020202020204" pitchFamily="34" charset="0"/>
              </a:rPr>
              <a:t>Instituto Milenio en Investigación en Violencia y Democracia</a:t>
            </a:r>
          </a:p>
          <a:p>
            <a:r>
              <a:rPr lang="es-CL" sz="2000" dirty="0">
                <a:solidFill>
                  <a:schemeClr val="tx1">
                    <a:lumMod val="65000"/>
                    <a:lumOff val="35000"/>
                  </a:schemeClr>
                </a:solidFill>
                <a:latin typeface="Agency FB" panose="020B0503020202020204" pitchFamily="34" charset="0"/>
              </a:rPr>
              <a:t>Centro de Desarrollo Urbano Sustentable</a:t>
            </a:r>
          </a:p>
        </p:txBody>
      </p:sp>
      <p:pic>
        <p:nvPicPr>
          <p:cNvPr id="7" name="Imagen 6">
            <a:extLst>
              <a:ext uri="{FF2B5EF4-FFF2-40B4-BE49-F238E27FC236}">
                <a16:creationId xmlns:a16="http://schemas.microsoft.com/office/drawing/2014/main" id="{2561263F-B680-DCA8-1F8C-7A5EB55DE52B}"/>
              </a:ext>
            </a:extLst>
          </p:cNvPr>
          <p:cNvPicPr>
            <a:picLocks noChangeAspect="1"/>
          </p:cNvPicPr>
          <p:nvPr/>
        </p:nvPicPr>
        <p:blipFill rotWithShape="1">
          <a:blip r:embed="rId2"/>
          <a:srcRect r="11090"/>
          <a:stretch/>
        </p:blipFill>
        <p:spPr>
          <a:xfrm>
            <a:off x="6096000" y="1571"/>
            <a:ext cx="6096000" cy="6856429"/>
          </a:xfrm>
          <a:prstGeom prst="rect">
            <a:avLst/>
          </a:prstGeom>
        </p:spPr>
      </p:pic>
    </p:spTree>
    <p:extLst>
      <p:ext uri="{BB962C8B-B14F-4D97-AF65-F5344CB8AC3E}">
        <p14:creationId xmlns:p14="http://schemas.microsoft.com/office/powerpoint/2010/main" val="150662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500"/>
                                  </p:stCondLst>
                                  <p:iterate>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7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1500"/>
                                  </p:stCondLst>
                                  <p:iterate>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7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1500"/>
                                  </p:stCondLst>
                                  <p:iterate>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7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87383" y="255142"/>
            <a:ext cx="11904617" cy="1280890"/>
          </a:xfrm>
        </p:spPr>
        <p:txBody>
          <a:bodyPr>
            <a:normAutofit/>
          </a:bodyPr>
          <a:lstStyle/>
          <a:p>
            <a:r>
              <a:rPr lang="es-CL" sz="3600" dirty="0">
                <a:latin typeface="Agency FB" panose="020B0503020202020204" pitchFamily="34" charset="0"/>
              </a:rPr>
              <a:t>Teoría “Encadenamiento de violencias y puntos de inflexión”(</a:t>
            </a:r>
            <a:r>
              <a:rPr lang="es-CL" sz="3600" dirty="0" err="1">
                <a:latin typeface="Agency FB" panose="020B0503020202020204" pitchFamily="34" charset="0"/>
              </a:rPr>
              <a:t>Moser</a:t>
            </a:r>
            <a:r>
              <a:rPr lang="es-CL" sz="3600" dirty="0">
                <a:latin typeface="Agency FB" panose="020B0503020202020204" pitchFamily="34" charset="0"/>
              </a:rPr>
              <a:t> y </a:t>
            </a:r>
            <a:r>
              <a:rPr lang="es-CL" sz="3600" dirty="0" err="1">
                <a:latin typeface="Agency FB" panose="020B0503020202020204" pitchFamily="34" charset="0"/>
              </a:rPr>
              <a:t>Horn</a:t>
            </a:r>
            <a:r>
              <a:rPr lang="es-CL" sz="3600" dirty="0">
                <a:latin typeface="Agency FB" panose="020B0503020202020204" pitchFamily="34" charset="0"/>
              </a:rPr>
              <a:t>, 2011)</a:t>
            </a:r>
          </a:p>
        </p:txBody>
      </p:sp>
      <p:sp>
        <p:nvSpPr>
          <p:cNvPr id="3" name="Marcador de contenido 2"/>
          <p:cNvSpPr>
            <a:spLocks noGrp="1"/>
          </p:cNvSpPr>
          <p:nvPr>
            <p:ph idx="1"/>
          </p:nvPr>
        </p:nvSpPr>
        <p:spPr>
          <a:xfrm>
            <a:off x="240631" y="1536032"/>
            <a:ext cx="11710738" cy="5321968"/>
          </a:xfrm>
        </p:spPr>
        <p:txBody>
          <a:bodyPr/>
          <a:lstStyle/>
          <a:p>
            <a:pPr marL="0" indent="0">
              <a:buNone/>
            </a:pPr>
            <a:r>
              <a:rPr lang="es-CL" sz="2200" dirty="0">
                <a:latin typeface="Agency FB" panose="020B0503020202020204" pitchFamily="34" charset="0"/>
              </a:rPr>
              <a:t>Encadenamiento de las violencias múltiples: “sustrato mentalidad belicosa” (Anderson, 2004) y Dinámicas situacionales comunes (Collins, 2002).</a:t>
            </a:r>
          </a:p>
          <a:p>
            <a:endParaRPr lang="es-CL" dirty="0"/>
          </a:p>
        </p:txBody>
      </p:sp>
      <p:graphicFrame>
        <p:nvGraphicFramePr>
          <p:cNvPr id="10" name="Diagrama 9"/>
          <p:cNvGraphicFramePr/>
          <p:nvPr/>
        </p:nvGraphicFramePr>
        <p:xfrm>
          <a:off x="723331" y="2661312"/>
          <a:ext cx="8312385" cy="4196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8332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D907BBD1-EA61-BE49-DF57-397796D8913E}"/>
              </a:ext>
            </a:extLst>
          </p:cNvPr>
          <p:cNvPicPr>
            <a:picLocks noChangeAspect="1"/>
          </p:cNvPicPr>
          <p:nvPr/>
        </p:nvPicPr>
        <p:blipFill rotWithShape="1">
          <a:blip r:embed="rId3"/>
          <a:srcRect l="15802" r="39247" b="-2"/>
          <a:stretch/>
        </p:blipFill>
        <p:spPr>
          <a:xfrm>
            <a:off x="20" y="165"/>
            <a:ext cx="2743179" cy="3417511"/>
          </a:xfrm>
          <a:prstGeom prst="rect">
            <a:avLst/>
          </a:prstGeom>
        </p:spPr>
      </p:pic>
      <p:pic>
        <p:nvPicPr>
          <p:cNvPr id="3" name="Imagen 2">
            <a:extLst>
              <a:ext uri="{FF2B5EF4-FFF2-40B4-BE49-F238E27FC236}">
                <a16:creationId xmlns:a16="http://schemas.microsoft.com/office/drawing/2014/main" id="{873DAAE2-C977-1781-6DDF-68C5307FC98B}"/>
              </a:ext>
            </a:extLst>
          </p:cNvPr>
          <p:cNvPicPr>
            <a:picLocks noChangeAspect="1"/>
          </p:cNvPicPr>
          <p:nvPr/>
        </p:nvPicPr>
        <p:blipFill rotWithShape="1">
          <a:blip r:embed="rId4"/>
          <a:srcRect r="1" b="5940"/>
          <a:stretch/>
        </p:blipFill>
        <p:spPr>
          <a:xfrm>
            <a:off x="20" y="3417677"/>
            <a:ext cx="2743179" cy="3440324"/>
          </a:xfrm>
          <a:prstGeom prst="rect">
            <a:avLst/>
          </a:prstGeom>
        </p:spPr>
      </p:pic>
      <p:sp>
        <p:nvSpPr>
          <p:cNvPr id="22" name="CuadroTexto 21">
            <a:extLst>
              <a:ext uri="{FF2B5EF4-FFF2-40B4-BE49-F238E27FC236}">
                <a16:creationId xmlns:a16="http://schemas.microsoft.com/office/drawing/2014/main" id="{0D24FD77-DD6E-8227-818F-E618BCE7EDFB}"/>
              </a:ext>
            </a:extLst>
          </p:cNvPr>
          <p:cNvSpPr txBox="1"/>
          <p:nvPr/>
        </p:nvSpPr>
        <p:spPr>
          <a:xfrm>
            <a:off x="3051154" y="160337"/>
            <a:ext cx="5991622" cy="6256505"/>
          </a:xfrm>
          <a:prstGeom prst="rect">
            <a:avLst/>
          </a:prstGeom>
        </p:spPr>
        <p:txBody>
          <a:bodyPr vert="horz" lIns="91440" tIns="45720" rIns="91440" bIns="45720" rtlCol="0" anchor="t">
            <a:noAutofit/>
          </a:bodyPr>
          <a:lstStyle/>
          <a:p>
            <a:pPr defTabSz="914400">
              <a:lnSpc>
                <a:spcPct val="90000"/>
              </a:lnSpc>
              <a:spcAft>
                <a:spcPts val="600"/>
              </a:spcAft>
            </a:pPr>
            <a:r>
              <a:rPr lang="en-US" sz="2800" dirty="0" err="1">
                <a:solidFill>
                  <a:schemeClr val="tx1">
                    <a:lumMod val="65000"/>
                    <a:lumOff val="35000"/>
                  </a:schemeClr>
                </a:solidFill>
                <a:latin typeface="Agency FB" panose="020B0503020202020204" pitchFamily="34" charset="0"/>
              </a:rPr>
              <a:t>Efectos</a:t>
            </a:r>
            <a:r>
              <a:rPr lang="en-US" sz="2800" dirty="0">
                <a:solidFill>
                  <a:schemeClr val="tx1">
                    <a:lumMod val="65000"/>
                    <a:lumOff val="35000"/>
                  </a:schemeClr>
                </a:solidFill>
                <a:latin typeface="Agency FB" panose="020B0503020202020204" pitchFamily="34" charset="0"/>
              </a:rPr>
              <a:t>:</a:t>
            </a:r>
          </a:p>
          <a:p>
            <a:pPr defTabSz="914400">
              <a:lnSpc>
                <a:spcPct val="90000"/>
              </a:lnSpc>
              <a:spcAft>
                <a:spcPts val="600"/>
              </a:spcAft>
            </a:pPr>
            <a:r>
              <a:rPr lang="en-US" sz="2800" dirty="0" err="1">
                <a:solidFill>
                  <a:schemeClr val="tx1">
                    <a:lumMod val="65000"/>
                    <a:lumOff val="35000"/>
                  </a:schemeClr>
                </a:solidFill>
                <a:latin typeface="Agency FB" panose="020B0503020202020204" pitchFamily="34" charset="0"/>
              </a:rPr>
              <a:t>Prácticas</a:t>
            </a:r>
            <a:r>
              <a:rPr lang="en-US" sz="2800" dirty="0">
                <a:solidFill>
                  <a:schemeClr val="tx1">
                    <a:lumMod val="65000"/>
                    <a:lumOff val="35000"/>
                  </a:schemeClr>
                </a:solidFill>
                <a:latin typeface="Agency FB" panose="020B0503020202020204" pitchFamily="34" charset="0"/>
              </a:rPr>
              <a:t> de securización </a:t>
            </a:r>
            <a:r>
              <a:rPr lang="en-US" sz="2800" dirty="0" err="1">
                <a:solidFill>
                  <a:schemeClr val="tx1">
                    <a:lumMod val="65000"/>
                    <a:lumOff val="35000"/>
                  </a:schemeClr>
                </a:solidFill>
                <a:latin typeface="Agency FB" panose="020B0503020202020204" pitchFamily="34" charset="0"/>
              </a:rPr>
              <a:t>cotidiana</a:t>
            </a:r>
            <a:r>
              <a:rPr lang="en-US" sz="2800" dirty="0">
                <a:solidFill>
                  <a:schemeClr val="tx1">
                    <a:lumMod val="65000"/>
                    <a:lumOff val="35000"/>
                  </a:schemeClr>
                </a:solidFill>
                <a:latin typeface="Agency FB" panose="020B0503020202020204" pitchFamily="34" charset="0"/>
              </a:rPr>
              <a:t> y micro </a:t>
            </a:r>
            <a:r>
              <a:rPr lang="en-US" sz="2800" dirty="0" err="1">
                <a:solidFill>
                  <a:schemeClr val="tx1">
                    <a:lumMod val="65000"/>
                    <a:lumOff val="35000"/>
                  </a:schemeClr>
                </a:solidFill>
                <a:latin typeface="Agency FB" panose="020B0503020202020204" pitchFamily="34" charset="0"/>
              </a:rPr>
              <a:t>estigmas</a:t>
            </a:r>
            <a:endParaRPr lang="en-US" sz="2800" dirty="0">
              <a:solidFill>
                <a:schemeClr val="tx1">
                  <a:lumMod val="65000"/>
                  <a:lumOff val="35000"/>
                </a:schemeClr>
              </a:solidFill>
              <a:latin typeface="Agency FB" panose="020B0503020202020204" pitchFamily="34" charset="0"/>
            </a:endParaRPr>
          </a:p>
          <a:p>
            <a:pPr defTabSz="914400">
              <a:lnSpc>
                <a:spcPct val="90000"/>
              </a:lnSpc>
              <a:spcAft>
                <a:spcPts val="600"/>
              </a:spcAft>
            </a:pPr>
            <a:br>
              <a:rPr lang="en-US" sz="2800" dirty="0">
                <a:solidFill>
                  <a:schemeClr val="tx1">
                    <a:lumMod val="65000"/>
                    <a:lumOff val="35000"/>
                  </a:schemeClr>
                </a:solidFill>
                <a:latin typeface="Agency FB" panose="020B0503020202020204" pitchFamily="34" charset="0"/>
              </a:rPr>
            </a:b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encerramientos</a:t>
            </a: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abandono</a:t>
            </a: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espacios</a:t>
            </a: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públicos</a:t>
            </a:r>
            <a:r>
              <a:rPr lang="en-US" sz="2800" dirty="0">
                <a:solidFill>
                  <a:schemeClr val="tx1">
                    <a:lumMod val="65000"/>
                    <a:lumOff val="35000"/>
                  </a:schemeClr>
                </a:solidFill>
                <a:latin typeface="Agency FB" panose="020B0503020202020204" pitchFamily="34" charset="0"/>
              </a:rPr>
              <a:t>  (Rasse, Lin, 2021).</a:t>
            </a:r>
            <a:br>
              <a:rPr lang="en-US" sz="2800" dirty="0">
                <a:solidFill>
                  <a:schemeClr val="tx1">
                    <a:lumMod val="65000"/>
                    <a:lumOff val="35000"/>
                  </a:schemeClr>
                </a:solidFill>
                <a:latin typeface="Agency FB" panose="020B0503020202020204" pitchFamily="34" charset="0"/>
              </a:rPr>
            </a:b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diferenciación</a:t>
            </a:r>
            <a:r>
              <a:rPr lang="en-US" sz="2800" dirty="0">
                <a:solidFill>
                  <a:schemeClr val="tx1">
                    <a:lumMod val="65000"/>
                    <a:lumOff val="35000"/>
                  </a:schemeClr>
                </a:solidFill>
                <a:latin typeface="Agency FB" panose="020B0503020202020204" pitchFamily="34" charset="0"/>
              </a:rPr>
              <a:t> social y empeligrosamiento social (Davis, 2007; Low, 2001, </a:t>
            </a:r>
            <a:r>
              <a:rPr lang="en-US" sz="2800" dirty="0" err="1">
                <a:solidFill>
                  <a:schemeClr val="tx1">
                    <a:lumMod val="65000"/>
                    <a:lumOff val="35000"/>
                  </a:schemeClr>
                </a:solidFill>
                <a:latin typeface="Agency FB" panose="020B0503020202020204" pitchFamily="34" charset="0"/>
              </a:rPr>
              <a:t>Kessller</a:t>
            </a:r>
            <a:r>
              <a:rPr lang="en-US" sz="2800" dirty="0">
                <a:solidFill>
                  <a:schemeClr val="tx1">
                    <a:lumMod val="65000"/>
                    <a:lumOff val="35000"/>
                  </a:schemeClr>
                </a:solidFill>
                <a:latin typeface="Agency FB" panose="020B0503020202020204" pitchFamily="34" charset="0"/>
              </a:rPr>
              <a:t>, 2014,)</a:t>
            </a:r>
            <a:br>
              <a:rPr lang="en-US" sz="2800" dirty="0">
                <a:solidFill>
                  <a:schemeClr val="tx1">
                    <a:lumMod val="65000"/>
                    <a:lumOff val="35000"/>
                  </a:schemeClr>
                </a:solidFill>
                <a:latin typeface="Agency FB" panose="020B0503020202020204" pitchFamily="34" charset="0"/>
              </a:rPr>
            </a:br>
            <a:r>
              <a:rPr lang="en-US" sz="2800" dirty="0">
                <a:solidFill>
                  <a:schemeClr val="tx1">
                    <a:lumMod val="65000"/>
                    <a:lumOff val="35000"/>
                  </a:schemeClr>
                </a:solidFill>
                <a:latin typeface="Agency FB" panose="020B0503020202020204" pitchFamily="34" charset="0"/>
              </a:rPr>
              <a:t>: vigilantismo </a:t>
            </a:r>
            <a:r>
              <a:rPr lang="en-US" sz="2800" dirty="0" err="1">
                <a:solidFill>
                  <a:schemeClr val="tx1">
                    <a:lumMod val="65000"/>
                    <a:lumOff val="35000"/>
                  </a:schemeClr>
                </a:solidFill>
                <a:latin typeface="Agency FB" panose="020B0503020202020204" pitchFamily="34" charset="0"/>
              </a:rPr>
              <a:t>comunitario</a:t>
            </a: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Gammallo</a:t>
            </a:r>
            <a:r>
              <a:rPr lang="en-US" sz="2800" dirty="0">
                <a:solidFill>
                  <a:schemeClr val="tx1">
                    <a:lumMod val="65000"/>
                    <a:lumOff val="35000"/>
                  </a:schemeClr>
                </a:solidFill>
                <a:latin typeface="Agency FB" panose="020B0503020202020204" pitchFamily="34" charset="0"/>
              </a:rPr>
              <a:t>, 2017, Arteaga, 2014, Villarreal, 2015)</a:t>
            </a:r>
            <a:br>
              <a:rPr lang="en-US" sz="2800" dirty="0">
                <a:solidFill>
                  <a:schemeClr val="tx1">
                    <a:lumMod val="65000"/>
                    <a:lumOff val="35000"/>
                  </a:schemeClr>
                </a:solidFill>
                <a:latin typeface="Agency FB" panose="020B0503020202020204" pitchFamily="34" charset="0"/>
              </a:rPr>
            </a:b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encerramientos</a:t>
            </a: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amurallamientos</a:t>
            </a: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Caldeira</a:t>
            </a:r>
            <a:r>
              <a:rPr lang="en-US" sz="2800" dirty="0">
                <a:solidFill>
                  <a:schemeClr val="tx1">
                    <a:lumMod val="65000"/>
                    <a:lumOff val="35000"/>
                  </a:schemeClr>
                </a:solidFill>
                <a:latin typeface="Agency FB" panose="020B0503020202020204" pitchFamily="34" charset="0"/>
              </a:rPr>
              <a:t> 2000)</a:t>
            </a:r>
            <a:br>
              <a:rPr lang="en-US" sz="2800" dirty="0">
                <a:solidFill>
                  <a:schemeClr val="tx1">
                    <a:lumMod val="65000"/>
                    <a:lumOff val="35000"/>
                  </a:schemeClr>
                </a:solidFill>
                <a:latin typeface="Agency FB" panose="020B0503020202020204" pitchFamily="34" charset="0"/>
              </a:rPr>
            </a:b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panoptismos</a:t>
            </a:r>
            <a:r>
              <a:rPr lang="en-US" sz="2800" dirty="0">
                <a:solidFill>
                  <a:schemeClr val="tx1">
                    <a:lumMod val="65000"/>
                    <a:lumOff val="35000"/>
                  </a:schemeClr>
                </a:solidFill>
                <a:latin typeface="Agency FB" panose="020B0503020202020204" pitchFamily="34" charset="0"/>
              </a:rPr>
              <a:t> y </a:t>
            </a:r>
            <a:r>
              <a:rPr lang="en-US" sz="2800" dirty="0" err="1">
                <a:solidFill>
                  <a:schemeClr val="tx1">
                    <a:lumMod val="65000"/>
                    <a:lumOff val="35000"/>
                  </a:schemeClr>
                </a:solidFill>
                <a:latin typeface="Agency FB" panose="020B0503020202020204" pitchFamily="34" charset="0"/>
              </a:rPr>
              <a:t>urbanismo</a:t>
            </a: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militarizado</a:t>
            </a:r>
            <a:r>
              <a:rPr lang="en-US" sz="2800" dirty="0">
                <a:solidFill>
                  <a:schemeClr val="tx1">
                    <a:lumMod val="65000"/>
                    <a:lumOff val="35000"/>
                  </a:schemeClr>
                </a:solidFill>
                <a:latin typeface="Agency FB" panose="020B0503020202020204" pitchFamily="34" charset="0"/>
              </a:rPr>
              <a:t> (Graham, 2014)</a:t>
            </a:r>
            <a:br>
              <a:rPr lang="en-US" sz="2800" dirty="0">
                <a:solidFill>
                  <a:schemeClr val="tx1">
                    <a:lumMod val="65000"/>
                    <a:lumOff val="35000"/>
                  </a:schemeClr>
                </a:solidFill>
                <a:latin typeface="Agency FB" panose="020B0503020202020204" pitchFamily="34" charset="0"/>
              </a:rPr>
            </a:b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prácticas</a:t>
            </a:r>
            <a:r>
              <a:rPr lang="en-US" sz="2800" dirty="0">
                <a:solidFill>
                  <a:schemeClr val="tx1">
                    <a:lumMod val="65000"/>
                    <a:lumOff val="35000"/>
                  </a:schemeClr>
                </a:solidFill>
                <a:latin typeface="Agency FB" panose="020B0503020202020204" pitchFamily="34" charset="0"/>
              </a:rPr>
              <a:t> de </a:t>
            </a:r>
            <a:r>
              <a:rPr lang="en-US" sz="2800" dirty="0" err="1">
                <a:solidFill>
                  <a:schemeClr val="tx1">
                    <a:lumMod val="65000"/>
                    <a:lumOff val="35000"/>
                  </a:schemeClr>
                </a:solidFill>
                <a:latin typeface="Agency FB" panose="020B0503020202020204" pitchFamily="34" charset="0"/>
              </a:rPr>
              <a:t>cuidado-protección</a:t>
            </a:r>
            <a:r>
              <a:rPr lang="en-US" sz="2800" dirty="0">
                <a:solidFill>
                  <a:schemeClr val="tx1">
                    <a:lumMod val="65000"/>
                    <a:lumOff val="35000"/>
                  </a:schemeClr>
                </a:solidFill>
                <a:latin typeface="Agency FB" panose="020B0503020202020204" pitchFamily="34" charset="0"/>
              </a:rPr>
              <a:t> (Auyero, 2016)</a:t>
            </a:r>
          </a:p>
          <a:p>
            <a:pPr defTabSz="914400">
              <a:lnSpc>
                <a:spcPct val="90000"/>
              </a:lnSpc>
              <a:spcAft>
                <a:spcPts val="600"/>
              </a:spcAft>
            </a:pPr>
            <a:r>
              <a:rPr lang="en-US" sz="2800" dirty="0">
                <a:solidFill>
                  <a:schemeClr val="tx1">
                    <a:lumMod val="65000"/>
                    <a:lumOff val="35000"/>
                  </a:schemeClr>
                </a:solidFill>
                <a:latin typeface="Agency FB" panose="020B0503020202020204" pitchFamily="34" charset="0"/>
              </a:rPr>
              <a:t>: </a:t>
            </a:r>
            <a:r>
              <a:rPr lang="en-US" sz="2800" dirty="0" err="1">
                <a:solidFill>
                  <a:schemeClr val="tx1">
                    <a:lumMod val="65000"/>
                    <a:lumOff val="35000"/>
                  </a:schemeClr>
                </a:solidFill>
                <a:latin typeface="Agency FB" panose="020B0503020202020204" pitchFamily="34" charset="0"/>
              </a:rPr>
              <a:t>prácticas</a:t>
            </a:r>
            <a:r>
              <a:rPr lang="en-US" sz="2800" dirty="0">
                <a:solidFill>
                  <a:schemeClr val="tx1">
                    <a:lumMod val="65000"/>
                    <a:lumOff val="35000"/>
                  </a:schemeClr>
                </a:solidFill>
                <a:latin typeface="Agency FB" panose="020B0503020202020204" pitchFamily="34" charset="0"/>
              </a:rPr>
              <a:t> de in-movilidad y </a:t>
            </a:r>
            <a:r>
              <a:rPr lang="en-US" sz="2800" dirty="0" err="1">
                <a:solidFill>
                  <a:schemeClr val="tx1">
                    <a:lumMod val="65000"/>
                    <a:lumOff val="35000"/>
                  </a:schemeClr>
                </a:solidFill>
                <a:latin typeface="Agency FB" panose="020B0503020202020204" pitchFamily="34" charset="0"/>
              </a:rPr>
              <a:t>confinamientos</a:t>
            </a:r>
            <a:r>
              <a:rPr lang="en-US" sz="2800" dirty="0">
                <a:solidFill>
                  <a:schemeClr val="tx1">
                    <a:lumMod val="65000"/>
                    <a:lumOff val="35000"/>
                  </a:schemeClr>
                </a:solidFill>
                <a:latin typeface="Agency FB" panose="020B0503020202020204" pitchFamily="34" charset="0"/>
              </a:rPr>
              <a:t> (Luneke, Rasse, Ugalde, 2021)</a:t>
            </a:r>
          </a:p>
        </p:txBody>
      </p:sp>
      <p:pic>
        <p:nvPicPr>
          <p:cNvPr id="4" name="Imagen 3">
            <a:extLst>
              <a:ext uri="{FF2B5EF4-FFF2-40B4-BE49-F238E27FC236}">
                <a16:creationId xmlns:a16="http://schemas.microsoft.com/office/drawing/2014/main" id="{2AEC5DE3-08C3-2A35-AD48-867009C7A3FE}"/>
              </a:ext>
            </a:extLst>
          </p:cNvPr>
          <p:cNvPicPr>
            <a:picLocks noChangeAspect="1"/>
          </p:cNvPicPr>
          <p:nvPr/>
        </p:nvPicPr>
        <p:blipFill rotWithShape="1">
          <a:blip r:embed="rId5"/>
          <a:srcRect l="36649" r="31705"/>
          <a:stretch/>
        </p:blipFill>
        <p:spPr>
          <a:xfrm>
            <a:off x="9487538" y="10"/>
            <a:ext cx="2704462" cy="3418353"/>
          </a:xfrm>
          <a:prstGeom prst="rect">
            <a:avLst/>
          </a:prstGeom>
        </p:spPr>
      </p:pic>
      <p:pic>
        <p:nvPicPr>
          <p:cNvPr id="10" name="Imagen 9">
            <a:extLst>
              <a:ext uri="{FF2B5EF4-FFF2-40B4-BE49-F238E27FC236}">
                <a16:creationId xmlns:a16="http://schemas.microsoft.com/office/drawing/2014/main" id="{8DF62BB5-AF5E-7D00-13EE-BA1BB9072096}"/>
              </a:ext>
            </a:extLst>
          </p:cNvPr>
          <p:cNvPicPr>
            <a:picLocks noChangeAspect="1"/>
          </p:cNvPicPr>
          <p:nvPr/>
        </p:nvPicPr>
        <p:blipFill rotWithShape="1">
          <a:blip r:embed="rId6"/>
          <a:srcRect l="24908" r="29104" b="-2"/>
          <a:stretch/>
        </p:blipFill>
        <p:spPr>
          <a:xfrm>
            <a:off x="9487536" y="3417676"/>
            <a:ext cx="2704463" cy="3440324"/>
          </a:xfrm>
          <a:prstGeom prst="rect">
            <a:avLst/>
          </a:prstGeom>
        </p:spPr>
      </p:pic>
      <p:sp>
        <p:nvSpPr>
          <p:cNvPr id="2" name="CuadroTexto 1"/>
          <p:cNvSpPr txBox="1"/>
          <p:nvPr/>
        </p:nvSpPr>
        <p:spPr>
          <a:xfrm>
            <a:off x="8014995" y="2623457"/>
            <a:ext cx="3732245" cy="3589615"/>
          </a:xfrm>
          <a:prstGeom prst="rect">
            <a:avLst/>
          </a:prstGeom>
        </p:spPr>
        <p:txBody>
          <a:bodyPr vert="horz" lIns="91440" tIns="45720" rIns="91440" bIns="45720" rtlCol="0">
            <a:normAutofit/>
          </a:bodyPr>
          <a:lstStyle/>
          <a:p>
            <a:pPr defTabSz="914400">
              <a:lnSpc>
                <a:spcPct val="90000"/>
              </a:lnSpc>
              <a:spcAft>
                <a:spcPts val="600"/>
              </a:spcAft>
            </a:pPr>
            <a:endParaRPr lang="en-US" dirty="0"/>
          </a:p>
        </p:txBody>
      </p:sp>
      <p:sp>
        <p:nvSpPr>
          <p:cNvPr id="5" name="AutoShape 12" descr="data:image/jpeg;base64,/9j/4AAQSkZJRgABAQAAAQABAAD/2wCEAAkGBhQQEBQUEBQVFBAUFA8UFBQUFBQUFBQUFBUWFBQUFRQXHCYeFxkjGRQUHy8gIycpLCwsFR4xNTAqNSYsLCkBCQoKDgwOGA8PGikgHCQsLCwsKSopLC0sKSkpLCkpKSkpLCkpKSwtKSksKSwpKSkpLCwsKSwpLCkuKSwpLCwsLP/AABEIALcBEwMBIgACEQEDEQH/xAAcAAABBQEBAQAAAAAAAAAAAAAAAQIEBQYDBwj/xABAEAABAwIDBQcBBQUIAgMAAAABAAIDBBESITEFBkFRcRMiMmGBkaHBBxRCUtEjYoKx4RYzU3KSosLwFbIkQ5P/xAAbAQACAwEBAQAAAAAAAAAAAAAAAQIDBAUGB//EADARAAIBAgUCAgkFAQAAAAAAAAABAgMRBBIhMUETUQVhFCIycaGx0eHwQlKRwfEj/9oADAMBAAIRAxEAPwD2NCEJkQQhCYAlSJUCBCEIGCEIQAIQhIAQlQgQiVIhMAQhCABKkQkAIQhAAhCExghIhACoQhAhEIQgYIQhIQJEq5zTBouUDSuPQq87VCFHOizpSLFCEKZWCVIlQAIQhAAhCEACEIQAIQhIBUiEwzDhn0zTAehMxE6C3VcZqprPG8D1AQBJJskxqmn3mhZ4QXHy/Uqrqd7ZD4AG/JTsK5rSedgodRtaKPxPF+QzWIqdpyP8TyfWwUN7uaLCubCo3wYMo2FxXXY+8wndgc3C7gRosvDUyRQF0BPaudazR3gLa87AopNo/to3fibZrz+Y6XP71tUaBqehoTWOuAeackSBCEiABCEIAEIQkAITXPA1UabaAak2luSUXLYlKmr+0e44QcIyzyHuU2bbfIqFLta6pnUTVjVSoyi7nT7g/wDO0e5+iFD++FKqLo05ZdzYIQlW85QiEqEACEiCbaoAVKuZk5AlIXHmAgDqmOkA4qFUbSiZ433PK/0Crp96WD+7ZfrkEWFcvO1PAH1yTXyW8Tg0f94lZOo3jldoQ0eSrpp3O8TiepTsLMa2o21AzV2M+/8ARV1RvbwjYB1/RZ4phkFyLi4FyL5gc7ao0Fq9iwqduTP1eQOQyUFzidST1Wdqd+adofgJe9guWjInna/Los9tH7R5OzjkiY1rHuIN8yLH20VbrRW2pqjg6r1env8Apvz2PQk0ry7bW1p66t7KOQxstdgvYGwv7rV7j15fCY3zCWRmuuJo0sSdVGNZNpEp4OUIOXbf8v8A1bzNIVk979qXIhadLOf1/C36+y09XKWscWtLnAGzRxPBee19JK045muBcSbuyudSqcXNqOVGzwqhGVTqSa02Xn9iVsna1QHYI7yA/hNzl/m1AW0pQQ0XAa62YBuAevFV27srXRd2IxDnwd5gnM+qtbqeHi1G7dynH1FKo4qCjb840PQdgVXaQNPECxVkspuZV5uYeoWrWgwAhCRIAQhCABcaqqEbbu9PNdlnt46nvAch8lQnLKrltKGeSQlVtQnNVU9cSVwfLfIZnkNfZdItjzP/AA4G83m3+3X4WGUnLY6sacYbkKSqT6QOldZgLjxtw68lbwbuxMzkcZDy8LfYZn3U01jWNswBoHAAAewQoNe0EqqekFcjxbCNhieAeIAuPdCjv2nmhSzQI9Kp3NihCF0DjghIlQBV7e2i6FjcHje4NB5cz8qJHtEtHHqcyepUreOnxQ4hqwhw/wC+yro3AgEaEA+6ZF7jK7b0jchZvHzUMiaUZyC50Y5xDj5aWv5EqTtunuxrx0PooFY2Jx7SPEyTK4b+K34XcCOunCyBEN7wAS42A1JyA6k6JwNxlmPJYzenbWMmJhu0EmQ3vide+G/ED+fRV+ytvy09g04o/wAjtPT8voscsZGM8vHc7NPwerUoqonaT48vqehqn3q2u+kpzLG1riDmHXyGeeXRd9lbfiqMmnC/8jtf4To70XXbVF21PKy18THW6jMfyWhyUoNxZzo0nSqqNVW9/wAzzeg+0WpMzO0wGOS4wNAuBpqMwVSUW35KarMwdiDZHNcwnxM45cslp9xd1CO1M8BxAO7F7sgTa1v5FTtl/Zk0CQ1JDnP8OHMsJNzrrlkqEm3dam9uMIZW1F8/x2W/N9OTEbWpw6sJgdZsvfiPO+Yaf5I2ds6WWCWEMdiDmuaLHXQgfC9T2duXTQ4bMLnN8Jcb245ALRxbJk/DGRx8OG6kqUmrPT7FcsVSjJuKbve/C1Wvx504PMI9wJZoYnlxhqGjC698wNHC3kdOq0u6u6raFru9jkfbE7hlyWnmoJG+JjgOlx8KG9ytjTUTLUxEql/MRxVV/wCJEknaT2cfwM/Awf8AIqxc9MxIklLcjTnKF8ul+R900lIEtk7kbFhsOr7Odp4XsV6KCvLGGxB5L0fZFT2kLHeVj6JpiaJqRCLIAEIVdVbSINmtPWxUXJIlGDk7InueBqqmvo4pH4n3OmV7DLpmodVtQjU5+aq59pnms86q2Zto4eSd0y7+9MjFmNDR5AD3PFQptrKhqNok8VFdU34rNKtwjZHDcsuJdoOPNcTKVDjnupsEN87JL1ibagMAQpXZeSE8hDqm5SJULqHDBCEIAZPFia5p4gj3WVoTYFp1Y4t9NR8H4WtWZro+zqiOEjbjqM/q72QhM7uZjie3ja49Fm3MWmpX2cORy91SV0GCRw5H4TQil/s/T/4LPZZneDZTjLaCncI25YmsPfJ1N+XALb2RZU1KEZq2xuw2Pq0Z5m3LybZmN3wyEAPp5WSaGQsc+/qBdvQBaUJ1kKdOGRWKMRW6089rP33+Yi6U1KZHWGQ4nkmAXXdlwQ0eqsMxcUsTIx3QBbV5191QbV+06ip3FpkfNILgthaX2I4EjIepWI313rkqJXU0Li2njJZK5psZHaOYCNGjQ8zcaDPMsiDRZoACxVsWqbypXZ2cH4VKvHPN2XxZ6pR/a5RPdZ/bw8nSR931Ivb1V3U00NSzHG5rgcxJGQQeV7arwzA57g1gLnOIAAFySdAAF6JuDuPU0zxK+XsmHN1O2zw+/wCe/dafMXKdLEue6I4vw6NFXjL+STVUro3YXeh4Ecwu1Ns6R/haSOeg9yte+kjGbgCRe187X5KrZtBFWqosqoYd1E32I0W7bvxva3yF3H9PlTId3YTq95/0j6FR5tp8udk9lYeCp692avRLLVFgzd+mGuM/x/oFY0j44W4YxYeZJ/mqD72bLmaoqXWK/RkaSTa1uKgVG8gGioJas/CiyjTNUyrt7GunhIcmii3mJdbl9VNh3guT6LGRSWFxxJP0XaCcgX53SjWl3JTwsOxuG7Sa7xAHqAVylpad+bomX8hY/CyjK4hdxtAq3rJ7mb0Vx9l2LiXdqldoHD/K8/W6iSbmwnwyPHXCfoo7dqJ//l0v+b4C1ZfqYrd12t0kJ6tH6qV90DRb5UNu2PNOdtK6alBbA6dR+0dTD5IXEbRCEZ4i6U+xs0IQugcgAlSIQAKj3pis1ko1Y4E9NT8YvdXijbTp8cT2+V/bNAmUrHclx25FctePxDPqFy2ZJeMA6tuw/wAOQ+LH1U6qZjgPNpv6IEUNklk8hJZSENsiyWyEgO+zYcUrR1PsCuu3v/j0tRMNY4pXDqGkhGx3Wnb54h7gq03g2f29NPF/iRSM9XNIv8pMaPnylZhYL5nUnmTqT63XZcW3As4WcMnDk4ZOHoQV1aV5+d7u59BpNZUo7WRtfsv2ex80zzYvY2MN8g8uxOH+kD1PNeliNeFbN2tJSyiWFxa4ZHk5vFrhxBsvUNkb0CqjxMkzsMTcgWnkR9eK1UasVGzOPjcNOVRzT0LTaUlgQNSq1sWS7OffUoe7klUeZ3I0o9NWIxi06rvGFxLU4KpaF8ldHfCmPiunNen3ViZlcWiC6D6pkkdx6KeVxLAFFlsbkBkFmjyCBAfYKeGBKI00gc2Q2xWQWKY6JczEUWFmIRJumklSXwpDEiw20Qi+3XJdGzc/NdJIkhhuErDznIvKE/7sUJZCXVR6ghCF2zyoIQhIAQhCYGR7PsqmRnB3fb6WafgsVlSm9x+YEKPvOzBLFJ5gO6HuH/2afRLE+xB5FBAqpo7Ejkuastsw2fcaOF1XJgVO9Ms7KV7qUEzDDazcbg2/eLW8Tb68lH3NqqiWlDqtpbJjeG4m4XOZlYluVs8Q0zAHU3qEuSV9LCseWkEaggjqFqY5w9ocNCPbmFlbKZQV5jNjmw6jkeYQxIxH2h7mmKR1TA28LyXSgf8A1u4vt+U8TwOfEkYbFZfQfa3F2m7SsztTcminJcWOhecyYjhBPE4CC34WKthc7zRO1g/FOlFQqK6WzR5EXrpsymmkma2muJtQQS3COLnuGjBx9szkvQj9nNI03Ms7h+W8bb9SGX9rKdBstkTDHTRiNh8RHif5vec3epVdPCNP1jRiPFoSjamnfzIFJUy42Rh3aWDQ6RwsXEeJ9hYDornAeaSmo2xjLU6n6BdjlqtDowfBzI4qouTnY81HrJZmj9kxj+Yc4tPplb5TjtaL7x93xjtywvwWN8I43tb0ujalE6WMtZIY3HiBr5HiB0UJUIW0RdTxU3JZmrea+mpQnfZzXlj6c472sJLm/LwrSMnNhcWNhca28l5xtDY81M67wRn3XtJtfmHcD1zXGOqme4Na+QucQAMbsyfVc+MlFtTTPQVMMqkVKlJJcvf+z1GnmxyMj0LzYE6Xtex9lcf2ck/M33P6LG0tGaeJtnF0jCHlxJN3Agm1+GVl6dTTiRjXt0c1rh0IuuhGhB7o89VxVSD9V3XuM9NsKRugDh+7+hUR8Lm+JpHUELY3SEX1TeGjwyMcbP8AUrmPCQhaeXZkbtWD0y/kokmwGnwuI62KqdCa21L44um97oz/AGd0joVbS7BePCWu+FBqIXR+Npb5nQ+uircZR3ReqsZ+yyAYrZJhjU05pMAVZamQDdClmEITD1TeoSIXWPOCoQhMAQhCQFbvDRCWBw4gGx5XyP6+ipqGbGxrjqQL9Rk75BWpkbcEHQgj3WRo24HyRn8Lrjo6/wDyDkyLJ9ezFE08Wmx6KnIV7AMTXN5jLqqZzc0IDlZFkr3AAkkADMkmwA5k8FTxbaNTL2dN4G5yTW0HJgPE21PmbZKMpqOj3LadGdRNrZbvhfnbdlvZJZPsoO2NsxUkfaVD8DLht7ON3G5AAaCb5H2UyonRylvhNv8AvLiu3388QD8LEs+0WKbtWU8chmbDJLEJWYGyhjS4htiToCRpeyq9sb1zy7LgrIHYHMlaJ2M8Js4i2dzhuGZX0kSCxvdobbihGKZ0cQ5vcG36A6+iym2ftSpoSWMD5n5WDG4WZi47ztb3GgKyu9e7kMAp61hfNDJMx8rZDiBjktIxo42whzcyeC12+u7zJtnPbTsaCwMljEbQL4BawDRn+zLgPRIkiu2pvPVyyUlNE37nPUB7nmQBxYGueAACOIYTpfMDJUO36momgqqSrcH1FGWVDJGi3aRZNfcAC/dka4ZcDyWqq93ZK+lpJsTqeuha1wc9pBDhbEHN1Fy3EOumak7D3McySaatlFRUTxmJ9m4WCMgAtAy4ADQWskO557FteogqKCoqe8wNaGzi57SFxs5jncXMDng3z65Fe1KqjhpqOmY1o/YsdZjQHTO7QuOTR3nF1y7TTPRVh+0CF0nZxh1swZHNcWi+IMeGNBL2l3Z6Z/tBogdzTSRgghwBB1BFweoVdRbtRMmxxtIcQRbUNFiSWjgTayk7FfK+K9Q0NlxygtaDhAD3BuG+ZBaAbnW6sY7g3Gqi4RbTaLY1pwi4xbSe5VT1UbiAwHM4ScV7XBIxNsCL28wtLudU3p8B1ie5n8Pib8H4VTNQ4pO0dZpAIy7oI1zHFWe61LhMz/wvcwN88IN3fPwnbUhe8bGgui6S6LpkRUl0l00uQA4uTHkEWOY5HNML00vSJJEKfYsTtAWH902+NFAn2LI3wFrxyPdP6K1mrmM8b2t/zOaP5lRxt+n/AMeL/wDRv6qiUKb30NcKlZbXfxKj7rJxiffyAPyCkVx/aCn/AMeL/W39UKrpQ/d8i/rVf2fBl8hCFuOSCVIhACoSIQALNbYi7Oqa7hIC09dR8tPutKqbeeC8QcPEwgj0730+U0JnGmfZwUTaEOGQ+/uukb7gEaGxHqjbrHuiDoi0SEWBeCWg+YHqlsEVd2MrvbSMfFeSYxAXsNWvPLAM3HzGiw1JNLcMie8FzgA1ri27jkND0VhtvZNU1xfOHP8A3x3mgenhHoFZbjbKxOM7hk27WebvxO9Bl6nkuRPNWrJWy/Q9dRcMHg3JyU1xta/b/TV0NJ2UbWElxaBdxJJceJufNVe+eyPvVDPGBd2AvZ/nj77QOtrfxK9XGqq2RC8j2sFnHvODbhoxOsDrYAnJdhKyseRlJybk9zxfYdZNLJSyUr6iatZaKQPYHQRwA4Wsx8Glut7eI8ddLL9nlWwTU9PPE2gmfjIc0mRouDhAw/utGThfCNFrKveOGGj7eBokhD2sAYOzaCX9ncgt7oDiNG8dFQzbw19S5zaWDDG0ttI0NeJB2hF2veQyxYWu4eE594JBc0Lt3oTSMppRjgY2JveJF+zsQSQRY92/9FGn3rpKdga2RpDWEsZH3rsY19sJ0I/ZEXvra+qrotyamV2KoqD/AHjnsDryujBeCA3EcLXBrWDE3Id4WIN1e7L3Fp4Q2zC8sN2GSxwWcHANAAGRGpudc8ymBx2btt807WdkGxGOV+MSNk7zHMY6O7LtDgXEnM5WtncCsqdgVtQ8iSXAxj227wwyMxSBxMbBxjMQwutmH8Fs2U8cTQ0YGMGjWgNaOjRkFwl2vG3wjEfhICs2Tum2OlFNITKxpBBILCLEFti03BBF7g8eGit6XZkcLQGNZG0ACwAbkAGjTya0fwhVlRvA45CzfIZlNhpppsw1xHN5whAy0fWxt44j5KPJtk/hAau1Pu3xlk9GfqVZ09BDH4WAnm7vH5SGUtOySY5Nc7zOQ9ytbQQdmwNOvFRxPdS4jkgZ2SITHOQAOeuRclJVdtat7NmXiOQ+pUJSUVdltODnJRQm0Nrti83clktp7ZlluMRDeQNh8arvLHiOZXEUoXNqVZVNFojv4fDUqWr1ZQvprnquL6YhaA0dlzkpLrI6Z0FVTM92JSK7NIkUOmiXUPXUJEL0h4cVCRCAFQkQUAC41cWNjhzB99Qut0XQBkqE2bh/IS30Hh/2kKyYMcThxGYUKri7OoeODhiHp/Qj2Umkms7yOSZEgPjtdx8DRnnY34Z8BkVAop7uDMNrtc+2WXe0y8nN+VbzwkFzbXadW52NsxoiKit3nWB8+SAOAasvB9nrTh7SR7iJZXnwuxsMzJY2lzm4muHZxguBue8L2ItrJa2JnHEeQUGo3it4GgeZzQAuyt2IqeLsomARZXa44gSABch2VzhBNhmc9c1MkkjZ4nDoM1nZdrvlNgXPPJt7fCWPZsz9QGDzzPsEAWs23WN8DfUqrqN4XuyB9GhS4d3G6vLnH2HsFYwUDGeFoHQJAZxtPNJo23m79FMg3dJ/vHk+QyCvxEniNIdiHSbNjj8LQDz4+6nB6UMTgxIkNulATwxPaxIYRtU6PRRmtUngmA4lMKVIgY0qJVMzUwrlIwHVRkroshLK7ldJFcZ5qtqqH8uvJXj6fkVHdTlUuF9zVCtl1TM7Hnkcj9UGNTdo0LgcbRf8wHwVELrrHKLTszowqKXrIiuhuf6IXcSJFXlRpzs9GQhC7R5QEISXQAXRdIhACFF0FMJQBTbyMw4JORseljf4N/RVslUAFpp2hzSHC4Kzs27rb917w3ll+mSCLRAqNtuH4vXK/uoBrJJfCHP8+HuclfxbDjbnhBPN3ePypQp0XCxm49iyu8bg0ch3j+imQ7AjbmQXn943+NFdCBOEKQ7EOOnDcmgAcgLLqI1IEadgQBwEScI12DEuFAzkGJwan4UuFIYwNShqfhShiAGhqeAnCNPEaBiMC7FIAnJgNSIKEgEKY5OKaUDGFc3LqVzckSOLmqPPRNdqM+Y1UspFFpPckpNbFG/Yrr5FpHqEK9QquhE0+lVC6QhC1HOEKRCExgkQhIBExwSoQI4PK4vYhCAOeFLhQhIAwowoQgBcKMKEIAMKXCkQgYtkWQhAx7Wp1kqEACVCEAOCEIQAjkxKhAxt0hQhIBhTHBCEDGpEISGCEIQ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6" name="AutoShape 16" descr="data:image/jpeg;base64,/9j/4AAQSkZJRgABAQAAAQABAAD/2wCEAAkGBxQSEhUUEBQWFhUVFxQUFRgUFRcVFBYXFxgWFxgVFBQYHCggGBomHBUVITEiJSkrLi4uFx8zODMsNygtLisBCgoKDg0OFBAQFyscHB8uLCwvMSw3LCwsLCwsLCwsLCwsLCwrLCw3LCwsLCwrLDArLDcsKywsLCwrKyssKysrK//AABEIAMoAyAMBIgACEQEDEQH/xAAcAAEAAQUBAQAAAAAAAAAAAAAABAECAwYHBQj/xABDEAACAQIEAwQIAgYIBwEAAAABAgADEQQSITEFQVEGBxNhIjJxgZGhscEUQiNScpKU0hUWMzRUYrLRQ0RTY4Ki8Qj/xAAZAQEBAQEBAQAAAAAAAAAAAAAAAQIDBAX/xAAgEQEBAAMBAAICAwAAAAAAAAAAAQIDESESMQQiE2GB/9oADAMBAAIRAxEAPwDuMREBESl4FYluaVvArERAREQEREBERAREQEXkXiXEKdCm1Wu4SmguzNoBOScc786atlwWHNQfr1WyKfNQASYHZLys4SnfVjBqcJSYeTuPsZ0vsX23o8QWyg06qi7U2IJt1U/mEnYvK2uJS8rKhERAREQBkLiHFaNAXr1Epj/MwBPsG5mDtNjTRwleqpsUpuwI1INtPnPmLiOPqVXL1nJY7ljmJ2+EsnV473xHvRwFK+V2qEckU/U2mpcU76W2w+GA86rkn91R95yN6wHU+0/aYXxBl4eN4xvehj6mvjZB0RVW3xuZbg+8viFM/wBvn8nUH7Sb3TcPpN4tbE0qTU7hQ9Um6kXJCi1iDcdDpz5e13lcNo1cKauFTD3p+m7JpUtpcbDQ3vr7p57+RzZ8ON/HxL4P3y7DE4cftUmsP3W/3m4cN7xcDW08Xwz0qAr89p8yrVKnQyRSxvWen4xh9ZYbilGp/Z1abfsup+hkwGfJlHG9D9p1PuV4nWevVpszGmKeaxNwDmABHST4nHYYlBKzKEREBERA4L/+gu0jPVp4GmfQQCpVt+Zz6gPsAJ980vhfZjOqs5tfWO2hZ+M4nxN/GIt5WFvlb4zasVjEpZRZm6BRc28559+VnJHp0Yy9tTuCdlaY3JIO89rH8NFILVw1kq0rujLpcgaqw5gjS083s7x+lVOQAg+fXpeZ8Z2hs4pig51sSxC365L+tPLLl16b8f8AHTOyPHhjsMldRlJ9Fh0Ybie3NU7t8ItPCXXZ6lRx7zb7Ta59DG9k6+dlOWkRE0hERAx16QdSrAFWBBB2IO4nEe9fslgMFTR6QqJVrMQihs1I5bFr31XRtLGdxM4H338MxTYkVarH8MLCibjKhIGYEcmJET7WOYPeW3MzmmeolVQ9PhrNj1+EdpWpUPBa9lqeKlgLAkWIb5a9ZPxfbMlXFNWBam1IWJ2NrsxG/S01xaZ6H3i31mUi24mP4sbeukyqBlboZUA8wZO+PwMtIPT46fWdGLEns/g1q16VOq2RHdVd7gZV5tc6bdZ9MdkOzuHwVLLhdQ9mZyQxfocw0trpafMOGwjVnFNBndtFRdyek+qezVB6eFopVADpTRWA2BA2mLUr1IiJEIiICIiBwHvd4YFx9Sutg2WmbfrAfn9vKS+HlbKWsdAZv/bnsh+LYVUIDBGRwbkMm9gOs5yRlsoFrWA908W7vXt0WXHxn4nXpnEU7ZFZAA1rDUnQec2elVVlNwGtpt9D95p9OgPEJKLyOY63+E94VXAHq5bWNrg35bicvXfx0rs5TC4ekF2y/XWepIPCKHh0aa9FH0vJ0+jj9R8zL7pERKhERAoZzbvzwT1MFTKglKdXM/kCpAJ8rmdKmLEUVdSrqGUixB1BHmIHyE2FHK/uNpT8Mf1j8j9p3bjvdJRqEthKhpE/kYZ6Y9h9YfOadje6zHp6ipUHVHAPwYCbljUrnYw7jYj4Wl+WpyIHx/3m21OwnEF/5SqfZkb6NLafYniBP9zre8KPq0vitWFJ/wBb5QMIeZP0+k3zB92vEH3oimP+5UUf6bmbTwjuhAscXXuP1KK2v7Xb7CLYdaV3XcDatxCkyA5aJ8R25AAEAE+Z09xn0YJA4RwijhkFOggRfLc+ZO5noTFvWbSIiRCIiAiIgUInHO0GFFLE1aZ5MSvWzaj7zrHEOIUqClq1RKagEkuwXQb2udZxntdxPxsU1UaowRqJsRmp2318/rOO7HuLtoy5lxjqVRTsxOl56VDHs+VvDJUEGx0L6+qo+V542BoLWcFAXYcvyp5nkJu3DMH4erHM/XkP2f8Aec9H4+Wy9+o67/yMdc531v2CxHiIrWtcAkXvlPMXkicW7c9vfw4OGwrt4t7sytYUj0PVvKROzvfHiKYC4ymtZbf2i/o3v0N/RPynsyx5ePFjl2dd1ian2a7fYXGEKG8OodkqWBP7LbNNsmWiIiAiIgIiICIiAiIgIiICIiAiJQmAJmiduu8algs1Ohlq1+Yv6FM/5yOfkJE71O3n4NfAw5/TsLuf+mp2t/mP2nAK2KLEk7k3J3JPW/WWRErtDxeti6hqYmoaja2LbLfki7KJuPaDtAf6PwngZb1BkJZQxU01AKr0N7TnbX5yR+LbwRS3VahqL5Zlytb4AzUvlSztn9O79m69OrhqVSkoUOoJCj83MH33mt9ue2gw96GGINY+sw1FIfzfSaLwbtjWw2EqYamLMzlkqX1pqw9JQOt9Z4Ge5JJuSSSTqST1nW7f1kjhNP7XKs1JCx1OpOpJ1PmTPVoEDQbCeNeVFQgGxnF6HqquYBlOU8rbH2idF7D95FWgwpYwl6O2Y3apTPI3/MvznMMHihpfQDWGxhuSNOUI+ucLiUqKr02DKwurKbgjqDE5L3D9omfxsI5uEAq0r8gSQyjyvY++Jlp1jGYsU1zN1sANyTsAJg/E1rX8EezxPS+FrX98x8VGU0qhuVpsS2l7Ai2a3lMuIr3UMlVFXcsQGBHLW4gZUxYspYFSxsAwsb9Le6ZalYLa5tcgD2nYTx/xBZKDvb+11Niot6ag2PI6Sbj2H6MX1NROfS5+0CRiMUqAZyBchRfmTsJWviAguxsNBzOp0G08zFXq1GGQsigoCCAM7esdTuBlt75ir4hnw6g6VFqUka+tmDrqbe4wPTXiCXAva+2YFdelyJV8egJUnUWuArG1/YJBxniZkSqyZGI1VCDmUghSSxAvY6+Uz4Qjxq2vOn/pgSqeLVgWVgQN/L2jlLhXBXOD6JGa/la9/hPNdgatUpsKRD22L6ke8D6iY2cmhQpqCxZELAEA5FVc2/XQe+B6tDEK6hkIIOxHOYTxKn+sSBuQrMo/8gLSJgapSo6OuRWvUQG3/motppofeZTCK601FGrSZAPRLKSbDqysBA9WnUDAEG4OxGxlxkbh1bPTVrWuNht7vLnJLQPlbvHxJbiOLuSctZl16aWHumuXnodqixxWIz+t49W/75+1p57Si1jLbyjGJUVE9/hnZsVqQqDE0lJXN4Z1q7kZct99vjPAV7EHoVPwN50HA4umucGhhnFVkBaohYZWJ0Fj6NuvnJbydWTteLX7HuDZa1J731W4QWIBDudFO5tNfx2Fak9Sm3rISpsbgkcweY5++dFw1LD0wb4Ch6YKWdjUayqdUItl3tc85qXa3DpTNFEUL6Dk2NzqRlzHyGk5zZLeRv4WTrwKJ0mUSMp0EzqZ1c2093XFvwvEsO9/RZvCfplqafI2ia2jEEFdwQR7RqJWOK+xzIn9G0s2bw0v1yi8mRMix6YIsQCDvfb4TDh8CiG6IoPUDWSYgY0pgbADUnTr1lpw6m/ojWxOm9trzKTIn467MqozZDYkZbXsDzPnAkPTDesAdb6669ZZUwiMbsik9SATMa8QXK7WYeGCWUizCwvt7JQY1iLik50uNU9o/NAkLSAGUAAdANPhKJRANwANLaDl09kyxAsamCQSBcbHp7JHfh9MtmNNSepAkuIFBKxKNA+SO0zBsbXI2NeqR++Z5WI3mTH1Cz1Dz8Sof/YzHUbML+4+2aRhiUlbx1V1OqVIItca6i4983TgeHVglTx6KKhDspIVVbXQi9/nNJMssOcmU7CXjq/AMGjAeDiKNYo/iECqquLqQQNTtvrppNN7c4lWruFRL3uaiksX0sPIDyGhM1xevPqNJUracpoxmfzn21dls4sp8vITOsiUH1ktTOzDMP8A7KSgMQPsuIiZUiIgJ5OGxCpUrBmAu4IvzGRR9p60QPEr+mMQ4BCmlkW4IzEBzcA629K0y4TEU1VSax0UXDEW25i09W0rAREQEREBIPHcV4WHrVP1Kbt8FMnTwu3VTLw/FH/s1PpA+Sne+t99fedTLsP+aYWPSZcMtlLdTaWCwxEGWxFTKWjNKiBQCJWIEWnoZLptIbn0pnQzKpSxFNYmkfYNbF2bKqlmABNrAAG9rk9bHQdJT8bZXZ0ZcgzG9jca6qQbHaR8YU8Qks9NrAZxorAXsCSCDa8jVKhanXAdqieGcrMBfMQbqpAGblMq9IYpv+k/xT+aK2MAbKql2tchbeiD+sSbD2SNSxFNbE1mNhsx026WinVFKpU8TQOwYOR6OwGUtyOh36wJVHF3JBRlYC9iNCPJhoZlw9YOiuuzAEew7SDg8QzPbPnXKbsEyjNcADNsdL7S3hmORKKK7ZWRVVlPrXAtou525QJH9IArTIVj4nqgWvoCdbnoDLhjPSCsjJmNgTlIJte1wTY2nnrQOTDKSykE3I3HoN1Gm8zJRK1gKjM4IvTLbKw0YHKAL2OnvgSTjwELWJs/h20vfNl69YqY7LbOjKCQMxykC+17E29sgObUTfliL7HbxQZn4niVqU3Sn6bOMoABtrfVjyA3vAm4vEimuYgnYWUXJJ5CUbFqKfijVcufTpa8h1c71QEykUhqXuAXYW0t0F/3pFIZaNeiw2RymW5GVgfRF9yDA9J8cQMzU3A3J9E2HWwN/hNb708SV4TiWp65kAFtrMRqPjNiPEqYXQ5jbRVBJPlNR7ylNLgtVW3CIumwOYfTaB804jylcG+uXkfrLa0uw6WNz0gUaWTJU3mJhKKmAZbeWmODOImECVy+cqMVZLG8zUhI7Nc2kmksyqVTOoiVobgRNI+ysspll0TKqFYtKxAtyxll0QKWjLKxApaCsrECgEWlYgUtNX7zcB43DMUt7WplgfNdR9JtMhcZwa16FWk/q1EZT7wYHx3UOu3SZai66GY8SmXTpp8NPtKUX09L3dYFrKZYSekys3nLC8ox2lRLWrCWmtAyhZdMIdukPe17wMeWzSVTWR6QJktBEEjD07nXlE9jsnwk4rEUqI/4jgHyUesfheJUfWMREypERAREQEREBERAREQEtfaXShgfInEsEqli1xd6mRRpZQxALH3bTyam86N3yYIU+ItkUKGpo2gsLm9z8ZoNWmDIvUW8xusznDkS3wj0lRgyxaZxQMqtDr8oGJZbX2k1KSyNj2uQo5SjFhlkpJYgtJOFoM7KlNSzsQqqNyx2AliOpdwfCjUxNWuy+hRQKh5F3ve3mAPnE6t2E7OjAYOlQ/MBmqHrUbVj9omVbFERAREQEREBERAREQEREBKGVlDA4d3+gfisPYel4T3/AHhb7zlRPSdM79cQGxqKN0ogH2liZzNoRYby2mZUmWrzhV5aWZ7y2qZYhgZKj21kzg3Z9613a4FrjqZj4TQFWsA2qr6TdD0+c6jwnBjJysdD5HkLTht23HyPRo1TL2tGxXY6sovTs/PKfRb2DkTNi7mODCpxK9ZCPw6GoFYWs5NlJ9ms22pS01G09/u1A8bFHnloA9f+JbWTTtyt5V3a8cZ2N/tErE9DzEREBERAREQEREBERAREQEoxlZRuUD5n70ql+J4m52ZVHsCrpNQafTmP7N4OpUd6mEw7szElnoU2YnqSVuZH/qlgP8Fhf4el/LFTj5oMwrU9JhPp5eyWAv8A3LC/w9L+WXf1SwF/7lhf4al/LBHy4xlDtPqY9kcB/gcL/DUv5Y/qjgP8Dhf4al/LFVwHslw/9GXNj4h0AIuAm9xy1M2x6hV8g2CB3PMHUgD3CdRw/ZnBoxKYTDKddVoUwduoWS6nB8Oc96FLW9/0Sa6DfSebZh2vThs5Occ0wXEHYgOCM2vpCxA2uxO02zujc1BjapFg2IyL+zSXKPnc++bJiuE0G9ajSPq700O2o5SZwfB06VNhRppTBZ2IRQgLHc2Ub+c6asJPXPbsuXj1IiJ1cn//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Tree>
    <p:extLst>
      <p:ext uri="{BB962C8B-B14F-4D97-AF65-F5344CB8AC3E}">
        <p14:creationId xmlns:p14="http://schemas.microsoft.com/office/powerpoint/2010/main" val="3722216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84A36DE-BDEC-47ED-BDF9-C1DFE8E49FD6}"/>
              </a:ext>
            </a:extLst>
          </p:cNvPr>
          <p:cNvPicPr>
            <a:picLocks noChangeAspect="1"/>
          </p:cNvPicPr>
          <p:nvPr/>
        </p:nvPicPr>
        <p:blipFill>
          <a:blip r:embed="rId2"/>
          <a:stretch>
            <a:fillRect/>
          </a:stretch>
        </p:blipFill>
        <p:spPr>
          <a:xfrm>
            <a:off x="484632" y="1800305"/>
            <a:ext cx="6716272" cy="4371895"/>
          </a:xfrm>
          <a:prstGeom prst="rect">
            <a:avLst/>
          </a:prstGeom>
        </p:spPr>
      </p:pic>
      <p:pic>
        <p:nvPicPr>
          <p:cNvPr id="7" name="Imagen 6">
            <a:extLst>
              <a:ext uri="{FF2B5EF4-FFF2-40B4-BE49-F238E27FC236}">
                <a16:creationId xmlns:a16="http://schemas.microsoft.com/office/drawing/2014/main" id="{01D82740-B117-45A4-B50A-38B790318602}"/>
              </a:ext>
            </a:extLst>
          </p:cNvPr>
          <p:cNvPicPr>
            <a:picLocks noChangeAspect="1"/>
          </p:cNvPicPr>
          <p:nvPr/>
        </p:nvPicPr>
        <p:blipFill>
          <a:blip r:embed="rId3"/>
          <a:stretch>
            <a:fillRect/>
          </a:stretch>
        </p:blipFill>
        <p:spPr>
          <a:xfrm>
            <a:off x="7200904" y="561475"/>
            <a:ext cx="4991096" cy="6021358"/>
          </a:xfrm>
          <a:prstGeom prst="rect">
            <a:avLst/>
          </a:prstGeom>
        </p:spPr>
      </p:pic>
      <p:sp>
        <p:nvSpPr>
          <p:cNvPr id="8" name="Título 7">
            <a:extLst>
              <a:ext uri="{FF2B5EF4-FFF2-40B4-BE49-F238E27FC236}">
                <a16:creationId xmlns:a16="http://schemas.microsoft.com/office/drawing/2014/main" id="{CF7AB4C4-4CC9-49AD-833E-011B7105A613}"/>
              </a:ext>
            </a:extLst>
          </p:cNvPr>
          <p:cNvSpPr>
            <a:spLocks noGrp="1"/>
          </p:cNvSpPr>
          <p:nvPr>
            <p:ph type="title"/>
          </p:nvPr>
        </p:nvSpPr>
        <p:spPr>
          <a:xfrm>
            <a:off x="0" y="0"/>
            <a:ext cx="10515600" cy="1325563"/>
          </a:xfrm>
        </p:spPr>
        <p:txBody>
          <a:bodyPr/>
          <a:lstStyle/>
          <a:p>
            <a:r>
              <a:rPr lang="es-CL" dirty="0">
                <a:latin typeface="Agency FB" panose="020B0503020202020204" pitchFamily="34" charset="0"/>
              </a:rPr>
              <a:t>El Estado intermitente</a:t>
            </a:r>
            <a:br>
              <a:rPr lang="es-CL" dirty="0">
                <a:latin typeface="Agency FB" panose="020B0503020202020204" pitchFamily="34" charset="0"/>
              </a:rPr>
            </a:br>
            <a:r>
              <a:rPr lang="es-CL" dirty="0">
                <a:latin typeface="Agency FB" panose="020B0503020202020204" pitchFamily="34" charset="0"/>
              </a:rPr>
              <a:t>y el peligro en los barrios</a:t>
            </a:r>
          </a:p>
        </p:txBody>
      </p:sp>
    </p:spTree>
    <p:extLst>
      <p:ext uri="{BB962C8B-B14F-4D97-AF65-F5344CB8AC3E}">
        <p14:creationId xmlns:p14="http://schemas.microsoft.com/office/powerpoint/2010/main" val="3123323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AB43410-D7A3-4601-C16B-A9760A9AA667}"/>
              </a:ext>
            </a:extLst>
          </p:cNvPr>
          <p:cNvSpPr>
            <a:spLocks noGrp="1"/>
          </p:cNvSpPr>
          <p:nvPr>
            <p:ph type="title"/>
          </p:nvPr>
        </p:nvSpPr>
        <p:spPr>
          <a:xfrm>
            <a:off x="831850" y="3429000"/>
            <a:ext cx="10515600" cy="1133475"/>
          </a:xfrm>
        </p:spPr>
        <p:txBody>
          <a:bodyPr/>
          <a:lstStyle/>
          <a:p>
            <a:r>
              <a:rPr lang="es-CL" dirty="0">
                <a:latin typeface="Agency FB" panose="020B0503020202020204" pitchFamily="34" charset="0"/>
              </a:rPr>
              <a:t>Explicaciones</a:t>
            </a:r>
          </a:p>
        </p:txBody>
      </p:sp>
      <p:sp>
        <p:nvSpPr>
          <p:cNvPr id="5" name="Marcador de texto 4">
            <a:extLst>
              <a:ext uri="{FF2B5EF4-FFF2-40B4-BE49-F238E27FC236}">
                <a16:creationId xmlns:a16="http://schemas.microsoft.com/office/drawing/2014/main" id="{34A71A47-9541-FEEF-A5BC-DF7C3CDFD302}"/>
              </a:ext>
            </a:extLst>
          </p:cNvPr>
          <p:cNvSpPr>
            <a:spLocks noGrp="1"/>
          </p:cNvSpPr>
          <p:nvPr>
            <p:ph type="body" idx="1"/>
          </p:nvPr>
        </p:nvSpPr>
        <p:spPr/>
        <p:txBody>
          <a:bodyPr/>
          <a:lstStyle/>
          <a:p>
            <a:r>
              <a:rPr lang="es-CL" sz="2700" dirty="0">
                <a:latin typeface="Agency FB" panose="020B0503020202020204" pitchFamily="34" charset="0"/>
              </a:rPr>
              <a:t>Perspectivas teóricas</a:t>
            </a:r>
          </a:p>
          <a:p>
            <a:endParaRPr lang="es-CL" dirty="0"/>
          </a:p>
        </p:txBody>
      </p:sp>
    </p:spTree>
    <p:extLst>
      <p:ext uri="{BB962C8B-B14F-4D97-AF65-F5344CB8AC3E}">
        <p14:creationId xmlns:p14="http://schemas.microsoft.com/office/powerpoint/2010/main" val="4086925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55506" y="388136"/>
            <a:ext cx="8911687" cy="1280890"/>
          </a:xfrm>
        </p:spPr>
        <p:txBody>
          <a:bodyPr>
            <a:normAutofit/>
          </a:bodyPr>
          <a:lstStyle/>
          <a:p>
            <a:pPr algn="ctr"/>
            <a:r>
              <a:rPr lang="es-CL" dirty="0">
                <a:latin typeface="Agency FB" panose="020B0503020202020204" pitchFamily="34" charset="0"/>
              </a:rPr>
              <a:t>Territorialidad de pobreza urbana LAC</a:t>
            </a:r>
          </a:p>
        </p:txBody>
      </p:sp>
      <p:graphicFrame>
        <p:nvGraphicFramePr>
          <p:cNvPr id="4" name="Marcador de contenido 3"/>
          <p:cNvGraphicFramePr>
            <a:graphicFrameLocks noGrp="1"/>
          </p:cNvGraphicFramePr>
          <p:nvPr>
            <p:ph idx="1"/>
          </p:nvPr>
        </p:nvGraphicFramePr>
        <p:xfrm>
          <a:off x="855406" y="1905001"/>
          <a:ext cx="10478343" cy="3502644"/>
        </p:xfrm>
        <a:graphic>
          <a:graphicData uri="http://schemas.openxmlformats.org/drawingml/2006/table">
            <a:tbl>
              <a:tblPr firstRow="1" bandRow="1">
                <a:tableStyleId>{5C22544A-7EE6-4342-B048-85BDC9FD1C3A}</a:tableStyleId>
              </a:tblPr>
              <a:tblGrid>
                <a:gridCol w="2802194">
                  <a:extLst>
                    <a:ext uri="{9D8B030D-6E8A-4147-A177-3AD203B41FA5}">
                      <a16:colId xmlns:a16="http://schemas.microsoft.com/office/drawing/2014/main" val="20000"/>
                    </a:ext>
                  </a:extLst>
                </a:gridCol>
                <a:gridCol w="4183368">
                  <a:extLst>
                    <a:ext uri="{9D8B030D-6E8A-4147-A177-3AD203B41FA5}">
                      <a16:colId xmlns:a16="http://schemas.microsoft.com/office/drawing/2014/main" val="20001"/>
                    </a:ext>
                  </a:extLst>
                </a:gridCol>
                <a:gridCol w="3492781">
                  <a:extLst>
                    <a:ext uri="{9D8B030D-6E8A-4147-A177-3AD203B41FA5}">
                      <a16:colId xmlns:a16="http://schemas.microsoft.com/office/drawing/2014/main" val="20002"/>
                    </a:ext>
                  </a:extLst>
                </a:gridCol>
              </a:tblGrid>
              <a:tr h="661218">
                <a:tc>
                  <a:txBody>
                    <a:bodyPr/>
                    <a:lstStyle/>
                    <a:p>
                      <a:r>
                        <a:rPr lang="es-CL" sz="2000" dirty="0"/>
                        <a:t>Proceso</a:t>
                      </a:r>
                    </a:p>
                  </a:txBody>
                  <a:tcPr/>
                </a:tc>
                <a:tc>
                  <a:txBody>
                    <a:bodyPr/>
                    <a:lstStyle/>
                    <a:p>
                      <a:r>
                        <a:rPr lang="es-CL" sz="2000" dirty="0"/>
                        <a:t>Proceso</a:t>
                      </a:r>
                    </a:p>
                  </a:txBody>
                  <a:tcPr/>
                </a:tc>
                <a:tc>
                  <a:txBody>
                    <a:bodyPr/>
                    <a:lstStyle/>
                    <a:p>
                      <a:r>
                        <a:rPr lang="es-CL" sz="2000" dirty="0"/>
                        <a:t>Barrio</a:t>
                      </a:r>
                    </a:p>
                  </a:txBody>
                  <a:tcPr/>
                </a:tc>
                <a:extLst>
                  <a:ext uri="{0D108BD9-81ED-4DB2-BD59-A6C34878D82A}">
                    <a16:rowId xmlns:a16="http://schemas.microsoft.com/office/drawing/2014/main" val="10000"/>
                  </a:ext>
                </a:extLst>
              </a:tr>
              <a:tr h="669814">
                <a:tc rowSpan="3">
                  <a:txBody>
                    <a:bodyPr/>
                    <a:lstStyle/>
                    <a:p>
                      <a:r>
                        <a:rPr lang="es-CL" sz="2000" dirty="0"/>
                        <a:t>Industrialización</a:t>
                      </a:r>
                    </a:p>
                    <a:p>
                      <a:r>
                        <a:rPr lang="es-CL" sz="2000" dirty="0"/>
                        <a:t>Modelo Sustitución</a:t>
                      </a:r>
                      <a:r>
                        <a:rPr lang="es-CL" sz="2000" baseline="0" dirty="0"/>
                        <a:t> de Importaciones</a:t>
                      </a:r>
                      <a:endParaRPr lang="es-CL" sz="2000" dirty="0"/>
                    </a:p>
                  </a:txBody>
                  <a:tcPr/>
                </a:tc>
                <a:tc rowSpan="3">
                  <a:txBody>
                    <a:bodyPr/>
                    <a:lstStyle/>
                    <a:p>
                      <a:r>
                        <a:rPr lang="es-CL" sz="2000" dirty="0"/>
                        <a:t>Crecimiento económico en las ciudades, migración campo ciudad</a:t>
                      </a:r>
                    </a:p>
                  </a:txBody>
                  <a:tcPr/>
                </a:tc>
                <a:tc>
                  <a:txBody>
                    <a:bodyPr/>
                    <a:lstStyle/>
                    <a:p>
                      <a:r>
                        <a:rPr lang="es-CL" sz="2000" dirty="0"/>
                        <a:t>Barrios obreros</a:t>
                      </a:r>
                    </a:p>
                  </a:txBody>
                  <a:tcPr/>
                </a:tc>
                <a:extLst>
                  <a:ext uri="{0D108BD9-81ED-4DB2-BD59-A6C34878D82A}">
                    <a16:rowId xmlns:a16="http://schemas.microsoft.com/office/drawing/2014/main" val="10001"/>
                  </a:ext>
                </a:extLst>
              </a:tr>
              <a:tr h="495958">
                <a:tc vMerge="1">
                  <a:txBody>
                    <a:bodyPr/>
                    <a:lstStyle/>
                    <a:p>
                      <a:endParaRPr lang="es-CL" dirty="0"/>
                    </a:p>
                  </a:txBody>
                  <a:tcPr/>
                </a:tc>
                <a:tc vMerge="1">
                  <a:txBody>
                    <a:bodyPr/>
                    <a:lstStyle/>
                    <a:p>
                      <a:endParaRPr lang="es-CL" dirty="0"/>
                    </a:p>
                  </a:txBody>
                  <a:tcPr/>
                </a:tc>
                <a:tc>
                  <a:txBody>
                    <a:bodyPr/>
                    <a:lstStyle/>
                    <a:p>
                      <a:r>
                        <a:rPr lang="es-CL" sz="2000" dirty="0"/>
                        <a:t>Barrios migrantes rurales</a:t>
                      </a:r>
                    </a:p>
                  </a:txBody>
                  <a:tcPr/>
                </a:tc>
                <a:extLst>
                  <a:ext uri="{0D108BD9-81ED-4DB2-BD59-A6C34878D82A}">
                    <a16:rowId xmlns:a16="http://schemas.microsoft.com/office/drawing/2014/main" val="10002"/>
                  </a:ext>
                </a:extLst>
              </a:tr>
              <a:tr h="669814">
                <a:tc vMerge="1">
                  <a:txBody>
                    <a:bodyPr/>
                    <a:lstStyle/>
                    <a:p>
                      <a:endParaRPr lang="es-CL" dirty="0"/>
                    </a:p>
                  </a:txBody>
                  <a:tcPr/>
                </a:tc>
                <a:tc vMerge="1">
                  <a:txBody>
                    <a:bodyPr/>
                    <a:lstStyle/>
                    <a:p>
                      <a:endParaRPr lang="es-CL" dirty="0"/>
                    </a:p>
                  </a:txBody>
                  <a:tcPr/>
                </a:tc>
                <a:tc>
                  <a:txBody>
                    <a:bodyPr/>
                    <a:lstStyle/>
                    <a:p>
                      <a:r>
                        <a:rPr lang="es-CL" sz="2000"/>
                        <a:t>Barrios urbano populares</a:t>
                      </a:r>
                      <a:endParaRPr lang="es-CL" sz="2000" dirty="0"/>
                    </a:p>
                  </a:txBody>
                  <a:tcPr/>
                </a:tc>
                <a:extLst>
                  <a:ext uri="{0D108BD9-81ED-4DB2-BD59-A6C34878D82A}">
                    <a16:rowId xmlns:a16="http://schemas.microsoft.com/office/drawing/2014/main" val="10003"/>
                  </a:ext>
                </a:extLst>
              </a:tr>
              <a:tr h="669814">
                <a:tc>
                  <a:txBody>
                    <a:bodyPr/>
                    <a:lstStyle/>
                    <a:p>
                      <a:r>
                        <a:rPr lang="es-CL" sz="2000" dirty="0"/>
                        <a:t>Crisis</a:t>
                      </a:r>
                      <a:r>
                        <a:rPr lang="es-CL" sz="2000" baseline="0" dirty="0"/>
                        <a:t> y agenda neoliberal</a:t>
                      </a:r>
                      <a:endParaRPr lang="es-CL" sz="2000" dirty="0"/>
                    </a:p>
                  </a:txBody>
                  <a:tcPr/>
                </a:tc>
                <a:tc>
                  <a:txBody>
                    <a:bodyPr/>
                    <a:lstStyle/>
                    <a:p>
                      <a:r>
                        <a:rPr lang="es-CL" sz="2000" dirty="0"/>
                        <a:t>Privatización</a:t>
                      </a:r>
                      <a:r>
                        <a:rPr lang="es-CL" sz="2000" baseline="0" dirty="0"/>
                        <a:t> de áreas económicas</a:t>
                      </a:r>
                    </a:p>
                    <a:p>
                      <a:r>
                        <a:rPr lang="es-CL" sz="2000" baseline="0" dirty="0"/>
                        <a:t>Desarrollo de Servicios</a:t>
                      </a:r>
                    </a:p>
                    <a:p>
                      <a:endParaRPr lang="es-CL" sz="2000" dirty="0"/>
                    </a:p>
                  </a:txBody>
                  <a:tcPr/>
                </a:tc>
                <a:tc>
                  <a:txBody>
                    <a:bodyPr/>
                    <a:lstStyle/>
                    <a:p>
                      <a:r>
                        <a:rPr lang="es-CL" sz="2000" dirty="0"/>
                        <a:t>Barrios </a:t>
                      </a:r>
                      <a:r>
                        <a:rPr lang="es-CL" sz="2000" dirty="0" err="1"/>
                        <a:t>guetizados</a:t>
                      </a:r>
                      <a:endParaRPr lang="es-CL" sz="2000" dirty="0"/>
                    </a:p>
                  </a:txBody>
                  <a:tcPr/>
                </a:tc>
                <a:extLst>
                  <a:ext uri="{0D108BD9-81ED-4DB2-BD59-A6C34878D82A}">
                    <a16:rowId xmlns:a16="http://schemas.microsoft.com/office/drawing/2014/main" val="10004"/>
                  </a:ext>
                </a:extLst>
              </a:tr>
            </a:tbl>
          </a:graphicData>
        </a:graphic>
      </p:graphicFrame>
      <p:sp>
        <p:nvSpPr>
          <p:cNvPr id="5" name="CuadroTexto 4"/>
          <p:cNvSpPr txBox="1"/>
          <p:nvPr/>
        </p:nvSpPr>
        <p:spPr>
          <a:xfrm>
            <a:off x="616688" y="5499254"/>
            <a:ext cx="10547498" cy="523220"/>
          </a:xfrm>
          <a:prstGeom prst="rect">
            <a:avLst/>
          </a:prstGeom>
          <a:noFill/>
        </p:spPr>
        <p:txBody>
          <a:bodyPr wrap="square" rtlCol="0">
            <a:spAutoFit/>
          </a:bodyPr>
          <a:lstStyle/>
          <a:p>
            <a:pPr lvl="0" algn="ctr"/>
            <a:r>
              <a:rPr lang="es-CL" sz="2800" dirty="0">
                <a:latin typeface="Agency FB" panose="020B0503020202020204" pitchFamily="34" charset="0"/>
                <a:cs typeface="Aharoni" panose="02010803020104030203" pitchFamily="2" charset="-79"/>
              </a:rPr>
              <a:t>Ciudades latinoamericanas presentan un mosaico de barrios pobres </a:t>
            </a:r>
          </a:p>
        </p:txBody>
      </p:sp>
    </p:spTree>
    <p:extLst>
      <p:ext uri="{BB962C8B-B14F-4D97-AF65-F5344CB8AC3E}">
        <p14:creationId xmlns:p14="http://schemas.microsoft.com/office/powerpoint/2010/main" val="2012423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1" name="Rectangle 3"/>
          <p:cNvSpPr>
            <a:spLocks noGrp="1" noChangeArrowheads="1"/>
          </p:cNvSpPr>
          <p:nvPr>
            <p:ph type="title"/>
          </p:nvPr>
        </p:nvSpPr>
        <p:spPr>
          <a:xfrm>
            <a:off x="430146" y="349838"/>
            <a:ext cx="10668000" cy="868139"/>
          </a:xfrm>
          <a:noFill/>
        </p:spPr>
        <p:txBody>
          <a:bodyPr>
            <a:normAutofit/>
          </a:bodyPr>
          <a:lstStyle/>
          <a:p>
            <a:pPr algn="l"/>
            <a:r>
              <a:rPr lang="es-ES" altLang="es-CL" dirty="0">
                <a:latin typeface="Agency FB" panose="020B0503020202020204" pitchFamily="34" charset="0"/>
              </a:rPr>
              <a:t>Teorías</a:t>
            </a:r>
          </a:p>
        </p:txBody>
      </p:sp>
      <p:sp>
        <p:nvSpPr>
          <p:cNvPr id="217092" name="Rectangle 4"/>
          <p:cNvSpPr>
            <a:spLocks noGrp="1" noChangeArrowheads="1"/>
          </p:cNvSpPr>
          <p:nvPr>
            <p:ph idx="1"/>
          </p:nvPr>
        </p:nvSpPr>
        <p:spPr>
          <a:xfrm>
            <a:off x="1379622" y="1748589"/>
            <a:ext cx="10475494" cy="4796590"/>
          </a:xfrm>
          <a:noFill/>
          <a:ln/>
        </p:spPr>
        <p:txBody>
          <a:bodyPr/>
          <a:lstStyle/>
          <a:p>
            <a:pPr marL="609600" indent="-609600">
              <a:buNone/>
            </a:pPr>
            <a:r>
              <a:rPr lang="es-ES" altLang="es-CL" sz="2800" dirty="0">
                <a:latin typeface="Trebuchet MS" panose="020B0603020202020204" pitchFamily="34" charset="0"/>
              </a:rPr>
              <a:t> </a:t>
            </a:r>
          </a:p>
          <a:p>
            <a:pPr marL="609600" indent="-609600"/>
            <a:endParaRPr lang="es-ES" altLang="es-CL" sz="2800" dirty="0">
              <a:latin typeface="Trebuchet MS" panose="020B0603020202020204" pitchFamily="34" charset="0"/>
            </a:endParaRPr>
          </a:p>
          <a:p>
            <a:pPr marL="609600" indent="-609600">
              <a:lnSpc>
                <a:spcPct val="80000"/>
              </a:lnSpc>
            </a:pPr>
            <a:endParaRPr lang="es-ES" altLang="es-CL" sz="2800" dirty="0">
              <a:latin typeface="Trebuchet MS" panose="020B0603020202020204" pitchFamily="34" charset="0"/>
            </a:endParaRPr>
          </a:p>
          <a:p>
            <a:pPr marL="609600" indent="-609600">
              <a:lnSpc>
                <a:spcPct val="80000"/>
              </a:lnSpc>
            </a:pPr>
            <a:endParaRPr lang="es-ES" altLang="es-CL" sz="2800" dirty="0">
              <a:latin typeface="Trebuchet MS" panose="020B0603020202020204" pitchFamily="34" charset="0"/>
            </a:endParaRPr>
          </a:p>
        </p:txBody>
      </p:sp>
      <p:sp>
        <p:nvSpPr>
          <p:cNvPr id="217094" name="Rectangle 6"/>
          <p:cNvSpPr>
            <a:spLocks noChangeArrowheads="1"/>
          </p:cNvSpPr>
          <p:nvPr/>
        </p:nvSpPr>
        <p:spPr bwMode="auto">
          <a:xfrm>
            <a:off x="430146" y="1394848"/>
            <a:ext cx="11331708" cy="5005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fontAlgn="base">
              <a:spcBef>
                <a:spcPct val="20000"/>
              </a:spcBef>
              <a:spcAft>
                <a:spcPct val="0"/>
              </a:spcAft>
              <a:buChar char="»"/>
              <a:defRPr sz="2000">
                <a:solidFill>
                  <a:schemeClr val="tx1"/>
                </a:solidFill>
                <a:latin typeface="Times New Roman" panose="02020603050405020304" pitchFamily="18" charset="0"/>
              </a:defRPr>
            </a:lvl6pPr>
            <a:lvl7pPr marL="2971800" indent="-228600" fontAlgn="base">
              <a:spcBef>
                <a:spcPct val="20000"/>
              </a:spcBef>
              <a:spcAft>
                <a:spcPct val="0"/>
              </a:spcAft>
              <a:buChar char="»"/>
              <a:defRPr sz="2000">
                <a:solidFill>
                  <a:schemeClr val="tx1"/>
                </a:solidFill>
                <a:latin typeface="Times New Roman" panose="02020603050405020304" pitchFamily="18" charset="0"/>
              </a:defRPr>
            </a:lvl7pPr>
            <a:lvl8pPr marL="3429000" indent="-228600" fontAlgn="base">
              <a:spcBef>
                <a:spcPct val="20000"/>
              </a:spcBef>
              <a:spcAft>
                <a:spcPct val="0"/>
              </a:spcAft>
              <a:buChar char="»"/>
              <a:defRPr sz="2000">
                <a:solidFill>
                  <a:schemeClr val="tx1"/>
                </a:solidFill>
                <a:latin typeface="Times New Roman" panose="02020603050405020304" pitchFamily="18" charset="0"/>
              </a:defRPr>
            </a:lvl8pPr>
            <a:lvl9pPr marL="3886200" indent="-228600" fontAlgn="base">
              <a:spcBef>
                <a:spcPct val="20000"/>
              </a:spcBef>
              <a:spcAft>
                <a:spcPct val="0"/>
              </a:spcAft>
              <a:buChar char="»"/>
              <a:defRPr sz="2000">
                <a:solidFill>
                  <a:schemeClr val="tx1"/>
                </a:solidFill>
                <a:latin typeface="Times New Roman" panose="02020603050405020304" pitchFamily="18" charset="0"/>
              </a:defRPr>
            </a:lvl9pPr>
          </a:lstStyle>
          <a:p>
            <a:pPr>
              <a:lnSpc>
                <a:spcPct val="80000"/>
              </a:lnSpc>
            </a:pPr>
            <a:r>
              <a:rPr lang="en-US" altLang="es-CL" sz="2800" b="1" dirty="0" err="1">
                <a:latin typeface="Agency FB" panose="020B0503020202020204" pitchFamily="34" charset="0"/>
              </a:rPr>
              <a:t>Enfoque</a:t>
            </a:r>
            <a:r>
              <a:rPr lang="en-US" altLang="es-CL" sz="2800" b="1" dirty="0">
                <a:latin typeface="Agency FB" panose="020B0503020202020204" pitchFamily="34" charset="0"/>
              </a:rPr>
              <a:t> </a:t>
            </a:r>
            <a:r>
              <a:rPr lang="en-US" altLang="es-CL" sz="2800" b="1" dirty="0" err="1">
                <a:latin typeface="Agency FB" panose="020B0503020202020204" pitchFamily="34" charset="0"/>
              </a:rPr>
              <a:t>ecológico</a:t>
            </a:r>
            <a:endParaRPr lang="en-US" altLang="es-CL" sz="2800" b="1" dirty="0">
              <a:latin typeface="Agency FB" panose="020B0503020202020204" pitchFamily="34" charset="0"/>
            </a:endParaRPr>
          </a:p>
          <a:p>
            <a:pPr lvl="1">
              <a:lnSpc>
                <a:spcPct val="80000"/>
              </a:lnSpc>
            </a:pPr>
            <a:r>
              <a:rPr lang="en-US" altLang="es-CL" dirty="0" err="1">
                <a:latin typeface="Agency FB" panose="020B0503020202020204" pitchFamily="34" charset="0"/>
              </a:rPr>
              <a:t>Teoría</a:t>
            </a:r>
            <a:r>
              <a:rPr lang="en-US" altLang="es-CL" dirty="0">
                <a:latin typeface="Agency FB" panose="020B0503020202020204" pitchFamily="34" charset="0"/>
              </a:rPr>
              <a:t> de la </a:t>
            </a:r>
            <a:r>
              <a:rPr lang="en-US" altLang="es-CL" dirty="0" err="1">
                <a:latin typeface="Agency FB" panose="020B0503020202020204" pitchFamily="34" charset="0"/>
              </a:rPr>
              <a:t>desorganización</a:t>
            </a:r>
            <a:r>
              <a:rPr lang="en-US" altLang="es-CL" dirty="0">
                <a:latin typeface="Agency FB" panose="020B0503020202020204" pitchFamily="34" charset="0"/>
              </a:rPr>
              <a:t> social </a:t>
            </a:r>
          </a:p>
          <a:p>
            <a:pPr lvl="1">
              <a:lnSpc>
                <a:spcPct val="80000"/>
              </a:lnSpc>
            </a:pPr>
            <a:r>
              <a:rPr lang="en-US" altLang="es-CL" dirty="0">
                <a:latin typeface="Agency FB" panose="020B0503020202020204" pitchFamily="34" charset="0"/>
              </a:rPr>
              <a:t> </a:t>
            </a:r>
            <a:r>
              <a:rPr lang="en-US" altLang="es-CL" dirty="0" err="1">
                <a:latin typeface="Agency FB" panose="020B0503020202020204" pitchFamily="34" charset="0"/>
              </a:rPr>
              <a:t>Eficacia</a:t>
            </a:r>
            <a:r>
              <a:rPr lang="en-US" altLang="es-CL" dirty="0">
                <a:latin typeface="Agency FB" panose="020B0503020202020204" pitchFamily="34" charset="0"/>
              </a:rPr>
              <a:t> </a:t>
            </a:r>
            <a:r>
              <a:rPr lang="en-US" altLang="es-CL" dirty="0" err="1">
                <a:latin typeface="Agency FB" panose="020B0503020202020204" pitchFamily="34" charset="0"/>
              </a:rPr>
              <a:t>colectiva</a:t>
            </a:r>
            <a:r>
              <a:rPr lang="en-US" altLang="es-CL" dirty="0">
                <a:latin typeface="Agency FB" panose="020B0503020202020204" pitchFamily="34" charset="0"/>
              </a:rPr>
              <a:t> </a:t>
            </a:r>
          </a:p>
          <a:p>
            <a:pPr marL="457200" lvl="1" indent="0">
              <a:lnSpc>
                <a:spcPct val="80000"/>
              </a:lnSpc>
              <a:buNone/>
            </a:pPr>
            <a:endParaRPr lang="en-US" altLang="es-CL" dirty="0">
              <a:latin typeface="Agency FB" panose="020B0503020202020204" pitchFamily="34" charset="0"/>
            </a:endParaRPr>
          </a:p>
          <a:p>
            <a:pPr>
              <a:lnSpc>
                <a:spcPct val="80000"/>
              </a:lnSpc>
            </a:pPr>
            <a:r>
              <a:rPr lang="en-US" altLang="es-CL" sz="2800" b="1" dirty="0" err="1">
                <a:latin typeface="Agency FB" panose="020B0503020202020204" pitchFamily="34" charset="0"/>
              </a:rPr>
              <a:t>Enfoques</a:t>
            </a:r>
            <a:r>
              <a:rPr lang="en-US" altLang="es-CL" sz="2800" b="1" dirty="0">
                <a:latin typeface="Agency FB" panose="020B0503020202020204" pitchFamily="34" charset="0"/>
              </a:rPr>
              <a:t> </a:t>
            </a:r>
            <a:r>
              <a:rPr lang="en-US" altLang="es-CL" sz="2800" b="1" dirty="0" err="1">
                <a:latin typeface="Agency FB" panose="020B0503020202020204" pitchFamily="34" charset="0"/>
              </a:rPr>
              <a:t>estructuralistas</a:t>
            </a:r>
            <a:endParaRPr lang="en-US" altLang="es-CL" sz="2800" b="1" dirty="0">
              <a:latin typeface="Agency FB" panose="020B0503020202020204" pitchFamily="34" charset="0"/>
            </a:endParaRPr>
          </a:p>
          <a:p>
            <a:pPr lvl="1">
              <a:lnSpc>
                <a:spcPct val="80000"/>
              </a:lnSpc>
            </a:pPr>
            <a:r>
              <a:rPr lang="en-US" altLang="es-CL" dirty="0" err="1">
                <a:latin typeface="Agency FB" panose="020B0503020202020204" pitchFamily="34" charset="0"/>
              </a:rPr>
              <a:t>Teoría</a:t>
            </a:r>
            <a:r>
              <a:rPr lang="en-US" altLang="es-CL" dirty="0">
                <a:latin typeface="Agency FB" panose="020B0503020202020204" pitchFamily="34" charset="0"/>
              </a:rPr>
              <a:t> de la </a:t>
            </a:r>
            <a:r>
              <a:rPr lang="en-US" altLang="es-CL" dirty="0" err="1">
                <a:latin typeface="Agency FB" panose="020B0503020202020204" pitchFamily="34" charset="0"/>
              </a:rPr>
              <a:t>marginalidad</a:t>
            </a:r>
            <a:r>
              <a:rPr lang="en-US" altLang="es-CL" dirty="0">
                <a:latin typeface="Agency FB" panose="020B0503020202020204" pitchFamily="34" charset="0"/>
              </a:rPr>
              <a:t> </a:t>
            </a:r>
            <a:r>
              <a:rPr lang="en-US" altLang="es-CL" dirty="0" err="1">
                <a:latin typeface="Agency FB" panose="020B0503020202020204" pitchFamily="34" charset="0"/>
              </a:rPr>
              <a:t>avanzada</a:t>
            </a:r>
            <a:endParaRPr lang="en-US" altLang="es-CL" dirty="0">
              <a:latin typeface="Agency FB" panose="020B0503020202020204" pitchFamily="34" charset="0"/>
            </a:endParaRPr>
          </a:p>
          <a:p>
            <a:pPr lvl="1">
              <a:lnSpc>
                <a:spcPct val="80000"/>
              </a:lnSpc>
            </a:pPr>
            <a:r>
              <a:rPr lang="en-US" altLang="es-CL" dirty="0" err="1">
                <a:latin typeface="Agency FB" panose="020B0503020202020204" pitchFamily="34" charset="0"/>
              </a:rPr>
              <a:t>Teoría</a:t>
            </a:r>
            <a:r>
              <a:rPr lang="en-US" altLang="es-CL" dirty="0">
                <a:latin typeface="Agency FB" panose="020B0503020202020204" pitchFamily="34" charset="0"/>
              </a:rPr>
              <a:t> del </a:t>
            </a:r>
            <a:r>
              <a:rPr lang="en-US" altLang="es-CL" dirty="0" err="1">
                <a:latin typeface="Agency FB" panose="020B0503020202020204" pitchFamily="34" charset="0"/>
              </a:rPr>
              <a:t>gueto</a:t>
            </a:r>
            <a:r>
              <a:rPr lang="en-US" altLang="es-CL" dirty="0">
                <a:latin typeface="Agency FB" panose="020B0503020202020204" pitchFamily="34" charset="0"/>
              </a:rPr>
              <a:t> /</a:t>
            </a:r>
            <a:r>
              <a:rPr lang="en-US" altLang="es-CL" dirty="0" err="1">
                <a:latin typeface="Agency FB" panose="020B0503020202020204" pitchFamily="34" charset="0"/>
              </a:rPr>
              <a:t>procesos</a:t>
            </a:r>
            <a:r>
              <a:rPr lang="en-US" altLang="es-CL" dirty="0">
                <a:latin typeface="Agency FB" panose="020B0503020202020204" pitchFamily="34" charset="0"/>
              </a:rPr>
              <a:t> de </a:t>
            </a:r>
            <a:r>
              <a:rPr lang="en-US" altLang="es-CL" dirty="0" err="1">
                <a:latin typeface="Agency FB" panose="020B0503020202020204" pitchFamily="34" charset="0"/>
              </a:rPr>
              <a:t>guetizacion</a:t>
            </a:r>
            <a:endParaRPr lang="en-US" altLang="es-CL" dirty="0">
              <a:latin typeface="Agency FB" panose="020B0503020202020204" pitchFamily="34" charset="0"/>
            </a:endParaRPr>
          </a:p>
          <a:p>
            <a:pPr lvl="1">
              <a:lnSpc>
                <a:spcPct val="80000"/>
              </a:lnSpc>
            </a:pPr>
            <a:r>
              <a:rPr lang="en-US" altLang="es-CL" dirty="0">
                <a:latin typeface="Agency FB" panose="020B0503020202020204" pitchFamily="34" charset="0"/>
              </a:rPr>
              <a:t>Teo, </a:t>
            </a:r>
            <a:r>
              <a:rPr lang="en-US" altLang="es-CL" dirty="0" err="1">
                <a:latin typeface="Agency FB" panose="020B0503020202020204" pitchFamily="34" charset="0"/>
              </a:rPr>
              <a:t>exclusión</a:t>
            </a:r>
            <a:r>
              <a:rPr lang="en-US" altLang="es-CL" dirty="0">
                <a:latin typeface="Agency FB" panose="020B0503020202020204" pitchFamily="34" charset="0"/>
              </a:rPr>
              <a:t> </a:t>
            </a:r>
            <a:r>
              <a:rPr lang="en-US" altLang="es-CL" dirty="0" err="1">
                <a:latin typeface="Agency FB" panose="020B0503020202020204" pitchFamily="34" charset="0"/>
              </a:rPr>
              <a:t>como</a:t>
            </a:r>
            <a:r>
              <a:rPr lang="en-US" altLang="es-CL" dirty="0">
                <a:latin typeface="Agency FB" panose="020B0503020202020204" pitchFamily="34" charset="0"/>
              </a:rPr>
              <a:t> </a:t>
            </a:r>
            <a:r>
              <a:rPr lang="en-US" altLang="es-CL" dirty="0" err="1">
                <a:latin typeface="Agency FB" panose="020B0503020202020204" pitchFamily="34" charset="0"/>
              </a:rPr>
              <a:t>proceso</a:t>
            </a:r>
            <a:r>
              <a:rPr lang="en-US" altLang="es-CL" dirty="0">
                <a:latin typeface="Agency FB" panose="020B0503020202020204" pitchFamily="34" charset="0"/>
              </a:rPr>
              <a:t> de </a:t>
            </a:r>
            <a:r>
              <a:rPr lang="en-US" altLang="es-CL" dirty="0" err="1">
                <a:latin typeface="Agency FB" panose="020B0503020202020204" pitchFamily="34" charset="0"/>
              </a:rPr>
              <a:t>acumulación</a:t>
            </a:r>
            <a:r>
              <a:rPr lang="en-US" altLang="es-CL" dirty="0">
                <a:latin typeface="Agency FB" panose="020B0503020202020204" pitchFamily="34" charset="0"/>
              </a:rPr>
              <a:t> de </a:t>
            </a:r>
            <a:r>
              <a:rPr lang="en-US" altLang="es-CL" dirty="0" err="1">
                <a:latin typeface="Agency FB" panose="020B0503020202020204" pitchFamily="34" charset="0"/>
              </a:rPr>
              <a:t>desventajas</a:t>
            </a:r>
            <a:endParaRPr lang="en-US" altLang="es-CL" dirty="0">
              <a:latin typeface="Agency FB" panose="020B0503020202020204" pitchFamily="34" charset="0"/>
            </a:endParaRPr>
          </a:p>
          <a:p>
            <a:pPr lvl="1">
              <a:lnSpc>
                <a:spcPct val="80000"/>
              </a:lnSpc>
            </a:pPr>
            <a:r>
              <a:rPr lang="en-US" altLang="es-CL" dirty="0">
                <a:latin typeface="Agency FB" panose="020B0503020202020204" pitchFamily="34" charset="0"/>
              </a:rPr>
              <a:t>Teo, del conflict </a:t>
            </a:r>
            <a:r>
              <a:rPr lang="en-US" altLang="es-CL" dirty="0" err="1">
                <a:latin typeface="Agency FB" panose="020B0503020202020204" pitchFamily="34" charset="0"/>
              </a:rPr>
              <a:t>urbano</a:t>
            </a:r>
            <a:r>
              <a:rPr lang="en-US" altLang="es-CL" dirty="0">
                <a:latin typeface="Agency FB" panose="020B0503020202020204" pitchFamily="34" charset="0"/>
              </a:rPr>
              <a:t> </a:t>
            </a:r>
          </a:p>
          <a:p>
            <a:pPr marL="457200" lvl="1" indent="0">
              <a:lnSpc>
                <a:spcPct val="80000"/>
              </a:lnSpc>
              <a:buNone/>
            </a:pPr>
            <a:r>
              <a:rPr lang="en-US" altLang="es-CL" dirty="0">
                <a:latin typeface="Agency FB" panose="020B0503020202020204" pitchFamily="34" charset="0"/>
              </a:rPr>
              <a:t>      </a:t>
            </a:r>
            <a:endParaRPr lang="en-US" altLang="es-CL" sz="2000" dirty="0">
              <a:latin typeface="Trebuchet MS" panose="020B0603020202020204" pitchFamily="34" charset="0"/>
            </a:endParaRPr>
          </a:p>
        </p:txBody>
      </p:sp>
    </p:spTree>
    <p:extLst>
      <p:ext uri="{BB962C8B-B14F-4D97-AF65-F5344CB8AC3E}">
        <p14:creationId xmlns:p14="http://schemas.microsoft.com/office/powerpoint/2010/main" val="4050080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contenido 12"/>
          <p:cNvSpPr>
            <a:spLocks noGrp="1"/>
          </p:cNvSpPr>
          <p:nvPr>
            <p:ph idx="1"/>
          </p:nvPr>
        </p:nvSpPr>
        <p:spPr>
          <a:xfrm>
            <a:off x="517358" y="525586"/>
            <a:ext cx="11321716" cy="1367381"/>
          </a:xfrm>
        </p:spPr>
        <p:txBody>
          <a:bodyPr/>
          <a:lstStyle/>
          <a:p>
            <a:pPr marL="0" indent="0">
              <a:buNone/>
            </a:pPr>
            <a:r>
              <a:rPr lang="es-CL" sz="3600" dirty="0">
                <a:latin typeface="Agency FB" panose="020B0503020202020204" pitchFamily="34" charset="0"/>
              </a:rPr>
              <a:t>Violencia ocurre en el seno de un conflicto: político, social económico, urbano</a:t>
            </a:r>
          </a:p>
          <a:p>
            <a:endParaRPr lang="es-CL" dirty="0"/>
          </a:p>
        </p:txBody>
      </p:sp>
      <p:graphicFrame>
        <p:nvGraphicFramePr>
          <p:cNvPr id="14" name="Diagrama 13"/>
          <p:cNvGraphicFramePr/>
          <p:nvPr>
            <p:extLst>
              <p:ext uri="{D42A27DB-BD31-4B8C-83A1-F6EECF244321}">
                <p14:modId xmlns:p14="http://schemas.microsoft.com/office/powerpoint/2010/main" val="738742041"/>
              </p:ext>
            </p:extLst>
          </p:nvPr>
        </p:nvGraphicFramePr>
        <p:xfrm>
          <a:off x="3957850" y="1270686"/>
          <a:ext cx="7233889" cy="4867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CuadroTexto 14"/>
          <p:cNvSpPr txBox="1"/>
          <p:nvPr/>
        </p:nvSpPr>
        <p:spPr>
          <a:xfrm>
            <a:off x="4415479" y="3168114"/>
            <a:ext cx="5692462" cy="369332"/>
          </a:xfrm>
          <a:prstGeom prst="rect">
            <a:avLst/>
          </a:prstGeom>
          <a:noFill/>
        </p:spPr>
        <p:txBody>
          <a:bodyPr wrap="square" rtlCol="0">
            <a:spAutoFit/>
          </a:bodyPr>
          <a:lstStyle/>
          <a:p>
            <a:r>
              <a:rPr lang="es-CL" dirty="0"/>
              <a:t>Violencia visible</a:t>
            </a:r>
          </a:p>
        </p:txBody>
      </p:sp>
      <p:sp>
        <p:nvSpPr>
          <p:cNvPr id="16" name="CuadroTexto 15"/>
          <p:cNvSpPr txBox="1"/>
          <p:nvPr/>
        </p:nvSpPr>
        <p:spPr>
          <a:xfrm>
            <a:off x="3833025" y="5541890"/>
            <a:ext cx="2419643" cy="369332"/>
          </a:xfrm>
          <a:prstGeom prst="rect">
            <a:avLst/>
          </a:prstGeom>
          <a:noFill/>
        </p:spPr>
        <p:txBody>
          <a:bodyPr wrap="square" rtlCol="0">
            <a:spAutoFit/>
          </a:bodyPr>
          <a:lstStyle/>
          <a:p>
            <a:r>
              <a:rPr lang="es-CL" dirty="0"/>
              <a:t>Violencia invisible</a:t>
            </a:r>
          </a:p>
        </p:txBody>
      </p:sp>
      <p:pic>
        <p:nvPicPr>
          <p:cNvPr id="2" name="Imagen 1">
            <a:extLst>
              <a:ext uri="{FF2B5EF4-FFF2-40B4-BE49-F238E27FC236}">
                <a16:creationId xmlns:a16="http://schemas.microsoft.com/office/drawing/2014/main" id="{AF738D5D-2ED8-1251-7165-D71D5B9D3079}"/>
              </a:ext>
            </a:extLst>
          </p:cNvPr>
          <p:cNvPicPr>
            <a:picLocks noChangeAspect="1"/>
          </p:cNvPicPr>
          <p:nvPr/>
        </p:nvPicPr>
        <p:blipFill>
          <a:blip r:embed="rId8"/>
          <a:stretch>
            <a:fillRect/>
          </a:stretch>
        </p:blipFill>
        <p:spPr>
          <a:xfrm>
            <a:off x="517357" y="1662037"/>
            <a:ext cx="3637547" cy="3925277"/>
          </a:xfrm>
          <a:prstGeom prst="rect">
            <a:avLst/>
          </a:prstGeom>
        </p:spPr>
      </p:pic>
    </p:spTree>
    <p:extLst>
      <p:ext uri="{BB962C8B-B14F-4D97-AF65-F5344CB8AC3E}">
        <p14:creationId xmlns:p14="http://schemas.microsoft.com/office/powerpoint/2010/main" val="5895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1D0630-F59C-6050-5689-19C06EAFA358}"/>
              </a:ext>
            </a:extLst>
          </p:cNvPr>
          <p:cNvSpPr>
            <a:spLocks noGrp="1"/>
          </p:cNvSpPr>
          <p:nvPr>
            <p:ph type="title"/>
          </p:nvPr>
        </p:nvSpPr>
        <p:spPr/>
        <p:txBody>
          <a:bodyPr/>
          <a:lstStyle/>
          <a:p>
            <a:r>
              <a:rPr lang="es-CL" dirty="0">
                <a:latin typeface="Agency FB" panose="020B0503020202020204" pitchFamily="34" charset="0"/>
              </a:rPr>
              <a:t>Estrategias</a:t>
            </a:r>
          </a:p>
        </p:txBody>
      </p:sp>
      <p:sp>
        <p:nvSpPr>
          <p:cNvPr id="3" name="Marcador de contenido 2">
            <a:extLst>
              <a:ext uri="{FF2B5EF4-FFF2-40B4-BE49-F238E27FC236}">
                <a16:creationId xmlns:a16="http://schemas.microsoft.com/office/drawing/2014/main" id="{D478396A-4280-3C58-D60F-80C3C88F23CD}"/>
              </a:ext>
            </a:extLst>
          </p:cNvPr>
          <p:cNvSpPr>
            <a:spLocks noGrp="1"/>
          </p:cNvSpPr>
          <p:nvPr>
            <p:ph type="body" idx="1"/>
          </p:nvPr>
        </p:nvSpPr>
        <p:spPr>
          <a:xfrm>
            <a:off x="831850" y="4589463"/>
            <a:ext cx="10515600" cy="2046864"/>
          </a:xfrm>
        </p:spPr>
        <p:txBody>
          <a:bodyPr>
            <a:normAutofit fontScale="85000" lnSpcReduction="20000"/>
          </a:bodyPr>
          <a:lstStyle/>
          <a:p>
            <a:r>
              <a:rPr lang="es-CL" sz="2800" dirty="0">
                <a:latin typeface="Agency FB" panose="020B0503020202020204" pitchFamily="34" charset="0"/>
              </a:rPr>
              <a:t>Enfoque Policial (UPP)</a:t>
            </a:r>
          </a:p>
          <a:p>
            <a:r>
              <a:rPr lang="es-CL" sz="2800" dirty="0">
                <a:latin typeface="Agency FB" panose="020B0503020202020204" pitchFamily="34" charset="0"/>
              </a:rPr>
              <a:t>Enfoque urbano (Medellín)</a:t>
            </a:r>
          </a:p>
          <a:p>
            <a:r>
              <a:rPr lang="es-CL" sz="2800" dirty="0">
                <a:latin typeface="Agency FB" panose="020B0503020202020204" pitchFamily="34" charset="0"/>
              </a:rPr>
              <a:t>Enfoque integral hiper focalizado (Chile)</a:t>
            </a:r>
          </a:p>
          <a:p>
            <a:r>
              <a:rPr lang="es-CL" sz="2800" dirty="0">
                <a:latin typeface="Agency FB" panose="020B0503020202020204" pitchFamily="34" charset="0"/>
              </a:rPr>
              <a:t>Enfoque Promoción de Derechos Jóvenes (Suecia)</a:t>
            </a:r>
          </a:p>
          <a:p>
            <a:r>
              <a:rPr lang="es-CL" sz="2800" dirty="0">
                <a:latin typeface="Agency FB" panose="020B0503020202020204" pitchFamily="34" charset="0"/>
              </a:rPr>
              <a:t>………</a:t>
            </a:r>
          </a:p>
        </p:txBody>
      </p:sp>
    </p:spTree>
    <p:extLst>
      <p:ext uri="{BB962C8B-B14F-4D97-AF65-F5344CB8AC3E}">
        <p14:creationId xmlns:p14="http://schemas.microsoft.com/office/powerpoint/2010/main" val="324055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7" y="255306"/>
            <a:ext cx="11239917" cy="592478"/>
          </a:xfrm>
        </p:spPr>
        <p:txBody>
          <a:bodyPr>
            <a:noAutofit/>
          </a:bodyPr>
          <a:lstStyle/>
          <a:p>
            <a:r>
              <a:rPr lang="es-CL" sz="4000" b="1" dirty="0">
                <a:latin typeface="Agency FB" panose="020B0503020202020204" pitchFamily="34" charset="0"/>
              </a:rPr>
              <a:t>1. EL ENFOQUE POLICIAL Y CONTROL EN TERRITORIOS</a:t>
            </a:r>
          </a:p>
        </p:txBody>
      </p:sp>
      <p:sp>
        <p:nvSpPr>
          <p:cNvPr id="4" name="Marcador de texto 3"/>
          <p:cNvSpPr>
            <a:spLocks noGrp="1"/>
          </p:cNvSpPr>
          <p:nvPr>
            <p:ph type="body" idx="1"/>
          </p:nvPr>
        </p:nvSpPr>
        <p:spPr>
          <a:xfrm>
            <a:off x="494324" y="1103090"/>
            <a:ext cx="5157787" cy="568606"/>
          </a:xfrm>
        </p:spPr>
        <p:txBody>
          <a:bodyPr/>
          <a:lstStyle/>
          <a:p>
            <a:r>
              <a:rPr lang="es-CL" dirty="0"/>
              <a:t>Modelo guerra contra el crimen: BOPE</a:t>
            </a:r>
          </a:p>
        </p:txBody>
      </p:sp>
      <p:sp>
        <p:nvSpPr>
          <p:cNvPr id="5" name="Marcador de contenido 4"/>
          <p:cNvSpPr>
            <a:spLocks noGrp="1"/>
          </p:cNvSpPr>
          <p:nvPr>
            <p:ph sz="half" idx="2"/>
          </p:nvPr>
        </p:nvSpPr>
        <p:spPr>
          <a:xfrm>
            <a:off x="839788" y="1765449"/>
            <a:ext cx="5157787" cy="2865415"/>
          </a:xfrm>
        </p:spPr>
        <p:txBody>
          <a:bodyPr/>
          <a:lstStyle/>
          <a:p>
            <a:r>
              <a:rPr lang="es-CL" dirty="0">
                <a:latin typeface="Tw Cen MT" panose="020B0602020104020603" pitchFamily="34" charset="0"/>
              </a:rPr>
              <a:t>Enfoque represivo y procedimientos de choque</a:t>
            </a:r>
          </a:p>
          <a:p>
            <a:r>
              <a:rPr lang="es-CL" dirty="0">
                <a:latin typeface="Tw Cen MT" panose="020B0602020104020603" pitchFamily="34" charset="0"/>
              </a:rPr>
              <a:t>Allanamientos masivos</a:t>
            </a:r>
          </a:p>
          <a:p>
            <a:r>
              <a:rPr lang="es-CL" dirty="0">
                <a:latin typeface="Tw Cen MT" panose="020B0602020104020603" pitchFamily="34" charset="0"/>
              </a:rPr>
              <a:t>Alta violencia letal</a:t>
            </a:r>
          </a:p>
          <a:p>
            <a:r>
              <a:rPr lang="es-CL" dirty="0">
                <a:latin typeface="Tw Cen MT" panose="020B0602020104020603" pitchFamily="34" charset="0"/>
              </a:rPr>
              <a:t>Extorsión y corrupción con bandas de tráfico de drogas</a:t>
            </a:r>
          </a:p>
        </p:txBody>
      </p:sp>
      <p:sp>
        <p:nvSpPr>
          <p:cNvPr id="6" name="Marcador de texto 5"/>
          <p:cNvSpPr>
            <a:spLocks noGrp="1"/>
          </p:cNvSpPr>
          <p:nvPr>
            <p:ph type="body" sz="quarter" idx="3"/>
          </p:nvPr>
        </p:nvSpPr>
        <p:spPr>
          <a:xfrm>
            <a:off x="6300989" y="1210030"/>
            <a:ext cx="5183188" cy="461665"/>
          </a:xfrm>
        </p:spPr>
        <p:txBody>
          <a:bodyPr/>
          <a:lstStyle/>
          <a:p>
            <a:r>
              <a:rPr lang="es-CL" dirty="0"/>
              <a:t>Modelo de policía de proximidad: UPP </a:t>
            </a:r>
          </a:p>
        </p:txBody>
      </p:sp>
      <p:sp>
        <p:nvSpPr>
          <p:cNvPr id="7" name="Marcador de contenido 6"/>
          <p:cNvSpPr>
            <a:spLocks noGrp="1"/>
          </p:cNvSpPr>
          <p:nvPr>
            <p:ph sz="quarter" idx="4"/>
          </p:nvPr>
        </p:nvSpPr>
        <p:spPr>
          <a:xfrm>
            <a:off x="6300989" y="1671696"/>
            <a:ext cx="5183188" cy="3684588"/>
          </a:xfrm>
        </p:spPr>
        <p:txBody>
          <a:bodyPr>
            <a:normAutofit fontScale="92500" lnSpcReduction="10000"/>
          </a:bodyPr>
          <a:lstStyle/>
          <a:p>
            <a:r>
              <a:rPr lang="es-CL" dirty="0">
                <a:latin typeface="Tw Cen MT" panose="020B0602020104020603" pitchFamily="34" charset="0"/>
              </a:rPr>
              <a:t>Rompe paradigma represivo</a:t>
            </a:r>
          </a:p>
          <a:p>
            <a:r>
              <a:rPr lang="es-CL" dirty="0">
                <a:latin typeface="Tw Cen MT" panose="020B0602020104020603" pitchFamily="34" charset="0"/>
              </a:rPr>
              <a:t>Instala a la policía en los vecindarios</a:t>
            </a:r>
          </a:p>
          <a:p>
            <a:r>
              <a:rPr lang="es-CL" dirty="0">
                <a:latin typeface="Tw Cen MT" panose="020B0602020104020603" pitchFamily="34" charset="0"/>
              </a:rPr>
              <a:t>Busca confianza de la comunidad</a:t>
            </a:r>
          </a:p>
          <a:p>
            <a:r>
              <a:rPr lang="es-CL" dirty="0">
                <a:latin typeface="Tw Cen MT" panose="020B0602020104020603" pitchFamily="34" charset="0"/>
              </a:rPr>
              <a:t>Va acompañada de una UPP social</a:t>
            </a:r>
          </a:p>
          <a:p>
            <a:r>
              <a:rPr lang="es-CL" dirty="0">
                <a:latin typeface="Tw Cen MT" panose="020B0602020104020603" pitchFamily="34" charset="0"/>
              </a:rPr>
              <a:t>Asociada a juegos Olímpicos y Mundial</a:t>
            </a:r>
          </a:p>
          <a:p>
            <a:r>
              <a:rPr lang="es-CL" dirty="0">
                <a:latin typeface="Tw Cen MT" panose="020B0602020104020603" pitchFamily="34" charset="0"/>
              </a:rPr>
              <a:t>Pilotos 2008 y 2009: Santa Marta, Ciudad de Dios y </a:t>
            </a:r>
            <a:r>
              <a:rPr lang="es-CL" dirty="0" err="1">
                <a:latin typeface="Tw Cen MT" panose="020B0602020104020603" pitchFamily="34" charset="0"/>
              </a:rPr>
              <a:t>Rocinha</a:t>
            </a:r>
            <a:endParaRPr lang="es-CL" dirty="0">
              <a:latin typeface="Tw Cen MT" panose="020B0602020104020603" pitchFamily="34" charset="0"/>
            </a:endParaRPr>
          </a:p>
          <a:p>
            <a:pPr marL="0" indent="0">
              <a:buNone/>
            </a:pPr>
            <a:endParaRPr lang="es-CL" dirty="0"/>
          </a:p>
          <a:p>
            <a:endParaRPr lang="es-CL" dirty="0"/>
          </a:p>
        </p:txBody>
      </p:sp>
      <p:sp>
        <p:nvSpPr>
          <p:cNvPr id="8" name="Flecha abajo 7"/>
          <p:cNvSpPr/>
          <p:nvPr/>
        </p:nvSpPr>
        <p:spPr>
          <a:xfrm>
            <a:off x="2421228" y="4886170"/>
            <a:ext cx="914400" cy="2002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9" name="CuadroTexto 8"/>
          <p:cNvSpPr txBox="1"/>
          <p:nvPr/>
        </p:nvSpPr>
        <p:spPr>
          <a:xfrm>
            <a:off x="839788" y="5341742"/>
            <a:ext cx="3320088" cy="1015663"/>
          </a:xfrm>
          <a:prstGeom prst="rect">
            <a:avLst/>
          </a:prstGeom>
          <a:noFill/>
        </p:spPr>
        <p:txBody>
          <a:bodyPr wrap="square" rtlCol="0">
            <a:spAutoFit/>
          </a:bodyPr>
          <a:lstStyle/>
          <a:p>
            <a:r>
              <a:rPr lang="es-CL" sz="2000" dirty="0">
                <a:latin typeface="Tw Cen MT" panose="020B0602020104020603" pitchFamily="34" charset="0"/>
              </a:rPr>
              <a:t>Busca erradicar trafico, intervenciones focalizadas, violentas y de allanamientos</a:t>
            </a:r>
          </a:p>
        </p:txBody>
      </p:sp>
      <p:sp>
        <p:nvSpPr>
          <p:cNvPr id="10" name="Flecha abajo 9"/>
          <p:cNvSpPr/>
          <p:nvPr/>
        </p:nvSpPr>
        <p:spPr>
          <a:xfrm>
            <a:off x="8268236" y="5480944"/>
            <a:ext cx="901521" cy="1545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1" name="CuadroTexto 10"/>
          <p:cNvSpPr txBox="1"/>
          <p:nvPr/>
        </p:nvSpPr>
        <p:spPr>
          <a:xfrm>
            <a:off x="6574664" y="5718531"/>
            <a:ext cx="5190186" cy="1015663"/>
          </a:xfrm>
          <a:prstGeom prst="rect">
            <a:avLst/>
          </a:prstGeom>
          <a:noFill/>
        </p:spPr>
        <p:txBody>
          <a:bodyPr wrap="square" rtlCol="0">
            <a:spAutoFit/>
          </a:bodyPr>
          <a:lstStyle/>
          <a:p>
            <a:r>
              <a:rPr lang="es-CL" sz="2000" dirty="0">
                <a:latin typeface="Tw Cen MT" panose="020B0602020104020603" pitchFamily="34" charset="0"/>
              </a:rPr>
              <a:t>Busca controlar el territorio, evita confrontaciones armadas, se instalan en las comunidades, tiene un complemento social, gran apoyo público</a:t>
            </a:r>
          </a:p>
        </p:txBody>
      </p:sp>
    </p:spTree>
    <p:extLst>
      <p:ext uri="{BB962C8B-B14F-4D97-AF65-F5344CB8AC3E}">
        <p14:creationId xmlns:p14="http://schemas.microsoft.com/office/powerpoint/2010/main" val="3155757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36685" y="1152144"/>
            <a:ext cx="3794760" cy="3072393"/>
          </a:xfrm>
        </p:spPr>
        <p:txBody>
          <a:bodyPr>
            <a:normAutofit fontScale="90000"/>
          </a:bodyPr>
          <a:lstStyle/>
          <a:p>
            <a:pPr algn="l"/>
            <a:r>
              <a:rPr lang="es-CL" sz="6700" dirty="0">
                <a:effectLst/>
                <a:latin typeface="Agency FB" panose="020B0503020202020204" pitchFamily="34" charset="0"/>
                <a:ea typeface="Calibri" panose="020F0502020204030204" pitchFamily="34" charset="0"/>
                <a:cs typeface="Calibri Light" panose="020F0302020204030204" pitchFamily="34" charset="0"/>
              </a:rPr>
              <a:t>UPP</a:t>
            </a:r>
            <a:br>
              <a:rPr lang="es-CL" sz="3100" dirty="0">
                <a:effectLst/>
                <a:latin typeface="Agency FB" panose="020B0503020202020204" pitchFamily="34" charset="0"/>
                <a:ea typeface="Calibri" panose="020F0502020204030204" pitchFamily="34" charset="0"/>
                <a:cs typeface="Calibri Light" panose="020F0302020204030204" pitchFamily="34" charset="0"/>
              </a:rPr>
            </a:br>
            <a:r>
              <a:rPr lang="es-CL" sz="3100" dirty="0">
                <a:effectLst/>
                <a:latin typeface="Agency FB" panose="020B0503020202020204" pitchFamily="34" charset="0"/>
                <a:ea typeface="Calibri" panose="020F0502020204030204" pitchFamily="34" charset="0"/>
                <a:cs typeface="Calibri Light" panose="020F0302020204030204" pitchFamily="34" charset="0"/>
              </a:rPr>
              <a:t>La respuesta policial en los márgenes urbanos: La guerra contra las drogas en los barrios: Rio Janeiro, UPP</a:t>
            </a:r>
            <a:br>
              <a:rPr lang="es-CL" sz="3100" dirty="0">
                <a:effectLst/>
                <a:latin typeface="Calibri" panose="020F0502020204030204" pitchFamily="34" charset="0"/>
                <a:ea typeface="Calibri" panose="020F0502020204030204" pitchFamily="34" charset="0"/>
                <a:cs typeface="Times New Roman" panose="02020603050405020304" pitchFamily="18" charset="0"/>
              </a:rPr>
            </a:br>
            <a:endParaRPr lang="es-CL" sz="3100" b="1" dirty="0">
              <a:latin typeface="Tw Cen MT" panose="020B0602020104020603" pitchFamily="34" charset="0"/>
            </a:endParaRPr>
          </a:p>
        </p:txBody>
      </p:sp>
      <p:pic>
        <p:nvPicPr>
          <p:cNvPr id="5" name="Imagen 4">
            <a:extLst>
              <a:ext uri="{FF2B5EF4-FFF2-40B4-BE49-F238E27FC236}">
                <a16:creationId xmlns:a16="http://schemas.microsoft.com/office/drawing/2014/main" id="{F8048F4C-11CB-4EF9-A8E5-D545116A1E2E}"/>
              </a:ext>
            </a:extLst>
          </p:cNvPr>
          <p:cNvPicPr>
            <a:picLocks noChangeAspect="1"/>
          </p:cNvPicPr>
          <p:nvPr/>
        </p:nvPicPr>
        <p:blipFill>
          <a:blip r:embed="rId2"/>
          <a:stretch>
            <a:fillRect/>
          </a:stretch>
        </p:blipFill>
        <p:spPr>
          <a:xfrm>
            <a:off x="5619404" y="184665"/>
            <a:ext cx="6192981" cy="4998579"/>
          </a:xfrm>
          <a:prstGeom prst="rect">
            <a:avLst/>
          </a:prstGeom>
        </p:spPr>
      </p:pic>
    </p:spTree>
    <p:extLst>
      <p:ext uri="{BB962C8B-B14F-4D97-AF65-F5344CB8AC3E}">
        <p14:creationId xmlns:p14="http://schemas.microsoft.com/office/powerpoint/2010/main" val="2056503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6453809" cy="6857999"/>
          </a:xfrm>
          <a:prstGeom prst="rect">
            <a:avLst/>
          </a:prstGeom>
        </p:spPr>
      </p:pic>
      <p:sp>
        <p:nvSpPr>
          <p:cNvPr id="4" name="CuadroTexto 3"/>
          <p:cNvSpPr txBox="1"/>
          <p:nvPr/>
        </p:nvSpPr>
        <p:spPr>
          <a:xfrm>
            <a:off x="7258050" y="2236273"/>
            <a:ext cx="4419600" cy="3970318"/>
          </a:xfrm>
          <a:prstGeom prst="rect">
            <a:avLst/>
          </a:prstGeom>
          <a:noFill/>
        </p:spPr>
        <p:txBody>
          <a:bodyPr wrap="square" rtlCol="0">
            <a:spAutoFit/>
          </a:bodyPr>
          <a:lstStyle/>
          <a:p>
            <a:pPr algn="ctr"/>
            <a:r>
              <a:rPr lang="es-CL" sz="2800" dirty="0">
                <a:latin typeface="Agency FB" panose="020B0503020202020204" pitchFamily="34" charset="0"/>
              </a:rPr>
              <a:t>El crimen y la violencia no se distribuyen aleatoriamente en territorios. </a:t>
            </a:r>
          </a:p>
          <a:p>
            <a:pPr algn="ctr"/>
            <a:endParaRPr lang="es-CL" sz="2800" dirty="0">
              <a:latin typeface="Agency FB" panose="020B0503020202020204" pitchFamily="34" charset="0"/>
            </a:endParaRPr>
          </a:p>
          <a:p>
            <a:pPr algn="ctr"/>
            <a:endParaRPr lang="es-CL" sz="2800" dirty="0">
              <a:latin typeface="Agency FB" panose="020B0503020202020204" pitchFamily="34" charset="0"/>
            </a:endParaRPr>
          </a:p>
          <a:p>
            <a:pPr algn="ctr"/>
            <a:r>
              <a:rPr lang="es-CL" sz="2800" dirty="0">
                <a:latin typeface="Agency FB" panose="020B0503020202020204" pitchFamily="34" charset="0"/>
              </a:rPr>
              <a:t>Se concentran en las ciudades, y especialmente en mega ciudades y grandes ciudades con mayor incidencia en los márgenes urbanos.</a:t>
            </a:r>
          </a:p>
        </p:txBody>
      </p:sp>
      <p:sp>
        <p:nvSpPr>
          <p:cNvPr id="3" name="CuadroTexto 2">
            <a:extLst>
              <a:ext uri="{FF2B5EF4-FFF2-40B4-BE49-F238E27FC236}">
                <a16:creationId xmlns:a16="http://schemas.microsoft.com/office/drawing/2014/main" id="{9A60D5E0-AA2F-42B1-84B0-CC2E6F2B4632}"/>
              </a:ext>
            </a:extLst>
          </p:cNvPr>
          <p:cNvSpPr txBox="1"/>
          <p:nvPr/>
        </p:nvSpPr>
        <p:spPr>
          <a:xfrm>
            <a:off x="6930887" y="220522"/>
            <a:ext cx="4285705" cy="1077218"/>
          </a:xfrm>
          <a:prstGeom prst="rect">
            <a:avLst/>
          </a:prstGeom>
          <a:noFill/>
        </p:spPr>
        <p:txBody>
          <a:bodyPr wrap="square" rtlCol="0">
            <a:spAutoFit/>
          </a:bodyPr>
          <a:lstStyle/>
          <a:p>
            <a:pPr algn="ctr"/>
            <a:r>
              <a:rPr lang="es-CL" sz="3200" dirty="0">
                <a:latin typeface="Agency FB" panose="020B0503020202020204" pitchFamily="34" charset="0"/>
              </a:rPr>
              <a:t>VIOLENCIAS CONCENTRADAS EN CENTROS URBANOS</a:t>
            </a:r>
          </a:p>
        </p:txBody>
      </p:sp>
    </p:spTree>
    <p:extLst>
      <p:ext uri="{BB962C8B-B14F-4D97-AF65-F5344CB8AC3E}">
        <p14:creationId xmlns:p14="http://schemas.microsoft.com/office/powerpoint/2010/main" val="29822447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a:latin typeface="Agency FB" panose="020B0503020202020204" pitchFamily="34" charset="0"/>
              </a:rPr>
              <a:t>Crimen organizado en las favelas</a:t>
            </a:r>
            <a:br>
              <a:rPr lang="es-CL" dirty="0">
                <a:latin typeface="Agency FB" panose="020B0503020202020204" pitchFamily="34" charset="0"/>
              </a:rPr>
            </a:br>
            <a:r>
              <a:rPr lang="es-CL" sz="3600" dirty="0">
                <a:latin typeface="Agency FB" panose="020B0503020202020204" pitchFamily="34" charset="0"/>
              </a:rPr>
              <a:t> (Cano, 2006, 2012)</a:t>
            </a:r>
          </a:p>
        </p:txBody>
      </p:sp>
      <p:sp>
        <p:nvSpPr>
          <p:cNvPr id="4" name="Rectángulo 3"/>
          <p:cNvSpPr/>
          <p:nvPr/>
        </p:nvSpPr>
        <p:spPr>
          <a:xfrm>
            <a:off x="838200" y="1760130"/>
            <a:ext cx="10771031" cy="1200329"/>
          </a:xfrm>
          <a:prstGeom prst="rect">
            <a:avLst/>
          </a:prstGeom>
        </p:spPr>
        <p:txBody>
          <a:bodyPr wrap="square">
            <a:spAutoFit/>
          </a:bodyPr>
          <a:lstStyle/>
          <a:p>
            <a:pPr algn="just"/>
            <a:r>
              <a:rPr lang="es-CL" b="1" i="0" u="none" strike="noStrike" baseline="0" dirty="0">
                <a:latin typeface="Tw Cen MT" panose="020B0602020104020603" pitchFamily="34" charset="0"/>
              </a:rPr>
              <a:t>“Los estudios recogieron varios testimonios con relatos de experiencias de sumisión, humillación, expulsión, sometimiento económico, golpizas, asesinatos, acoso y abuso sexual. En esas conversaciones, los habitantes de favelas se refieren —y denuncian— un poder que violenta a los individuos, produciéndoles un intenso malestar, e insisten al mismo tiempo en que se trata de un poder al que no se pueden oponer”</a:t>
            </a:r>
            <a:endParaRPr lang="es-CL" b="1" dirty="0">
              <a:latin typeface="Tw Cen MT" panose="020B0602020104020603" pitchFamily="34" charset="0"/>
            </a:endParaRPr>
          </a:p>
        </p:txBody>
      </p:sp>
      <p:sp>
        <p:nvSpPr>
          <p:cNvPr id="5" name="Rectángulo 4"/>
          <p:cNvSpPr/>
          <p:nvPr/>
        </p:nvSpPr>
        <p:spPr>
          <a:xfrm>
            <a:off x="838200" y="3796173"/>
            <a:ext cx="5163355" cy="1754326"/>
          </a:xfrm>
          <a:prstGeom prst="rect">
            <a:avLst/>
          </a:prstGeom>
        </p:spPr>
        <p:txBody>
          <a:bodyPr wrap="square">
            <a:spAutoFit/>
          </a:bodyPr>
          <a:lstStyle/>
          <a:p>
            <a:pPr algn="just"/>
            <a:r>
              <a:rPr lang="es-CL" b="0" i="0" u="none" strike="noStrike" baseline="0" dirty="0">
                <a:latin typeface="Tw Cen MT" panose="020B0602020104020603" pitchFamily="34" charset="0"/>
              </a:rPr>
              <a:t>“</a:t>
            </a:r>
            <a:r>
              <a:rPr lang="es-CL" b="0" i="1" u="none" strike="noStrike" baseline="0" dirty="0">
                <a:latin typeface="Tw Cen MT" panose="020B0602020104020603" pitchFamily="34" charset="0"/>
              </a:rPr>
              <a:t>El tipo con un fusil en la puerta de tu casa, por ejemplo, y tú no puedes decir nada. Un toque [cigarro de marihuana], tú no puedes decir nada. Allá nadie puede usar rojo [símbolo de uno de los grupos del tráfico en la ciudad] [...]. Yo lo vi: él le hizo sacar la blusa a una muchacha [...], se quedó en </a:t>
            </a:r>
            <a:r>
              <a:rPr lang="es-CL" b="0" i="1" u="none" strike="noStrike" baseline="0" dirty="0" err="1">
                <a:latin typeface="Tw Cen MT" panose="020B0602020104020603" pitchFamily="34" charset="0"/>
              </a:rPr>
              <a:t>brasier</a:t>
            </a:r>
            <a:r>
              <a:rPr lang="es-CL" i="1" dirty="0">
                <a:latin typeface="Tw Cen MT" panose="020B0602020104020603" pitchFamily="34" charset="0"/>
              </a:rPr>
              <a:t>”</a:t>
            </a:r>
          </a:p>
        </p:txBody>
      </p:sp>
      <p:sp>
        <p:nvSpPr>
          <p:cNvPr id="6" name="CuadroTexto 5"/>
          <p:cNvSpPr txBox="1"/>
          <p:nvPr/>
        </p:nvSpPr>
        <p:spPr>
          <a:xfrm>
            <a:off x="8087932" y="3773510"/>
            <a:ext cx="1249251" cy="646331"/>
          </a:xfrm>
          <a:prstGeom prst="rect">
            <a:avLst/>
          </a:prstGeom>
          <a:noFill/>
        </p:spPr>
        <p:txBody>
          <a:bodyPr wrap="square" rtlCol="0">
            <a:spAutoFit/>
          </a:bodyPr>
          <a:lstStyle/>
          <a:p>
            <a:r>
              <a:rPr lang="es-CL" b="1" dirty="0">
                <a:latin typeface="Tw Cen MT" panose="020B0602020104020603" pitchFamily="34" charset="0"/>
              </a:rPr>
              <a:t>‘La ley del silencio’</a:t>
            </a:r>
          </a:p>
        </p:txBody>
      </p:sp>
      <p:sp>
        <p:nvSpPr>
          <p:cNvPr id="7" name="CuadroTexto 6"/>
          <p:cNvSpPr txBox="1"/>
          <p:nvPr/>
        </p:nvSpPr>
        <p:spPr>
          <a:xfrm>
            <a:off x="9691351" y="4373674"/>
            <a:ext cx="1249251" cy="1754326"/>
          </a:xfrm>
          <a:prstGeom prst="rect">
            <a:avLst/>
          </a:prstGeom>
          <a:noFill/>
        </p:spPr>
        <p:txBody>
          <a:bodyPr wrap="square" rtlCol="0">
            <a:spAutoFit/>
          </a:bodyPr>
          <a:lstStyle/>
          <a:p>
            <a:r>
              <a:rPr lang="es-CL" dirty="0">
                <a:latin typeface="Tw Cen MT" panose="020B0602020104020603" pitchFamily="34" charset="0"/>
              </a:rPr>
              <a:t>Permite el control del territorio por parte de las bandas</a:t>
            </a:r>
          </a:p>
        </p:txBody>
      </p:sp>
      <p:sp>
        <p:nvSpPr>
          <p:cNvPr id="8" name="CuadroTexto 7"/>
          <p:cNvSpPr txBox="1"/>
          <p:nvPr/>
        </p:nvSpPr>
        <p:spPr>
          <a:xfrm>
            <a:off x="8087932" y="4696840"/>
            <a:ext cx="1249251" cy="1200329"/>
          </a:xfrm>
          <a:prstGeom prst="rect">
            <a:avLst/>
          </a:prstGeom>
          <a:noFill/>
        </p:spPr>
        <p:txBody>
          <a:bodyPr wrap="square" rtlCol="0">
            <a:spAutoFit/>
          </a:bodyPr>
          <a:lstStyle/>
          <a:p>
            <a:r>
              <a:rPr lang="es-CL" dirty="0">
                <a:latin typeface="Tw Cen MT" panose="020B0602020104020603" pitchFamily="34" charset="0"/>
              </a:rPr>
              <a:t>Posibilita la seguridad de los </a:t>
            </a:r>
            <a:r>
              <a:rPr lang="es-CL" dirty="0" err="1">
                <a:latin typeface="Tw Cen MT" panose="020B0602020104020603" pitchFamily="34" charset="0"/>
              </a:rPr>
              <a:t>favelados</a:t>
            </a:r>
            <a:endParaRPr lang="es-CL" dirty="0">
              <a:latin typeface="Tw Cen MT" panose="020B0602020104020603" pitchFamily="34" charset="0"/>
            </a:endParaRPr>
          </a:p>
        </p:txBody>
      </p:sp>
      <p:sp>
        <p:nvSpPr>
          <p:cNvPr id="9" name="CuadroTexto 8"/>
          <p:cNvSpPr txBox="1"/>
          <p:nvPr/>
        </p:nvSpPr>
        <p:spPr>
          <a:xfrm>
            <a:off x="9337183" y="3006625"/>
            <a:ext cx="1249251" cy="646331"/>
          </a:xfrm>
          <a:prstGeom prst="rect">
            <a:avLst/>
          </a:prstGeom>
          <a:noFill/>
        </p:spPr>
        <p:txBody>
          <a:bodyPr wrap="square" rtlCol="0">
            <a:spAutoFit/>
          </a:bodyPr>
          <a:lstStyle/>
          <a:p>
            <a:r>
              <a:rPr lang="es-CL" dirty="0">
                <a:latin typeface="Tw Cen MT" panose="020B0602020104020603" pitchFamily="34" charset="0"/>
              </a:rPr>
              <a:t>Produce el aislamiento</a:t>
            </a:r>
          </a:p>
        </p:txBody>
      </p:sp>
      <p:cxnSp>
        <p:nvCxnSpPr>
          <p:cNvPr id="12" name="Conector angular 11"/>
          <p:cNvCxnSpPr>
            <a:stCxn id="6" idx="3"/>
            <a:endCxn id="7" idx="0"/>
          </p:cNvCxnSpPr>
          <p:nvPr/>
        </p:nvCxnSpPr>
        <p:spPr>
          <a:xfrm>
            <a:off x="9337183" y="4096676"/>
            <a:ext cx="978794" cy="27699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p:cNvCxnSpPr>
            <a:stCxn id="6" idx="2"/>
            <a:endCxn id="8" idx="0"/>
          </p:cNvCxnSpPr>
          <p:nvPr/>
        </p:nvCxnSpPr>
        <p:spPr>
          <a:xfrm>
            <a:off x="8712558" y="4419841"/>
            <a:ext cx="0" cy="2769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ector angular 15"/>
          <p:cNvCxnSpPr>
            <a:stCxn id="6" idx="0"/>
          </p:cNvCxnSpPr>
          <p:nvPr/>
        </p:nvCxnSpPr>
        <p:spPr>
          <a:xfrm rot="5400000" flipH="1" flipV="1">
            <a:off x="8724541" y="3276779"/>
            <a:ext cx="484748" cy="50871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0660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F25D769-C0C3-41FF-A3C4-F3D6EFA5FDFC}"/>
              </a:ext>
            </a:extLst>
          </p:cNvPr>
          <p:cNvPicPr>
            <a:picLocks noChangeAspect="1"/>
          </p:cNvPicPr>
          <p:nvPr/>
        </p:nvPicPr>
        <p:blipFill rotWithShape="1">
          <a:blip r:embed="rId2"/>
          <a:srcRect t="4334" r="-1" b="-1"/>
          <a:stretch/>
        </p:blipFill>
        <p:spPr>
          <a:xfrm>
            <a:off x="321733" y="321733"/>
            <a:ext cx="11548534" cy="6214534"/>
          </a:xfrm>
          <a:prstGeom prst="rect">
            <a:avLst/>
          </a:prstGeom>
        </p:spPr>
      </p:pic>
    </p:spTree>
    <p:extLst>
      <p:ext uri="{BB962C8B-B14F-4D97-AF65-F5344CB8AC3E}">
        <p14:creationId xmlns:p14="http://schemas.microsoft.com/office/powerpoint/2010/main" val="1092107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30729"/>
            <a:ext cx="10515600" cy="1325563"/>
          </a:xfrm>
        </p:spPr>
        <p:txBody>
          <a:bodyPr>
            <a:normAutofit/>
          </a:bodyPr>
          <a:lstStyle/>
          <a:p>
            <a:r>
              <a:rPr lang="es-CL" dirty="0">
                <a:latin typeface="Agency FB" panose="020B0503020202020204" pitchFamily="34" charset="0"/>
              </a:rPr>
              <a:t>Creciente militarización de las intervenciones.  </a:t>
            </a:r>
            <a:br>
              <a:rPr lang="es-CL" dirty="0">
                <a:latin typeface="Agency FB" panose="020B0503020202020204" pitchFamily="34" charset="0"/>
              </a:rPr>
            </a:br>
            <a:r>
              <a:rPr lang="es-CL" sz="2200" dirty="0">
                <a:latin typeface="Agency FB" panose="020B0503020202020204" pitchFamily="34" charset="0"/>
              </a:rPr>
              <a:t>(</a:t>
            </a:r>
            <a:r>
              <a:rPr lang="es-CL" sz="2200" dirty="0" err="1">
                <a:latin typeface="Agency FB" panose="020B0503020202020204" pitchFamily="34" charset="0"/>
              </a:rPr>
              <a:t>Mathias</a:t>
            </a:r>
            <a:r>
              <a:rPr lang="es-CL" sz="2200" dirty="0">
                <a:latin typeface="Agency FB" panose="020B0503020202020204" pitchFamily="34" charset="0"/>
              </a:rPr>
              <a:t> , Campos, </a:t>
            </a:r>
            <a:r>
              <a:rPr lang="es-CL" sz="2200" dirty="0" err="1">
                <a:latin typeface="Agency FB" panose="020B0503020202020204" pitchFamily="34" charset="0"/>
              </a:rPr>
              <a:t>Fernandes</a:t>
            </a:r>
            <a:r>
              <a:rPr lang="es-CL" sz="2200" dirty="0">
                <a:latin typeface="Agency FB" panose="020B0503020202020204" pitchFamily="34" charset="0"/>
              </a:rPr>
              <a:t> , Sampaio Santos ; 2017; Saborio, 2018)</a:t>
            </a:r>
            <a:br>
              <a:rPr lang="es-CL" sz="2000" dirty="0"/>
            </a:br>
            <a:endParaRPr lang="es-CL" sz="2000" dirty="0"/>
          </a:p>
        </p:txBody>
      </p:sp>
      <p:pic>
        <p:nvPicPr>
          <p:cNvPr id="4" name="Imagen 3"/>
          <p:cNvPicPr>
            <a:picLocks noChangeAspect="1"/>
          </p:cNvPicPr>
          <p:nvPr/>
        </p:nvPicPr>
        <p:blipFill>
          <a:blip r:embed="rId3"/>
          <a:stretch>
            <a:fillRect/>
          </a:stretch>
        </p:blipFill>
        <p:spPr>
          <a:xfrm>
            <a:off x="4154548" y="1825624"/>
            <a:ext cx="3882903" cy="4575175"/>
          </a:xfrm>
          <a:prstGeom prst="rect">
            <a:avLst/>
          </a:prstGeom>
        </p:spPr>
      </p:pic>
      <p:sp>
        <p:nvSpPr>
          <p:cNvPr id="5" name="CuadroTexto 4"/>
          <p:cNvSpPr txBox="1"/>
          <p:nvPr/>
        </p:nvSpPr>
        <p:spPr>
          <a:xfrm>
            <a:off x="4176848" y="6400799"/>
            <a:ext cx="7176952" cy="369332"/>
          </a:xfrm>
          <a:prstGeom prst="rect">
            <a:avLst/>
          </a:prstGeom>
          <a:noFill/>
        </p:spPr>
        <p:txBody>
          <a:bodyPr wrap="square" rtlCol="0">
            <a:spAutoFit/>
          </a:bodyPr>
          <a:lstStyle/>
          <a:p>
            <a:r>
              <a:rPr lang="es-CL" dirty="0">
                <a:latin typeface="+mj-lt"/>
              </a:rPr>
              <a:t>Procesos de pacificación. Word Press </a:t>
            </a:r>
            <a:r>
              <a:rPr lang="es-CL" dirty="0" err="1">
                <a:latin typeface="+mj-lt"/>
              </a:rPr>
              <a:t>Photo</a:t>
            </a:r>
            <a:endParaRPr lang="es-CL" dirty="0">
              <a:latin typeface="+mj-lt"/>
            </a:endParaRPr>
          </a:p>
        </p:txBody>
      </p:sp>
      <p:sp>
        <p:nvSpPr>
          <p:cNvPr id="6" name="Rectángulo 5"/>
          <p:cNvSpPr/>
          <p:nvPr/>
        </p:nvSpPr>
        <p:spPr>
          <a:xfrm>
            <a:off x="777156" y="1456292"/>
            <a:ext cx="2691729" cy="3539430"/>
          </a:xfrm>
          <a:prstGeom prst="rect">
            <a:avLst/>
          </a:prstGeom>
        </p:spPr>
        <p:txBody>
          <a:bodyPr wrap="square">
            <a:spAutoFit/>
          </a:bodyPr>
          <a:lstStyle/>
          <a:p>
            <a:r>
              <a:rPr lang="es-CL" sz="2800" dirty="0">
                <a:latin typeface="Agency FB" panose="020B0503020202020204" pitchFamily="34" charset="0"/>
              </a:rPr>
              <a:t>Complexo da </a:t>
            </a:r>
            <a:r>
              <a:rPr lang="es-CL" sz="2800" dirty="0" err="1">
                <a:latin typeface="Agency FB" panose="020B0503020202020204" pitchFamily="34" charset="0"/>
              </a:rPr>
              <a:t>Maré</a:t>
            </a:r>
            <a:r>
              <a:rPr lang="es-CL" sz="2800" dirty="0">
                <a:latin typeface="Agency FB" panose="020B0503020202020204" pitchFamily="34" charset="0"/>
              </a:rPr>
              <a:t>. Desde abril de 2014, 2700 hombres del ejército y la marina substituyeron parte del efectivo de la policía militar de la </a:t>
            </a:r>
            <a:r>
              <a:rPr lang="es-CL" sz="2800" dirty="0" err="1">
                <a:latin typeface="Agency FB" panose="020B0503020202020204" pitchFamily="34" charset="0"/>
              </a:rPr>
              <a:t>Maré</a:t>
            </a:r>
            <a:r>
              <a:rPr lang="es-CL" sz="2800" dirty="0">
                <a:latin typeface="Agency FB" panose="020B0503020202020204" pitchFamily="34" charset="0"/>
              </a:rPr>
              <a:t> en la zona </a:t>
            </a:r>
          </a:p>
        </p:txBody>
      </p:sp>
      <p:pic>
        <p:nvPicPr>
          <p:cNvPr id="1026" name="Picture 2" descr="Resultado de imagen para OPERACION COMPLEXO DA MARE UP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1432" y="1825625"/>
            <a:ext cx="3670331" cy="4575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60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sultado de imagen para unhabitat medell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104900"/>
            <a:ext cx="5181599" cy="4926623"/>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E90DECE4-1436-B8CE-FD42-7A3BBF6901F9}"/>
              </a:ext>
            </a:extLst>
          </p:cNvPr>
          <p:cNvSpPr txBox="1"/>
          <p:nvPr/>
        </p:nvSpPr>
        <p:spPr>
          <a:xfrm>
            <a:off x="666749" y="895350"/>
            <a:ext cx="5048251" cy="1754326"/>
          </a:xfrm>
          <a:prstGeom prst="rect">
            <a:avLst/>
          </a:prstGeom>
          <a:noFill/>
        </p:spPr>
        <p:txBody>
          <a:bodyPr wrap="square" rtlCol="0">
            <a:spAutoFit/>
          </a:bodyPr>
          <a:lstStyle/>
          <a:p>
            <a:r>
              <a:rPr lang="es-CL" sz="5400" dirty="0">
                <a:latin typeface="Agency FB" panose="020B0503020202020204" pitchFamily="34" charset="0"/>
              </a:rPr>
              <a:t>II. El Enfoque Urbano: Medellín</a:t>
            </a:r>
          </a:p>
        </p:txBody>
      </p:sp>
    </p:spTree>
    <p:extLst>
      <p:ext uri="{BB962C8B-B14F-4D97-AF65-F5344CB8AC3E}">
        <p14:creationId xmlns:p14="http://schemas.microsoft.com/office/powerpoint/2010/main" val="3658021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a:latin typeface="Agency FB" panose="020B0503020202020204" pitchFamily="34" charset="0"/>
              </a:rPr>
              <a:t>Abello, 2014: ‘Control de los territorios’</a:t>
            </a:r>
          </a:p>
        </p:txBody>
      </p:sp>
      <p:sp>
        <p:nvSpPr>
          <p:cNvPr id="3" name="Marcador de contenido 2"/>
          <p:cNvSpPr>
            <a:spLocks noGrp="1"/>
          </p:cNvSpPr>
          <p:nvPr>
            <p:ph idx="1"/>
          </p:nvPr>
        </p:nvSpPr>
        <p:spPr/>
        <p:txBody>
          <a:bodyPr>
            <a:normAutofit/>
          </a:bodyPr>
          <a:lstStyle/>
          <a:p>
            <a:pPr algn="just"/>
            <a:r>
              <a:rPr lang="es-CL" dirty="0">
                <a:latin typeface="Agency FB" panose="020B0503020202020204" pitchFamily="34" charset="0"/>
              </a:rPr>
              <a:t>Se observa como en 2010 el numero de vecinos que fueron obligados a desplazarse a otras partes de la ciudad subió, y fueron 8.434 (versus 5.000 en el año 2005) </a:t>
            </a:r>
          </a:p>
          <a:p>
            <a:pPr algn="just"/>
            <a:r>
              <a:rPr lang="es-CL" dirty="0">
                <a:latin typeface="Agency FB" panose="020B0503020202020204" pitchFamily="34" charset="0"/>
              </a:rPr>
              <a:t>Desde 2008 -y pese a la caída en homicidios- aumentaron las desapariciones Alta presencia de grupos armados criminales  que captan a muchos jóvenes </a:t>
            </a:r>
          </a:p>
          <a:p>
            <a:pPr algn="just"/>
            <a:r>
              <a:rPr lang="es-CL" dirty="0">
                <a:latin typeface="Agency FB" panose="020B0503020202020204" pitchFamily="34" charset="0"/>
              </a:rPr>
              <a:t>Concentración de delitos de </a:t>
            </a:r>
            <a:r>
              <a:rPr lang="es-CL" dirty="0" err="1">
                <a:latin typeface="Agency FB" panose="020B0503020202020204" pitchFamily="34" charset="0"/>
              </a:rPr>
              <a:t>vif</a:t>
            </a:r>
            <a:r>
              <a:rPr lang="es-CL" dirty="0">
                <a:latin typeface="Agency FB" panose="020B0503020202020204" pitchFamily="34" charset="0"/>
              </a:rPr>
              <a:t>, lesiones, agresiones y abuso sexual.</a:t>
            </a:r>
          </a:p>
          <a:p>
            <a:pPr algn="just"/>
            <a:r>
              <a:rPr lang="es-CL" dirty="0">
                <a:latin typeface="Agency FB" panose="020B0503020202020204" pitchFamily="34" charset="0"/>
              </a:rPr>
              <a:t>Hay un incremento de presencia policial y militar desde 2012 en algunos barrios pero lo que hacen es vincularse con dichos actores armados</a:t>
            </a:r>
          </a:p>
          <a:p>
            <a:pPr algn="just"/>
            <a:r>
              <a:rPr lang="es-CL" dirty="0">
                <a:latin typeface="Agency FB" panose="020B0503020202020204" pitchFamily="34" charset="0"/>
              </a:rPr>
              <a:t>Alta  desconfianza en la policía, declaran sufrir maltrato y violaciones a sus derechos humanos</a:t>
            </a:r>
          </a:p>
        </p:txBody>
      </p:sp>
    </p:spTree>
    <p:extLst>
      <p:ext uri="{BB962C8B-B14F-4D97-AF65-F5344CB8AC3E}">
        <p14:creationId xmlns:p14="http://schemas.microsoft.com/office/powerpoint/2010/main" val="29026459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848213"/>
          </a:xfrm>
        </p:spPr>
        <p:txBody>
          <a:bodyPr/>
          <a:lstStyle/>
          <a:p>
            <a:r>
              <a:rPr lang="es-CL" b="1" dirty="0">
                <a:latin typeface="Agency FB" panose="020B0503020202020204" pitchFamily="34" charset="0"/>
              </a:rPr>
              <a:t>Gestión urbana y políticas locales</a:t>
            </a:r>
          </a:p>
        </p:txBody>
      </p:sp>
      <p:sp>
        <p:nvSpPr>
          <p:cNvPr id="3" name="Marcador de contenido 2"/>
          <p:cNvSpPr>
            <a:spLocks noGrp="1"/>
          </p:cNvSpPr>
          <p:nvPr>
            <p:ph idx="1"/>
          </p:nvPr>
        </p:nvSpPr>
        <p:spPr/>
        <p:txBody>
          <a:bodyPr/>
          <a:lstStyle/>
          <a:p>
            <a:r>
              <a:rPr lang="es-CL" dirty="0">
                <a:latin typeface="Agency FB" panose="020B0503020202020204" pitchFamily="34" charset="0"/>
              </a:rPr>
              <a:t>Pérez 2001-2003     Estrategia de Pacificación de Medellín </a:t>
            </a:r>
          </a:p>
          <a:p>
            <a:r>
              <a:rPr lang="es-CL" dirty="0">
                <a:latin typeface="Agency FB" panose="020B0503020202020204" pitchFamily="34" charset="0"/>
              </a:rPr>
              <a:t>Fajardo 2004-2007  </a:t>
            </a:r>
            <a:r>
              <a:rPr lang="es-CL" dirty="0">
                <a:solidFill>
                  <a:srgbClr val="C00000"/>
                </a:solidFill>
                <a:latin typeface="Agency FB" panose="020B0503020202020204" pitchFamily="34" charset="0"/>
              </a:rPr>
              <a:t>Política de urbanismo social </a:t>
            </a:r>
          </a:p>
          <a:p>
            <a:r>
              <a:rPr lang="es-CL" dirty="0">
                <a:latin typeface="Agency FB" panose="020B0503020202020204" pitchFamily="34" charset="0"/>
              </a:rPr>
              <a:t>Salazar 2008- 2011 </a:t>
            </a:r>
            <a:r>
              <a:rPr lang="es-CL" dirty="0">
                <a:solidFill>
                  <a:srgbClr val="C00000"/>
                </a:solidFill>
                <a:latin typeface="Agency FB" panose="020B0503020202020204" pitchFamily="34" charset="0"/>
              </a:rPr>
              <a:t>Política de urbanismo social</a:t>
            </a:r>
          </a:p>
          <a:p>
            <a:r>
              <a:rPr lang="es-CL" dirty="0">
                <a:latin typeface="Agency FB" panose="020B0503020202020204" pitchFamily="34" charset="0"/>
              </a:rPr>
              <a:t>Gaviria 2012-2015   </a:t>
            </a:r>
            <a:r>
              <a:rPr lang="es-CL" dirty="0">
                <a:solidFill>
                  <a:srgbClr val="FF0000"/>
                </a:solidFill>
                <a:latin typeface="Agency FB" panose="020B0503020202020204" pitchFamily="34" charset="0"/>
              </a:rPr>
              <a:t>Urbanismo cívico pedagógico</a:t>
            </a:r>
          </a:p>
          <a:p>
            <a:endParaRPr lang="es-CL" dirty="0">
              <a:latin typeface="Agency FB" panose="020B0503020202020204" pitchFamily="34" charset="0"/>
            </a:endParaRPr>
          </a:p>
          <a:p>
            <a:pPr marL="0" indent="0" algn="ctr">
              <a:buNone/>
            </a:pPr>
            <a:r>
              <a:rPr lang="es-CL" sz="3200" dirty="0">
                <a:latin typeface="Agency FB" panose="020B0503020202020204" pitchFamily="34" charset="0"/>
              </a:rPr>
              <a:t>En 2008 se evalúa el PUI como herramienta política y se da cuenta de la disminución de cifras de violencia: de 271 homicidios en 1993 a 32 en 2007 (Vargas, García Pinzón, 2011)</a:t>
            </a:r>
          </a:p>
        </p:txBody>
      </p:sp>
    </p:spTree>
    <p:extLst>
      <p:ext uri="{BB962C8B-B14F-4D97-AF65-F5344CB8AC3E}">
        <p14:creationId xmlns:p14="http://schemas.microsoft.com/office/powerpoint/2010/main" val="37772568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514732" y="384049"/>
            <a:ext cx="5518772" cy="6157428"/>
          </a:xfrm>
          <a:prstGeom prst="rect">
            <a:avLst/>
          </a:prstGeom>
        </p:spPr>
      </p:pic>
      <p:sp>
        <p:nvSpPr>
          <p:cNvPr id="5" name="CuadroTexto 4"/>
          <p:cNvSpPr txBox="1"/>
          <p:nvPr/>
        </p:nvSpPr>
        <p:spPr>
          <a:xfrm>
            <a:off x="7382269" y="5193792"/>
            <a:ext cx="4452177" cy="1015663"/>
          </a:xfrm>
          <a:prstGeom prst="rect">
            <a:avLst/>
          </a:prstGeom>
          <a:noFill/>
        </p:spPr>
        <p:txBody>
          <a:bodyPr wrap="square" rtlCol="0">
            <a:spAutoFit/>
          </a:bodyPr>
          <a:lstStyle/>
          <a:p>
            <a:r>
              <a:rPr lang="es-CL" sz="3000" b="1" dirty="0">
                <a:latin typeface="Tw Cen MT" panose="020B0602020104020603" pitchFamily="34" charset="0"/>
              </a:rPr>
              <a:t>ESCALERAS MECANICAS EN COMUNA 13</a:t>
            </a:r>
          </a:p>
        </p:txBody>
      </p:sp>
      <p:pic>
        <p:nvPicPr>
          <p:cNvPr id="2050" name="Picture 2" descr="Resultado de imagen para ciudad bicicleta en medell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303" y="2351848"/>
            <a:ext cx="6084486" cy="4048951"/>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p:cNvPicPr>
            <a:picLocks noChangeAspect="1"/>
          </p:cNvPicPr>
          <p:nvPr/>
        </p:nvPicPr>
        <p:blipFill>
          <a:blip r:embed="rId4"/>
          <a:stretch>
            <a:fillRect/>
          </a:stretch>
        </p:blipFill>
        <p:spPr>
          <a:xfrm>
            <a:off x="265303" y="219456"/>
            <a:ext cx="6084486" cy="2132392"/>
          </a:xfrm>
          <a:prstGeom prst="rect">
            <a:avLst/>
          </a:prstGeom>
        </p:spPr>
      </p:pic>
      <p:sp>
        <p:nvSpPr>
          <p:cNvPr id="7" name="CuadroTexto 6"/>
          <p:cNvSpPr txBox="1"/>
          <p:nvPr/>
        </p:nvSpPr>
        <p:spPr>
          <a:xfrm>
            <a:off x="1158706" y="6400799"/>
            <a:ext cx="4297680" cy="415498"/>
          </a:xfrm>
          <a:prstGeom prst="rect">
            <a:avLst/>
          </a:prstGeom>
          <a:noFill/>
        </p:spPr>
        <p:txBody>
          <a:bodyPr wrap="square" rtlCol="0">
            <a:spAutoFit/>
          </a:bodyPr>
          <a:lstStyle/>
          <a:p>
            <a:r>
              <a:rPr lang="es-CL" sz="2100" b="1" dirty="0">
                <a:latin typeface="Tw Cen MT" panose="020B0602020104020603" pitchFamily="34" charset="0"/>
              </a:rPr>
              <a:t>Ciudad Bicicleta</a:t>
            </a:r>
          </a:p>
        </p:txBody>
      </p:sp>
    </p:spTree>
    <p:extLst>
      <p:ext uri="{BB962C8B-B14F-4D97-AF65-F5344CB8AC3E}">
        <p14:creationId xmlns:p14="http://schemas.microsoft.com/office/powerpoint/2010/main" val="3653091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6115661" y="116501"/>
            <a:ext cx="5701200" cy="3410452"/>
          </a:xfrm>
          <a:prstGeom prst="rect">
            <a:avLst/>
          </a:prstGeom>
        </p:spPr>
      </p:pic>
      <p:pic>
        <p:nvPicPr>
          <p:cNvPr id="4" name="Imagen 3"/>
          <p:cNvPicPr>
            <a:picLocks noChangeAspect="1"/>
          </p:cNvPicPr>
          <p:nvPr/>
        </p:nvPicPr>
        <p:blipFill rotWithShape="1">
          <a:blip r:embed="rId3"/>
          <a:srcRect l="22944" t="16682" r="24298" b="11312"/>
          <a:stretch/>
        </p:blipFill>
        <p:spPr>
          <a:xfrm>
            <a:off x="681471" y="1043084"/>
            <a:ext cx="4965693" cy="4657446"/>
          </a:xfrm>
          <a:prstGeom prst="rect">
            <a:avLst/>
          </a:prstGeom>
        </p:spPr>
      </p:pic>
      <p:sp>
        <p:nvSpPr>
          <p:cNvPr id="2" name="CuadroTexto 1"/>
          <p:cNvSpPr txBox="1"/>
          <p:nvPr/>
        </p:nvSpPr>
        <p:spPr>
          <a:xfrm>
            <a:off x="1011115" y="326434"/>
            <a:ext cx="4167554" cy="523220"/>
          </a:xfrm>
          <a:prstGeom prst="rect">
            <a:avLst/>
          </a:prstGeom>
          <a:noFill/>
        </p:spPr>
        <p:txBody>
          <a:bodyPr wrap="square" rtlCol="0">
            <a:spAutoFit/>
          </a:bodyPr>
          <a:lstStyle/>
          <a:p>
            <a:r>
              <a:rPr lang="es-CL" sz="2800" b="1" dirty="0">
                <a:latin typeface="Tw Cen MT" panose="020B0602020104020603" pitchFamily="34" charset="0"/>
              </a:rPr>
              <a:t>PARQUES BIBLIOTECAS</a:t>
            </a:r>
          </a:p>
        </p:txBody>
      </p:sp>
      <p:pic>
        <p:nvPicPr>
          <p:cNvPr id="5" name="Imagen 4"/>
          <p:cNvPicPr>
            <a:picLocks noChangeAspect="1"/>
          </p:cNvPicPr>
          <p:nvPr/>
        </p:nvPicPr>
        <p:blipFill>
          <a:blip r:embed="rId4"/>
          <a:stretch>
            <a:fillRect/>
          </a:stretch>
        </p:blipFill>
        <p:spPr>
          <a:xfrm>
            <a:off x="6115660" y="3690476"/>
            <a:ext cx="5701201" cy="3167524"/>
          </a:xfrm>
          <a:prstGeom prst="rect">
            <a:avLst/>
          </a:prstGeom>
        </p:spPr>
      </p:pic>
      <p:sp>
        <p:nvSpPr>
          <p:cNvPr id="7" name="CuadroTexto 6"/>
          <p:cNvSpPr txBox="1"/>
          <p:nvPr/>
        </p:nvSpPr>
        <p:spPr>
          <a:xfrm>
            <a:off x="817043" y="5728120"/>
            <a:ext cx="5064369" cy="923330"/>
          </a:xfrm>
          <a:prstGeom prst="rect">
            <a:avLst/>
          </a:prstGeom>
          <a:noFill/>
        </p:spPr>
        <p:txBody>
          <a:bodyPr wrap="square" rtlCol="0">
            <a:spAutoFit/>
          </a:bodyPr>
          <a:lstStyle/>
          <a:p>
            <a:r>
              <a:rPr lang="es-CL" dirty="0"/>
              <a:t>Áreas de 2 hectáreas, de jardines, espacios de recreación, agua, paisaje abierto y edificios públicos. Gestión de vida cultural y comunitaria</a:t>
            </a:r>
          </a:p>
        </p:txBody>
      </p:sp>
    </p:spTree>
    <p:extLst>
      <p:ext uri="{BB962C8B-B14F-4D97-AF65-F5344CB8AC3E}">
        <p14:creationId xmlns:p14="http://schemas.microsoft.com/office/powerpoint/2010/main" val="2041619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615137" y="412195"/>
            <a:ext cx="10515600" cy="1325563"/>
          </a:xfrm>
        </p:spPr>
        <p:txBody>
          <a:bodyPr/>
          <a:lstStyle/>
          <a:p>
            <a:r>
              <a:rPr lang="es-CL" dirty="0">
                <a:latin typeface="Agency FB" panose="020B0503020202020204" pitchFamily="34" charset="0"/>
              </a:rPr>
              <a:t>Evaluaciones </a:t>
            </a:r>
            <a:r>
              <a:rPr lang="es-CL" sz="2000" dirty="0">
                <a:latin typeface="Agency FB" panose="020B0503020202020204" pitchFamily="34" charset="0"/>
              </a:rPr>
              <a:t>(Abello, 2015; Pearce, 2014; Abello, 2017)</a:t>
            </a:r>
          </a:p>
        </p:txBody>
      </p:sp>
      <p:sp>
        <p:nvSpPr>
          <p:cNvPr id="5" name="Marcador de contenido 4"/>
          <p:cNvSpPr>
            <a:spLocks noGrp="1"/>
          </p:cNvSpPr>
          <p:nvPr>
            <p:ph idx="1"/>
          </p:nvPr>
        </p:nvSpPr>
        <p:spPr>
          <a:xfrm>
            <a:off x="838200" y="1825625"/>
            <a:ext cx="7479323" cy="4351338"/>
          </a:xfrm>
        </p:spPr>
        <p:txBody>
          <a:bodyPr>
            <a:normAutofit/>
          </a:bodyPr>
          <a:lstStyle/>
          <a:p>
            <a:r>
              <a:rPr lang="es-CL" dirty="0">
                <a:latin typeface="Agency FB" panose="020B0503020202020204" pitchFamily="34" charset="0"/>
              </a:rPr>
              <a:t>Intervenciones abren espacios y oportunidades para el acceso a derechos y ejercicio de ciudadanía</a:t>
            </a:r>
          </a:p>
          <a:p>
            <a:r>
              <a:rPr lang="es-CL" dirty="0">
                <a:latin typeface="Agency FB" panose="020B0503020202020204" pitchFamily="34" charset="0"/>
              </a:rPr>
              <a:t>Planes urbanos fomentan participación efectiva y vinculan a organizaciones sociales desde los planes maestros</a:t>
            </a:r>
          </a:p>
          <a:p>
            <a:r>
              <a:rPr lang="es-CL" dirty="0">
                <a:latin typeface="Agency FB" panose="020B0503020202020204" pitchFamily="34" charset="0"/>
              </a:rPr>
              <a:t>Son instrumentos flexibles a territorios pero no suficientes</a:t>
            </a:r>
          </a:p>
          <a:p>
            <a:r>
              <a:rPr lang="es-CL" dirty="0">
                <a:latin typeface="Agency FB" panose="020B0503020202020204" pitchFamily="34" charset="0"/>
              </a:rPr>
              <a:t>Políticas de seguridad involucradas no reconocen capacidad de resiliencia comunitaria y el foco está en el combate de grupos armados</a:t>
            </a:r>
          </a:p>
        </p:txBody>
      </p:sp>
      <p:sp>
        <p:nvSpPr>
          <p:cNvPr id="6" name="CuadroTexto 5"/>
          <p:cNvSpPr txBox="1"/>
          <p:nvPr/>
        </p:nvSpPr>
        <p:spPr>
          <a:xfrm>
            <a:off x="8771933" y="1074977"/>
            <a:ext cx="3019014" cy="4832092"/>
          </a:xfrm>
          <a:prstGeom prst="rect">
            <a:avLst/>
          </a:prstGeom>
          <a:noFill/>
        </p:spPr>
        <p:txBody>
          <a:bodyPr wrap="square" rtlCol="0">
            <a:spAutoFit/>
          </a:bodyPr>
          <a:lstStyle/>
          <a:p>
            <a:r>
              <a:rPr lang="es-CL" sz="2000" dirty="0">
                <a:latin typeface="Agency FB" panose="020B0503020202020204" pitchFamily="34" charset="0"/>
              </a:rPr>
              <a:t>Ejercicio ciudadano no es ponderado</a:t>
            </a:r>
          </a:p>
          <a:p>
            <a:endParaRPr lang="es-CL" sz="2000" dirty="0">
              <a:latin typeface="Agency FB" panose="020B0503020202020204" pitchFamily="34" charset="0"/>
            </a:endParaRPr>
          </a:p>
          <a:p>
            <a:r>
              <a:rPr lang="es-CL" sz="2000" dirty="0">
                <a:latin typeface="Agency FB" panose="020B0503020202020204" pitchFamily="34" charset="0"/>
              </a:rPr>
              <a:t>No se reconoce a comunidades y ‘seguridad’ desde abajo:</a:t>
            </a:r>
          </a:p>
          <a:p>
            <a:endParaRPr lang="es-CL" sz="2000" dirty="0">
              <a:latin typeface="Agency FB" panose="020B0503020202020204" pitchFamily="34" charset="0"/>
            </a:endParaRPr>
          </a:p>
          <a:p>
            <a:endParaRPr lang="es-CL" sz="2000" dirty="0">
              <a:latin typeface="Agency FB" panose="020B0503020202020204" pitchFamily="34" charset="0"/>
            </a:endParaRPr>
          </a:p>
          <a:p>
            <a:r>
              <a:rPr lang="es-CL" sz="2800" dirty="0">
                <a:latin typeface="Agency FB" panose="020B0503020202020204" pitchFamily="34" charset="0"/>
              </a:rPr>
              <a:t>Comunidades viven en medio de violencias, segregación y pobreza: homicidios no muestran la múltiples formas de </a:t>
            </a:r>
            <a:r>
              <a:rPr lang="es-CL" sz="2800" i="1" dirty="0">
                <a:solidFill>
                  <a:schemeClr val="bg1"/>
                </a:solidFill>
                <a:highlight>
                  <a:srgbClr val="FFFF00"/>
                </a:highlight>
                <a:latin typeface="Agency FB" panose="020B0503020202020204" pitchFamily="34" charset="0"/>
              </a:rPr>
              <a:t>violencia crónica</a:t>
            </a:r>
          </a:p>
        </p:txBody>
      </p:sp>
    </p:spTree>
    <p:extLst>
      <p:ext uri="{BB962C8B-B14F-4D97-AF65-F5344CB8AC3E}">
        <p14:creationId xmlns:p14="http://schemas.microsoft.com/office/powerpoint/2010/main" val="35080353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2448DC-5529-4F2B-A6A1-92FD30FF2A89}"/>
              </a:ext>
            </a:extLst>
          </p:cNvPr>
          <p:cNvSpPr>
            <a:spLocks noGrp="1"/>
          </p:cNvSpPr>
          <p:nvPr>
            <p:ph type="title"/>
          </p:nvPr>
        </p:nvSpPr>
        <p:spPr>
          <a:xfrm>
            <a:off x="638881" y="457201"/>
            <a:ext cx="10909640" cy="1832654"/>
          </a:xfrm>
        </p:spPr>
        <p:txBody>
          <a:bodyPr vert="horz" lIns="91440" tIns="45720" rIns="91440" bIns="45720" rtlCol="0" anchor="b">
            <a:normAutofit fontScale="90000"/>
          </a:bodyPr>
          <a:lstStyle/>
          <a:p>
            <a:pPr algn="ctr"/>
            <a:r>
              <a:rPr lang="en-US" sz="6100" kern="1200" dirty="0">
                <a:solidFill>
                  <a:schemeClr val="tx1"/>
                </a:solidFill>
                <a:latin typeface="Agency FB" panose="020B0503020202020204" pitchFamily="34" charset="0"/>
              </a:rPr>
              <a:t>Chile</a:t>
            </a:r>
            <a:br>
              <a:rPr lang="en-US" sz="6100" kern="1200" dirty="0">
                <a:solidFill>
                  <a:schemeClr val="tx1"/>
                </a:solidFill>
                <a:latin typeface="Agency FB" panose="020B0503020202020204" pitchFamily="34" charset="0"/>
              </a:rPr>
            </a:br>
            <a:r>
              <a:rPr lang="en-US" sz="6100" kern="1200" dirty="0" err="1">
                <a:solidFill>
                  <a:schemeClr val="tx1"/>
                </a:solidFill>
                <a:latin typeface="Agency FB" panose="020B0503020202020204" pitchFamily="34" charset="0"/>
              </a:rPr>
              <a:t>políticas</a:t>
            </a:r>
            <a:r>
              <a:rPr lang="en-US" sz="6100" kern="1200" dirty="0">
                <a:solidFill>
                  <a:schemeClr val="tx1"/>
                </a:solidFill>
                <a:latin typeface="Agency FB" panose="020B0503020202020204" pitchFamily="34" charset="0"/>
              </a:rPr>
              <a:t> de </a:t>
            </a:r>
            <a:r>
              <a:rPr lang="en-US" sz="6100" kern="1200" dirty="0" err="1">
                <a:solidFill>
                  <a:schemeClr val="tx1"/>
                </a:solidFill>
                <a:latin typeface="Agency FB" panose="020B0503020202020204" pitchFamily="34" charset="0"/>
              </a:rPr>
              <a:t>seguridad</a:t>
            </a:r>
            <a:r>
              <a:rPr lang="en-US" sz="6100" kern="1200" dirty="0">
                <a:solidFill>
                  <a:schemeClr val="tx1"/>
                </a:solidFill>
                <a:latin typeface="Agency FB" panose="020B0503020202020204" pitchFamily="34" charset="0"/>
              </a:rPr>
              <a:t> </a:t>
            </a:r>
            <a:r>
              <a:rPr lang="en-US" sz="6100" kern="1200" dirty="0" err="1">
                <a:solidFill>
                  <a:schemeClr val="tx1"/>
                </a:solidFill>
                <a:latin typeface="Agency FB" panose="020B0503020202020204" pitchFamily="34" charset="0"/>
              </a:rPr>
              <a:t>pública</a:t>
            </a:r>
            <a:r>
              <a:rPr lang="en-US" sz="6100" kern="1200" dirty="0">
                <a:solidFill>
                  <a:schemeClr val="tx1"/>
                </a:solidFill>
                <a:latin typeface="Agency FB" panose="020B0503020202020204" pitchFamily="34" charset="0"/>
              </a:rPr>
              <a:t> </a:t>
            </a:r>
            <a:r>
              <a:rPr lang="en-US" sz="6100" kern="1200" dirty="0" err="1">
                <a:solidFill>
                  <a:schemeClr val="tx1"/>
                </a:solidFill>
                <a:latin typeface="Agency FB" panose="020B0503020202020204" pitchFamily="34" charset="0"/>
              </a:rPr>
              <a:t>en</a:t>
            </a:r>
            <a:r>
              <a:rPr lang="en-US" sz="6100" kern="1200" dirty="0">
                <a:solidFill>
                  <a:schemeClr val="tx1"/>
                </a:solidFill>
                <a:latin typeface="Agency FB" panose="020B0503020202020204" pitchFamily="34" charset="0"/>
              </a:rPr>
              <a:t> </a:t>
            </a:r>
            <a:r>
              <a:rPr lang="en-US" sz="6100" kern="1200" dirty="0" err="1">
                <a:solidFill>
                  <a:schemeClr val="tx1"/>
                </a:solidFill>
                <a:latin typeface="Agency FB" panose="020B0503020202020204" pitchFamily="34" charset="0"/>
              </a:rPr>
              <a:t>los</a:t>
            </a:r>
            <a:r>
              <a:rPr lang="en-US" sz="6100" kern="1200" dirty="0">
                <a:solidFill>
                  <a:schemeClr val="tx1"/>
                </a:solidFill>
                <a:latin typeface="Agency FB" panose="020B0503020202020204" pitchFamily="34" charset="0"/>
              </a:rPr>
              <a:t> barrios</a:t>
            </a:r>
            <a:endParaRPr lang="en-US" sz="6100" b="1" kern="1200" dirty="0">
              <a:solidFill>
                <a:schemeClr val="tx1"/>
              </a:solidFill>
              <a:latin typeface="Agency FB" panose="020B0503020202020204" pitchFamily="34" charset="0"/>
            </a:endParaRPr>
          </a:p>
        </p:txBody>
      </p:sp>
      <p:graphicFrame>
        <p:nvGraphicFramePr>
          <p:cNvPr id="6" name="Tabla 5">
            <a:extLst>
              <a:ext uri="{FF2B5EF4-FFF2-40B4-BE49-F238E27FC236}">
                <a16:creationId xmlns:a16="http://schemas.microsoft.com/office/drawing/2014/main" id="{8C2289DA-54C8-41DB-A466-8D08609666FC}"/>
              </a:ext>
            </a:extLst>
          </p:cNvPr>
          <p:cNvGraphicFramePr>
            <a:graphicFrameLocks noGrp="1"/>
          </p:cNvGraphicFramePr>
          <p:nvPr/>
        </p:nvGraphicFramePr>
        <p:xfrm>
          <a:off x="327600" y="3124200"/>
          <a:ext cx="11533753" cy="3102865"/>
        </p:xfrm>
        <a:graphic>
          <a:graphicData uri="http://schemas.openxmlformats.org/drawingml/2006/table">
            <a:tbl>
              <a:tblPr firstRow="1" bandRow="1">
                <a:solidFill>
                  <a:schemeClr val="bg1">
                    <a:lumMod val="95000"/>
                  </a:schemeClr>
                </a:solidFill>
                <a:tableStyleId>{5C22544A-7EE6-4342-B048-85BDC9FD1C3A}</a:tableStyleId>
              </a:tblPr>
              <a:tblGrid>
                <a:gridCol w="3166822">
                  <a:extLst>
                    <a:ext uri="{9D8B030D-6E8A-4147-A177-3AD203B41FA5}">
                      <a16:colId xmlns:a16="http://schemas.microsoft.com/office/drawing/2014/main" val="3939444489"/>
                    </a:ext>
                  </a:extLst>
                </a:gridCol>
                <a:gridCol w="2864165">
                  <a:extLst>
                    <a:ext uri="{9D8B030D-6E8A-4147-A177-3AD203B41FA5}">
                      <a16:colId xmlns:a16="http://schemas.microsoft.com/office/drawing/2014/main" val="1607020435"/>
                    </a:ext>
                  </a:extLst>
                </a:gridCol>
                <a:gridCol w="3155401">
                  <a:extLst>
                    <a:ext uri="{9D8B030D-6E8A-4147-A177-3AD203B41FA5}">
                      <a16:colId xmlns:a16="http://schemas.microsoft.com/office/drawing/2014/main" val="3834097368"/>
                    </a:ext>
                  </a:extLst>
                </a:gridCol>
                <a:gridCol w="2347365">
                  <a:extLst>
                    <a:ext uri="{9D8B030D-6E8A-4147-A177-3AD203B41FA5}">
                      <a16:colId xmlns:a16="http://schemas.microsoft.com/office/drawing/2014/main" val="3381384441"/>
                    </a:ext>
                  </a:extLst>
                </a:gridCol>
              </a:tblGrid>
              <a:tr h="783940">
                <a:tc>
                  <a:txBody>
                    <a:bodyPr/>
                    <a:lstStyle/>
                    <a:p>
                      <a:r>
                        <a:rPr lang="es-CL" sz="2900" b="1" cap="none" spc="0">
                          <a:solidFill>
                            <a:schemeClr val="tx1"/>
                          </a:solidFill>
                        </a:rPr>
                        <a:t>2001-2007</a:t>
                      </a:r>
                      <a:endParaRPr lang="en-US" sz="2900" b="1" cap="none" spc="0">
                        <a:solidFill>
                          <a:schemeClr val="tx1"/>
                        </a:solidFill>
                      </a:endParaRPr>
                    </a:p>
                  </a:txBody>
                  <a:tcPr marL="115124" marR="164463" marT="32893" marB="246694" anchor="b">
                    <a:lnL w="12700" cmpd="sng">
                      <a:noFill/>
                    </a:lnL>
                    <a:lnR w="12700" cmpd="sng">
                      <a:noFill/>
                    </a:lnR>
                    <a:lnT w="9525" cap="flat" cmpd="sng" algn="ctr">
                      <a:noFill/>
                      <a:prstDash val="solid"/>
                    </a:lnT>
                    <a:lnB w="38100" cmpd="sng">
                      <a:noFill/>
                    </a:lnB>
                    <a:solidFill>
                      <a:schemeClr val="bg1">
                        <a:lumMod val="95000"/>
                      </a:schemeClr>
                    </a:solidFill>
                  </a:tcPr>
                </a:tc>
                <a:tc>
                  <a:txBody>
                    <a:bodyPr/>
                    <a:lstStyle/>
                    <a:p>
                      <a:r>
                        <a:rPr lang="es-CL" sz="2900" b="1" cap="none" spc="0">
                          <a:solidFill>
                            <a:schemeClr val="tx1"/>
                          </a:solidFill>
                        </a:rPr>
                        <a:t>2010-2014</a:t>
                      </a:r>
                      <a:endParaRPr lang="en-US" sz="2900" b="1" cap="none" spc="0">
                        <a:solidFill>
                          <a:schemeClr val="tx1"/>
                        </a:solidFill>
                      </a:endParaRPr>
                    </a:p>
                  </a:txBody>
                  <a:tcPr marL="115124" marR="164463" marT="32893" marB="246694" anchor="b">
                    <a:lnL w="12700" cmpd="sng">
                      <a:noFill/>
                    </a:lnL>
                    <a:lnR w="12700" cmpd="sng">
                      <a:noFill/>
                    </a:lnR>
                    <a:lnT w="9525" cap="flat" cmpd="sng" algn="ctr">
                      <a:noFill/>
                      <a:prstDash val="solid"/>
                    </a:lnT>
                    <a:lnB w="38100" cmpd="sng">
                      <a:noFill/>
                    </a:lnB>
                    <a:solidFill>
                      <a:schemeClr val="bg1">
                        <a:lumMod val="95000"/>
                      </a:schemeClr>
                    </a:solidFill>
                  </a:tcPr>
                </a:tc>
                <a:tc>
                  <a:txBody>
                    <a:bodyPr/>
                    <a:lstStyle/>
                    <a:p>
                      <a:r>
                        <a:rPr lang="es-CL" sz="2900" b="1" cap="none" spc="0">
                          <a:solidFill>
                            <a:schemeClr val="tx1"/>
                          </a:solidFill>
                        </a:rPr>
                        <a:t>2015-2017</a:t>
                      </a:r>
                      <a:endParaRPr lang="en-US" sz="2900" b="1" cap="none" spc="0">
                        <a:solidFill>
                          <a:schemeClr val="tx1"/>
                        </a:solidFill>
                      </a:endParaRPr>
                    </a:p>
                  </a:txBody>
                  <a:tcPr marL="115124" marR="164463" marT="32893" marB="246694" anchor="b">
                    <a:lnL w="12700" cmpd="sng">
                      <a:noFill/>
                    </a:lnL>
                    <a:lnR w="12700" cmpd="sng">
                      <a:noFill/>
                    </a:lnR>
                    <a:lnT w="9525" cap="flat" cmpd="sng" algn="ctr">
                      <a:noFill/>
                      <a:prstDash val="solid"/>
                    </a:lnT>
                    <a:lnB w="38100" cmpd="sng">
                      <a:noFill/>
                    </a:lnB>
                    <a:solidFill>
                      <a:schemeClr val="bg1">
                        <a:lumMod val="95000"/>
                      </a:schemeClr>
                    </a:solidFill>
                  </a:tcPr>
                </a:tc>
                <a:tc>
                  <a:txBody>
                    <a:bodyPr/>
                    <a:lstStyle/>
                    <a:p>
                      <a:r>
                        <a:rPr lang="es-CL" sz="2900" b="1" cap="none" spc="0">
                          <a:solidFill>
                            <a:schemeClr val="tx1"/>
                          </a:solidFill>
                        </a:rPr>
                        <a:t>2018-2020</a:t>
                      </a:r>
                      <a:endParaRPr lang="en-US" sz="2900" b="1" cap="none" spc="0">
                        <a:solidFill>
                          <a:schemeClr val="tx1"/>
                        </a:solidFill>
                      </a:endParaRPr>
                    </a:p>
                  </a:txBody>
                  <a:tcPr marL="115124" marR="164463" marT="32893" marB="246694" anchor="b">
                    <a:lnL w="12700" cmpd="sng">
                      <a:noFill/>
                    </a:lnL>
                    <a:lnR w="12700" cmpd="sng">
                      <a:noFill/>
                    </a:lnR>
                    <a:lnT w="9525" cap="flat" cmpd="sng" algn="ctr">
                      <a:noFill/>
                      <a:prstDash val="solid"/>
                    </a:lnT>
                    <a:lnB w="38100" cmpd="sng">
                      <a:noFill/>
                    </a:lnB>
                    <a:solidFill>
                      <a:schemeClr val="bg1">
                        <a:lumMod val="95000"/>
                      </a:schemeClr>
                    </a:solidFill>
                  </a:tcPr>
                </a:tc>
                <a:extLst>
                  <a:ext uri="{0D108BD9-81ED-4DB2-BD59-A6C34878D82A}">
                    <a16:rowId xmlns:a16="http://schemas.microsoft.com/office/drawing/2014/main" val="3111125173"/>
                  </a:ext>
                </a:extLst>
              </a:tr>
              <a:tr h="2318925">
                <a:tc>
                  <a:txBody>
                    <a:bodyPr/>
                    <a:lstStyle/>
                    <a:p>
                      <a:r>
                        <a:rPr lang="es-CL" sz="2200" cap="none" spc="0">
                          <a:solidFill>
                            <a:schemeClr val="tx1"/>
                          </a:solidFill>
                        </a:rPr>
                        <a:t>Programa Barrio Seguro (Plan Seguridad para todos, BID)</a:t>
                      </a:r>
                    </a:p>
                    <a:p>
                      <a:endParaRPr lang="es-CL" sz="2200" cap="none" spc="0">
                        <a:solidFill>
                          <a:schemeClr val="tx1"/>
                        </a:solidFill>
                      </a:endParaRPr>
                    </a:p>
                    <a:p>
                      <a:endParaRPr lang="en-US" sz="2200" cap="none" spc="0">
                        <a:solidFill>
                          <a:schemeClr val="tx1"/>
                        </a:solidFill>
                      </a:endParaRPr>
                    </a:p>
                  </a:txBody>
                  <a:tcPr marL="115124" marR="164463" marT="32893" marB="246694">
                    <a:lnL w="12700" cap="flat" cmpd="sng" algn="ctr">
                      <a:solidFill>
                        <a:schemeClr val="tx1"/>
                      </a:solidFill>
                      <a:prstDash val="solid"/>
                    </a:lnL>
                    <a:lnR w="12700" cmpd="sng">
                      <a:noFill/>
                      <a:prstDash val="solid"/>
                    </a:lnR>
                    <a:lnT w="38100" cmpd="sng">
                      <a:noFill/>
                    </a:lnT>
                    <a:lnB w="12700" cmpd="sng">
                      <a:noFill/>
                      <a:prstDash val="solid"/>
                    </a:lnB>
                    <a:solidFill>
                      <a:schemeClr val="bg1">
                        <a:lumMod val="95000"/>
                      </a:schemeClr>
                    </a:solidFill>
                  </a:tcPr>
                </a:tc>
                <a:tc>
                  <a:txBody>
                    <a:bodyPr/>
                    <a:lstStyle/>
                    <a:p>
                      <a:r>
                        <a:rPr lang="es-CL" sz="2200" cap="none" spc="0">
                          <a:solidFill>
                            <a:schemeClr val="tx1"/>
                          </a:solidFill>
                        </a:rPr>
                        <a:t>Programa Barrio en Paz (Comercial y Residencial)</a:t>
                      </a:r>
                    </a:p>
                    <a:p>
                      <a:endParaRPr lang="es-CL" sz="2200" cap="none" spc="0">
                        <a:solidFill>
                          <a:schemeClr val="tx1"/>
                        </a:solidFill>
                      </a:endParaRPr>
                    </a:p>
                    <a:p>
                      <a:r>
                        <a:rPr lang="es-CL" sz="2200" cap="none" spc="0">
                          <a:solidFill>
                            <a:schemeClr val="tx1"/>
                          </a:solidFill>
                        </a:rPr>
                        <a:t>Iniciativa Legua</a:t>
                      </a:r>
                      <a:endParaRPr lang="en-US" sz="2200" cap="none" spc="0">
                        <a:solidFill>
                          <a:schemeClr val="tx1"/>
                        </a:solidFill>
                      </a:endParaRPr>
                    </a:p>
                  </a:txBody>
                  <a:tcPr marL="115124" marR="164463" marT="32893" marB="246694">
                    <a:lnL w="12700" cmpd="sng">
                      <a:noFill/>
                      <a:prstDash val="solid"/>
                    </a:lnL>
                    <a:lnR w="12700" cmpd="sng">
                      <a:noFill/>
                      <a:prstDash val="solid"/>
                    </a:lnR>
                    <a:lnT w="38100" cmpd="sng">
                      <a:noFill/>
                    </a:lnT>
                    <a:lnB w="12700" cmpd="sng">
                      <a:noFill/>
                      <a:prstDash val="solid"/>
                    </a:lnB>
                    <a:solidFill>
                      <a:schemeClr val="bg1">
                        <a:lumMod val="95000"/>
                      </a:schemeClr>
                    </a:solidFill>
                  </a:tcPr>
                </a:tc>
                <a:tc>
                  <a:txBody>
                    <a:bodyPr/>
                    <a:lstStyle/>
                    <a:p>
                      <a:r>
                        <a:rPr lang="es-CL" sz="2200" cap="none" spc="0">
                          <a:solidFill>
                            <a:schemeClr val="tx1"/>
                          </a:solidFill>
                        </a:rPr>
                        <a:t>Programa Juntos Más Seguros</a:t>
                      </a:r>
                    </a:p>
                    <a:p>
                      <a:endParaRPr lang="es-CL" sz="2200" cap="none" spc="0">
                        <a:solidFill>
                          <a:schemeClr val="tx1"/>
                        </a:solidFill>
                      </a:endParaRPr>
                    </a:p>
                    <a:p>
                      <a:r>
                        <a:rPr lang="es-CL" sz="2200" cap="none" spc="0">
                          <a:solidFill>
                            <a:schemeClr val="tx1"/>
                          </a:solidFill>
                        </a:rPr>
                        <a:t>Planes Integrales en Barrios de Alta Complejidad</a:t>
                      </a:r>
                      <a:endParaRPr lang="en-US" sz="2200" cap="none" spc="0">
                        <a:solidFill>
                          <a:schemeClr val="tx1"/>
                        </a:solidFill>
                      </a:endParaRPr>
                    </a:p>
                  </a:txBody>
                  <a:tcPr marL="115124" marR="164463" marT="32893" marB="246694">
                    <a:lnL w="12700" cmpd="sng">
                      <a:noFill/>
                      <a:prstDash val="solid"/>
                    </a:lnL>
                    <a:lnR w="12700" cmpd="sng">
                      <a:noFill/>
                      <a:prstDash val="solid"/>
                    </a:lnR>
                    <a:lnT w="38100" cmpd="sng">
                      <a:noFill/>
                    </a:lnT>
                    <a:lnB w="12700" cmpd="sng">
                      <a:noFill/>
                      <a:prstDash val="solid"/>
                    </a:lnB>
                    <a:solidFill>
                      <a:schemeClr val="bg1">
                        <a:lumMod val="95000"/>
                      </a:schemeClr>
                    </a:solidFill>
                  </a:tcPr>
                </a:tc>
                <a:tc>
                  <a:txBody>
                    <a:bodyPr/>
                    <a:lstStyle/>
                    <a:p>
                      <a:r>
                        <a:rPr lang="es-CL" sz="2200" cap="none" spc="0">
                          <a:solidFill>
                            <a:schemeClr val="tx1"/>
                          </a:solidFill>
                        </a:rPr>
                        <a:t>Plan Barrios Prioritarios (33)</a:t>
                      </a:r>
                      <a:endParaRPr lang="en-US" sz="2200" cap="none" spc="0">
                        <a:solidFill>
                          <a:schemeClr val="tx1"/>
                        </a:solidFill>
                      </a:endParaRPr>
                    </a:p>
                  </a:txBody>
                  <a:tcPr marL="115124" marR="164463" marT="32893" marB="246694">
                    <a:lnL w="12700" cmpd="sng">
                      <a:noFill/>
                      <a:prstDash val="solid"/>
                    </a:lnL>
                    <a:lnR w="12700" cmpd="sng">
                      <a:noFill/>
                      <a:prstDash val="solid"/>
                    </a:lnR>
                    <a:lnT w="38100" cmpd="sng">
                      <a:noFill/>
                    </a:lnT>
                    <a:lnB w="12700" cmpd="sng">
                      <a:noFill/>
                      <a:prstDash val="solid"/>
                    </a:lnB>
                    <a:solidFill>
                      <a:schemeClr val="bg1">
                        <a:lumMod val="95000"/>
                      </a:schemeClr>
                    </a:solidFill>
                  </a:tcPr>
                </a:tc>
                <a:extLst>
                  <a:ext uri="{0D108BD9-81ED-4DB2-BD59-A6C34878D82A}">
                    <a16:rowId xmlns:a16="http://schemas.microsoft.com/office/drawing/2014/main" val="3362441919"/>
                  </a:ext>
                </a:extLst>
              </a:tr>
            </a:tbl>
          </a:graphicData>
        </a:graphic>
      </p:graphicFrame>
    </p:spTree>
    <p:extLst>
      <p:ext uri="{BB962C8B-B14F-4D97-AF65-F5344CB8AC3E}">
        <p14:creationId xmlns:p14="http://schemas.microsoft.com/office/powerpoint/2010/main" val="3581858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8AC6D01-0214-6F7E-27E7-793B83B317E7}"/>
              </a:ext>
            </a:extLst>
          </p:cNvPr>
          <p:cNvPicPr>
            <a:picLocks noChangeAspect="1"/>
          </p:cNvPicPr>
          <p:nvPr/>
        </p:nvPicPr>
        <p:blipFill rotWithShape="1">
          <a:blip r:embed="rId2"/>
          <a:srcRect b="3029"/>
          <a:stretch/>
        </p:blipFill>
        <p:spPr>
          <a:xfrm>
            <a:off x="593558" y="333877"/>
            <a:ext cx="11004884" cy="6002756"/>
          </a:xfrm>
          <a:prstGeom prst="rect">
            <a:avLst/>
          </a:prstGeom>
        </p:spPr>
      </p:pic>
    </p:spTree>
    <p:extLst>
      <p:ext uri="{BB962C8B-B14F-4D97-AF65-F5344CB8AC3E}">
        <p14:creationId xmlns:p14="http://schemas.microsoft.com/office/powerpoint/2010/main" val="13471011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5D69486-E478-4AF5-B1FD-A50D8AC2C898}"/>
              </a:ext>
            </a:extLst>
          </p:cNvPr>
          <p:cNvPicPr>
            <a:picLocks noChangeAspect="1"/>
          </p:cNvPicPr>
          <p:nvPr/>
        </p:nvPicPr>
        <p:blipFill rotWithShape="1">
          <a:blip r:embed="rId2"/>
          <a:srcRect l="5312" t="14734" r="5161" b="13293"/>
          <a:stretch/>
        </p:blipFill>
        <p:spPr>
          <a:xfrm>
            <a:off x="457202" y="547306"/>
            <a:ext cx="5426764" cy="2454025"/>
          </a:xfrm>
          <a:prstGeom prst="rect">
            <a:avLst/>
          </a:prstGeom>
        </p:spPr>
      </p:pic>
      <p:pic>
        <p:nvPicPr>
          <p:cNvPr id="2" name="Imagen 1">
            <a:extLst>
              <a:ext uri="{FF2B5EF4-FFF2-40B4-BE49-F238E27FC236}">
                <a16:creationId xmlns:a16="http://schemas.microsoft.com/office/drawing/2014/main" id="{DDD811C8-6F0E-4360-90C6-8DDFC3A23F1E}"/>
              </a:ext>
            </a:extLst>
          </p:cNvPr>
          <p:cNvPicPr>
            <a:picLocks noChangeAspect="1"/>
          </p:cNvPicPr>
          <p:nvPr/>
        </p:nvPicPr>
        <p:blipFill>
          <a:blip r:embed="rId3"/>
          <a:stretch>
            <a:fillRect/>
          </a:stretch>
        </p:blipFill>
        <p:spPr>
          <a:xfrm>
            <a:off x="457201" y="4139323"/>
            <a:ext cx="5426764" cy="1744106"/>
          </a:xfrm>
          <a:prstGeom prst="rect">
            <a:avLst/>
          </a:prstGeom>
        </p:spPr>
      </p:pic>
      <p:pic>
        <p:nvPicPr>
          <p:cNvPr id="3" name="Imagen 2">
            <a:extLst>
              <a:ext uri="{FF2B5EF4-FFF2-40B4-BE49-F238E27FC236}">
                <a16:creationId xmlns:a16="http://schemas.microsoft.com/office/drawing/2014/main" id="{0ADBCFD6-0E8F-44F4-9268-0B9181CE735B}"/>
              </a:ext>
            </a:extLst>
          </p:cNvPr>
          <p:cNvPicPr>
            <a:picLocks noChangeAspect="1"/>
          </p:cNvPicPr>
          <p:nvPr/>
        </p:nvPicPr>
        <p:blipFill>
          <a:blip r:embed="rId4"/>
          <a:stretch>
            <a:fillRect/>
          </a:stretch>
        </p:blipFill>
        <p:spPr>
          <a:xfrm>
            <a:off x="6308034" y="1735449"/>
            <a:ext cx="5426764" cy="3242491"/>
          </a:xfrm>
          <a:prstGeom prst="rect">
            <a:avLst/>
          </a:prstGeom>
        </p:spPr>
      </p:pic>
    </p:spTree>
    <p:extLst>
      <p:ext uri="{BB962C8B-B14F-4D97-AF65-F5344CB8AC3E}">
        <p14:creationId xmlns:p14="http://schemas.microsoft.com/office/powerpoint/2010/main" val="2038522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C6F3A80-1D65-4639-809E-BD5888ACB333}"/>
              </a:ext>
            </a:extLst>
          </p:cNvPr>
          <p:cNvPicPr>
            <a:picLocks noChangeAspect="1"/>
          </p:cNvPicPr>
          <p:nvPr/>
        </p:nvPicPr>
        <p:blipFill>
          <a:blip r:embed="rId2"/>
          <a:stretch>
            <a:fillRect/>
          </a:stretch>
        </p:blipFill>
        <p:spPr>
          <a:xfrm>
            <a:off x="645703" y="1877433"/>
            <a:ext cx="10900593" cy="3103133"/>
          </a:xfrm>
          <a:prstGeom prst="rect">
            <a:avLst/>
          </a:prstGeom>
        </p:spPr>
      </p:pic>
    </p:spTree>
    <p:extLst>
      <p:ext uri="{BB962C8B-B14F-4D97-AF65-F5344CB8AC3E}">
        <p14:creationId xmlns:p14="http://schemas.microsoft.com/office/powerpoint/2010/main" val="37738486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EEE0DB0-EC54-4D23-889A-332864BD32AC}"/>
              </a:ext>
            </a:extLst>
          </p:cNvPr>
          <p:cNvPicPr>
            <a:picLocks noChangeAspect="1"/>
          </p:cNvPicPr>
          <p:nvPr/>
        </p:nvPicPr>
        <p:blipFill rotWithShape="1">
          <a:blip r:embed="rId2"/>
          <a:srcRect l="14769" t="28708" r="32038" b="13212"/>
          <a:stretch/>
        </p:blipFill>
        <p:spPr>
          <a:xfrm>
            <a:off x="1629508" y="450166"/>
            <a:ext cx="8708050" cy="5345723"/>
          </a:xfrm>
          <a:prstGeom prst="rect">
            <a:avLst/>
          </a:prstGeom>
        </p:spPr>
      </p:pic>
      <p:sp>
        <p:nvSpPr>
          <p:cNvPr id="4" name="CuadroTexto 3">
            <a:extLst>
              <a:ext uri="{FF2B5EF4-FFF2-40B4-BE49-F238E27FC236}">
                <a16:creationId xmlns:a16="http://schemas.microsoft.com/office/drawing/2014/main" id="{3CC31E8A-B3C3-535A-101C-688003A9C059}"/>
              </a:ext>
            </a:extLst>
          </p:cNvPr>
          <p:cNvSpPr txBox="1"/>
          <p:nvPr/>
        </p:nvSpPr>
        <p:spPr>
          <a:xfrm>
            <a:off x="3048000" y="3244334"/>
            <a:ext cx="6096000" cy="369332"/>
          </a:xfrm>
          <a:prstGeom prst="rect">
            <a:avLst/>
          </a:prstGeom>
          <a:noFill/>
        </p:spPr>
        <p:txBody>
          <a:bodyPr wrap="square">
            <a:spAutoFit/>
          </a:bodyPr>
          <a:lstStyle/>
          <a:p>
            <a:r>
              <a:rPr lang="es-CL" b="0" dirty="0">
                <a:effectLst/>
              </a:rPr>
              <a:t> </a:t>
            </a:r>
            <a:endParaRPr lang="es-CL" dirty="0"/>
          </a:p>
        </p:txBody>
      </p:sp>
      <p:sp>
        <p:nvSpPr>
          <p:cNvPr id="6" name="CuadroTexto 5">
            <a:extLst>
              <a:ext uri="{FF2B5EF4-FFF2-40B4-BE49-F238E27FC236}">
                <a16:creationId xmlns:a16="http://schemas.microsoft.com/office/drawing/2014/main" id="{FEF2BD7D-BB46-7E4F-CD55-16EA955E00EB}"/>
              </a:ext>
            </a:extLst>
          </p:cNvPr>
          <p:cNvSpPr txBox="1"/>
          <p:nvPr/>
        </p:nvSpPr>
        <p:spPr>
          <a:xfrm>
            <a:off x="3048000" y="3244334"/>
            <a:ext cx="6096000" cy="369332"/>
          </a:xfrm>
          <a:prstGeom prst="rect">
            <a:avLst/>
          </a:prstGeom>
          <a:noFill/>
        </p:spPr>
        <p:txBody>
          <a:bodyPr wrap="square">
            <a:spAutoFit/>
          </a:bodyPr>
          <a:lstStyle/>
          <a:p>
            <a:r>
              <a:rPr lang="es-CL" b="0" dirty="0">
                <a:effectLst/>
              </a:rPr>
              <a:t> </a:t>
            </a:r>
            <a:endParaRPr lang="es-CL" dirty="0"/>
          </a:p>
        </p:txBody>
      </p:sp>
    </p:spTree>
    <p:extLst>
      <p:ext uri="{BB962C8B-B14F-4D97-AF65-F5344CB8AC3E}">
        <p14:creationId xmlns:p14="http://schemas.microsoft.com/office/powerpoint/2010/main" val="222866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4E3521-5E7F-4387-A272-75B5B104AC19}"/>
              </a:ext>
            </a:extLst>
          </p:cNvPr>
          <p:cNvSpPr>
            <a:spLocks noGrp="1"/>
          </p:cNvSpPr>
          <p:nvPr>
            <p:ph type="title"/>
          </p:nvPr>
        </p:nvSpPr>
        <p:spPr>
          <a:xfrm>
            <a:off x="742950" y="742951"/>
            <a:ext cx="4615113" cy="4962524"/>
          </a:xfrm>
        </p:spPr>
        <p:txBody>
          <a:bodyPr vert="horz" lIns="91440" tIns="45720" rIns="91440" bIns="45720" rtlCol="0" anchor="ctr">
            <a:normAutofit/>
          </a:bodyPr>
          <a:lstStyle/>
          <a:p>
            <a:pPr algn="ctr"/>
            <a:r>
              <a:rPr lang="en-US" sz="4100" b="1" kern="1200" dirty="0">
                <a:latin typeface="Agency FB" panose="020B0503020202020204" pitchFamily="34" charset="0"/>
                <a:cs typeface="Aharoni" panose="02010803020104030203" pitchFamily="2" charset="-79"/>
              </a:rPr>
              <a:t> Estado y </a:t>
            </a:r>
            <a:r>
              <a:rPr lang="en-US" sz="4100" b="1" kern="1200" dirty="0" err="1">
                <a:latin typeface="Agency FB" panose="020B0503020202020204" pitchFamily="34" charset="0"/>
                <a:cs typeface="Aharoni" panose="02010803020104030203" pitchFamily="2" charset="-79"/>
              </a:rPr>
              <a:t>políticas</a:t>
            </a:r>
            <a:r>
              <a:rPr lang="en-US" sz="4100" b="1" kern="1200" dirty="0">
                <a:latin typeface="Agency FB" panose="020B0503020202020204" pitchFamily="34" charset="0"/>
                <a:cs typeface="Aharoni" panose="02010803020104030203" pitchFamily="2" charset="-79"/>
              </a:rPr>
              <a:t> de </a:t>
            </a:r>
            <a:r>
              <a:rPr lang="en-US" sz="4100" b="1" kern="1200" dirty="0" err="1">
                <a:latin typeface="Agency FB" panose="020B0503020202020204" pitchFamily="34" charset="0"/>
                <a:cs typeface="Aharoni" panose="02010803020104030203" pitchFamily="2" charset="-79"/>
              </a:rPr>
              <a:t>seguridad</a:t>
            </a:r>
            <a:r>
              <a:rPr lang="en-US" sz="4100" b="1" kern="1200" dirty="0">
                <a:latin typeface="Agency FB" panose="020B0503020202020204" pitchFamily="34" charset="0"/>
                <a:cs typeface="Aharoni" panose="02010803020104030203" pitchFamily="2" charset="-79"/>
              </a:rPr>
              <a:t>, </a:t>
            </a:r>
            <a:r>
              <a:rPr lang="en-US" sz="4100" b="1" dirty="0" err="1">
                <a:latin typeface="Agency FB" panose="020B0503020202020204" pitchFamily="34" charset="0"/>
                <a:cs typeface="Aharoni" panose="02010803020104030203" pitchFamily="2" charset="-79"/>
              </a:rPr>
              <a:t>urbanas</a:t>
            </a:r>
            <a:r>
              <a:rPr lang="en-US" sz="4100" b="1" dirty="0">
                <a:latin typeface="Agency FB" panose="020B0503020202020204" pitchFamily="34" charset="0"/>
                <a:cs typeface="Aharoni" panose="02010803020104030203" pitchFamily="2" charset="-79"/>
              </a:rPr>
              <a:t> y </a:t>
            </a:r>
            <a:r>
              <a:rPr lang="en-US" sz="4100" b="1" dirty="0" err="1">
                <a:latin typeface="Agency FB" panose="020B0503020202020204" pitchFamily="34" charset="0"/>
                <a:cs typeface="Aharoni" panose="02010803020104030203" pitchFamily="2" charset="-79"/>
              </a:rPr>
              <a:t>educación</a:t>
            </a:r>
            <a:br>
              <a:rPr lang="en-US" sz="4100" b="1" dirty="0">
                <a:latin typeface="Agency FB" panose="020B0503020202020204" pitchFamily="34" charset="0"/>
                <a:cs typeface="Aharoni" panose="02010803020104030203" pitchFamily="2" charset="-79"/>
              </a:rPr>
            </a:br>
            <a:br>
              <a:rPr lang="en-US" sz="4100" dirty="0">
                <a:latin typeface="Agency FB" panose="020B0503020202020204" pitchFamily="34" charset="0"/>
                <a:cs typeface="Aharoni" panose="02010803020104030203" pitchFamily="2" charset="-79"/>
              </a:rPr>
            </a:br>
            <a:r>
              <a:rPr lang="en-US" sz="4100" dirty="0">
                <a:latin typeface="Agency FB" panose="020B0503020202020204" pitchFamily="34" charset="0"/>
                <a:cs typeface="Aharoni" panose="02010803020104030203" pitchFamily="2" charset="-79"/>
              </a:rPr>
              <a:t>“</a:t>
            </a:r>
            <a:r>
              <a:rPr lang="en-US" sz="4100" kern="1200" dirty="0" err="1">
                <a:latin typeface="Agency FB" panose="020B0503020202020204" pitchFamily="34" charset="0"/>
                <a:cs typeface="Aharoni" panose="02010803020104030203" pitchFamily="2" charset="-79"/>
              </a:rPr>
              <a:t>Gestión</a:t>
            </a:r>
            <a:r>
              <a:rPr lang="en-US" sz="4100" kern="1200" dirty="0">
                <a:latin typeface="Agency FB" panose="020B0503020202020204" pitchFamily="34" charset="0"/>
                <a:cs typeface="Aharoni" panose="02010803020104030203" pitchFamily="2" charset="-79"/>
              </a:rPr>
              <a:t> </a:t>
            </a:r>
            <a:r>
              <a:rPr lang="en-US" sz="4100" dirty="0" err="1">
                <a:latin typeface="Agency FB" panose="020B0503020202020204" pitchFamily="34" charset="0"/>
                <a:cs typeface="Aharoni" panose="02010803020104030203" pitchFamily="2" charset="-79"/>
              </a:rPr>
              <a:t>i</a:t>
            </a:r>
            <a:r>
              <a:rPr lang="en-US" sz="4100" kern="1200" dirty="0" err="1">
                <a:latin typeface="Agency FB" panose="020B0503020202020204" pitchFamily="34" charset="0"/>
                <a:cs typeface="Aharoni" panose="02010803020104030203" pitchFamily="2" charset="-79"/>
              </a:rPr>
              <a:t>ntermitente</a:t>
            </a:r>
            <a:r>
              <a:rPr lang="en-US" sz="4100" kern="1200" dirty="0">
                <a:latin typeface="Agency FB" panose="020B0503020202020204" pitchFamily="34" charset="0"/>
                <a:cs typeface="Aharoni" panose="02010803020104030203" pitchFamily="2" charset="-79"/>
              </a:rPr>
              <a:t> de la </a:t>
            </a:r>
            <a:r>
              <a:rPr lang="en-US" sz="4100" kern="1200" dirty="0" err="1">
                <a:latin typeface="Agency FB" panose="020B0503020202020204" pitchFamily="34" charset="0"/>
                <a:cs typeface="Aharoni" panose="02010803020104030203" pitchFamily="2" charset="-79"/>
              </a:rPr>
              <a:t>vulnerabilidad</a:t>
            </a:r>
            <a:r>
              <a:rPr lang="en-US" sz="4100" kern="1200" dirty="0">
                <a:latin typeface="Agency FB" panose="020B0503020202020204" pitchFamily="34" charset="0"/>
                <a:cs typeface="Aharoni" panose="02010803020104030203" pitchFamily="2" charset="-79"/>
              </a:rPr>
              <a:t>”</a:t>
            </a:r>
            <a:br>
              <a:rPr lang="en-US" sz="4100" b="1" kern="1200" dirty="0">
                <a:latin typeface="Agency FB" panose="020B0503020202020204" pitchFamily="34" charset="0"/>
                <a:cs typeface="Aharoni" panose="02010803020104030203" pitchFamily="2" charset="-79"/>
              </a:rPr>
            </a:br>
            <a:br>
              <a:rPr lang="en-US" sz="4100" b="1" kern="1200" dirty="0">
                <a:latin typeface="Agency FB" panose="020B0503020202020204" pitchFamily="34" charset="0"/>
                <a:cs typeface="Aharoni" panose="02010803020104030203" pitchFamily="2" charset="-79"/>
              </a:rPr>
            </a:br>
            <a:r>
              <a:rPr lang="en-US" sz="2200" b="1" kern="1200" dirty="0">
                <a:latin typeface="Agency FB" panose="020B0503020202020204" pitchFamily="34" charset="0"/>
                <a:cs typeface="Aharoni" panose="02010803020104030203" pitchFamily="2" charset="-79"/>
              </a:rPr>
              <a:t>(</a:t>
            </a:r>
            <a:r>
              <a:rPr lang="en-US" sz="2200" b="1" kern="1200" dirty="0" err="1">
                <a:latin typeface="Agency FB" panose="020B0503020202020204" pitchFamily="34" charset="0"/>
                <a:cs typeface="Aharoni" panose="02010803020104030203" pitchFamily="2" charset="-79"/>
              </a:rPr>
              <a:t>Estudio</a:t>
            </a:r>
            <a:r>
              <a:rPr lang="en-US" sz="2200" b="1" kern="1200" dirty="0">
                <a:latin typeface="Agency FB" panose="020B0503020202020204" pitchFamily="34" charset="0"/>
                <a:cs typeface="Aharoni" panose="02010803020104030203" pitchFamily="2" charset="-79"/>
              </a:rPr>
              <a:t>: El Estado </a:t>
            </a:r>
            <a:r>
              <a:rPr lang="en-US" sz="2200" b="1" kern="1200" dirty="0" err="1">
                <a:latin typeface="Agency FB" panose="020B0503020202020204" pitchFamily="34" charset="0"/>
                <a:cs typeface="Aharoni" panose="02010803020104030203" pitchFamily="2" charset="-79"/>
              </a:rPr>
              <a:t>en</a:t>
            </a:r>
            <a:r>
              <a:rPr lang="en-US" sz="2200" b="1" kern="1200" dirty="0">
                <a:latin typeface="Agency FB" panose="020B0503020202020204" pitchFamily="34" charset="0"/>
                <a:cs typeface="Aharoni" panose="02010803020104030203" pitchFamily="2" charset="-79"/>
              </a:rPr>
              <a:t> </a:t>
            </a:r>
            <a:r>
              <a:rPr lang="en-US" sz="2200" b="1" kern="1200" dirty="0" err="1">
                <a:latin typeface="Agency FB" panose="020B0503020202020204" pitchFamily="34" charset="0"/>
                <a:cs typeface="Aharoni" panose="02010803020104030203" pitchFamily="2" charset="-79"/>
              </a:rPr>
              <a:t>los</a:t>
            </a:r>
            <a:r>
              <a:rPr lang="en-US" sz="2200" b="1" kern="1200" dirty="0">
                <a:latin typeface="Agency FB" panose="020B0503020202020204" pitchFamily="34" charset="0"/>
                <a:cs typeface="Aharoni" panose="02010803020104030203" pitchFamily="2" charset="-79"/>
              </a:rPr>
              <a:t> </a:t>
            </a:r>
            <a:r>
              <a:rPr lang="en-US" sz="2200" b="1" kern="1200" dirty="0" err="1">
                <a:latin typeface="Agency FB" panose="020B0503020202020204" pitchFamily="34" charset="0"/>
                <a:cs typeface="Aharoni" panose="02010803020104030203" pitchFamily="2" charset="-79"/>
              </a:rPr>
              <a:t>márgenes</a:t>
            </a:r>
            <a:r>
              <a:rPr lang="en-US" sz="2200" b="1" kern="1200" dirty="0">
                <a:latin typeface="Agency FB" panose="020B0503020202020204" pitchFamily="34" charset="0"/>
                <a:cs typeface="Aharoni" panose="02010803020104030203" pitchFamily="2" charset="-79"/>
              </a:rPr>
              <a:t> </a:t>
            </a:r>
            <a:r>
              <a:rPr lang="en-US" sz="2200" b="1" kern="1200" dirty="0" err="1">
                <a:latin typeface="Agency FB" panose="020B0503020202020204" pitchFamily="34" charset="0"/>
                <a:cs typeface="Aharoni" panose="02010803020104030203" pitchFamily="2" charset="-79"/>
              </a:rPr>
              <a:t>urbanos</a:t>
            </a:r>
            <a:r>
              <a:rPr lang="en-US" sz="2200" b="1" kern="1200" dirty="0">
                <a:latin typeface="Agency FB" panose="020B0503020202020204" pitchFamily="34" charset="0"/>
                <a:cs typeface="Aharoni" panose="02010803020104030203" pitchFamily="2" charset="-79"/>
              </a:rPr>
              <a:t>, 2020-2021)</a:t>
            </a:r>
          </a:p>
        </p:txBody>
      </p:sp>
      <p:pic>
        <p:nvPicPr>
          <p:cNvPr id="3" name="Imagen 2">
            <a:extLst>
              <a:ext uri="{FF2B5EF4-FFF2-40B4-BE49-F238E27FC236}">
                <a16:creationId xmlns:a16="http://schemas.microsoft.com/office/drawing/2014/main" id="{CFD3F366-F5D2-E6FA-BFF6-B3BA85F33347}"/>
              </a:ext>
            </a:extLst>
          </p:cNvPr>
          <p:cNvPicPr>
            <a:picLocks noChangeAspect="1"/>
          </p:cNvPicPr>
          <p:nvPr/>
        </p:nvPicPr>
        <p:blipFill>
          <a:blip r:embed="rId2"/>
          <a:stretch>
            <a:fillRect/>
          </a:stretch>
        </p:blipFill>
        <p:spPr>
          <a:xfrm>
            <a:off x="5593110" y="492573"/>
            <a:ext cx="5674969" cy="5880796"/>
          </a:xfrm>
          <a:prstGeom prst="rect">
            <a:avLst/>
          </a:prstGeom>
        </p:spPr>
      </p:pic>
    </p:spTree>
    <p:extLst>
      <p:ext uri="{BB962C8B-B14F-4D97-AF65-F5344CB8AC3E}">
        <p14:creationId xmlns:p14="http://schemas.microsoft.com/office/powerpoint/2010/main" val="15385358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9DEA0EC4-6B60-8850-00E6-840532057C95}"/>
              </a:ext>
            </a:extLst>
          </p:cNvPr>
          <p:cNvSpPr>
            <a:spLocks noGrp="1"/>
          </p:cNvSpPr>
          <p:nvPr>
            <p:ph type="title"/>
          </p:nvPr>
        </p:nvSpPr>
        <p:spPr>
          <a:xfrm>
            <a:off x="831850" y="1709739"/>
            <a:ext cx="10515600" cy="1719262"/>
          </a:xfrm>
        </p:spPr>
        <p:txBody>
          <a:bodyPr>
            <a:normAutofit fontScale="90000"/>
          </a:bodyPr>
          <a:lstStyle/>
          <a:p>
            <a:br>
              <a:rPr lang="es-CL" dirty="0">
                <a:latin typeface="Agency FB" panose="020B0503020202020204" pitchFamily="34" charset="0"/>
              </a:rPr>
            </a:br>
            <a:br>
              <a:rPr lang="es-CL" dirty="0">
                <a:latin typeface="Agency FB" panose="020B0503020202020204" pitchFamily="34" charset="0"/>
              </a:rPr>
            </a:br>
            <a:r>
              <a:rPr lang="es-CL" sz="8900" dirty="0">
                <a:latin typeface="Agency FB" panose="020B0503020202020204" pitchFamily="34" charset="0"/>
              </a:rPr>
              <a:t>Síntesis….</a:t>
            </a:r>
            <a:br>
              <a:rPr lang="es-CL" dirty="0">
                <a:latin typeface="Agency FB" panose="020B0503020202020204" pitchFamily="34" charset="0"/>
              </a:rPr>
            </a:br>
            <a:r>
              <a:rPr lang="es-CL" dirty="0">
                <a:latin typeface="Agency FB" panose="020B0503020202020204" pitchFamily="34" charset="0"/>
              </a:rPr>
              <a:t>Seguridad en barrios urbanos segregados </a:t>
            </a:r>
            <a:br>
              <a:rPr lang="es-CL" dirty="0">
                <a:latin typeface="Agency FB" panose="020B0503020202020204" pitchFamily="34" charset="0"/>
              </a:rPr>
            </a:br>
            <a:r>
              <a:rPr lang="es-CL" dirty="0">
                <a:latin typeface="Agency FB" panose="020B0503020202020204" pitchFamily="34" charset="0"/>
              </a:rPr>
              <a:t>¿de qué políticas de seguridad hablamos?</a:t>
            </a:r>
          </a:p>
        </p:txBody>
      </p:sp>
      <p:sp>
        <p:nvSpPr>
          <p:cNvPr id="5" name="Marcador de texto 4">
            <a:extLst>
              <a:ext uri="{FF2B5EF4-FFF2-40B4-BE49-F238E27FC236}">
                <a16:creationId xmlns:a16="http://schemas.microsoft.com/office/drawing/2014/main" id="{EAF8B7E2-35EB-7BF1-B589-0F7E0B7FC676}"/>
              </a:ext>
            </a:extLst>
          </p:cNvPr>
          <p:cNvSpPr>
            <a:spLocks noGrp="1"/>
          </p:cNvSpPr>
          <p:nvPr>
            <p:ph type="body" idx="1"/>
          </p:nvPr>
        </p:nvSpPr>
        <p:spPr/>
        <p:txBody>
          <a:bodyPr>
            <a:normAutofit fontScale="85000" lnSpcReduction="20000"/>
          </a:bodyPr>
          <a:lstStyle/>
          <a:p>
            <a:r>
              <a:rPr lang="es-CL" sz="4000" dirty="0">
                <a:latin typeface="Agency FB" panose="020B0503020202020204" pitchFamily="34" charset="0"/>
              </a:rPr>
              <a:t>Enfoque</a:t>
            </a:r>
          </a:p>
          <a:p>
            <a:r>
              <a:rPr lang="es-CL" sz="4000" dirty="0">
                <a:latin typeface="Agency FB" panose="020B0503020202020204" pitchFamily="34" charset="0"/>
              </a:rPr>
              <a:t>Escalas</a:t>
            </a:r>
          </a:p>
          <a:p>
            <a:r>
              <a:rPr lang="es-CL" sz="4000" dirty="0">
                <a:latin typeface="Agency FB" panose="020B0503020202020204" pitchFamily="34" charset="0"/>
              </a:rPr>
              <a:t>Agencias-actores</a:t>
            </a:r>
          </a:p>
        </p:txBody>
      </p:sp>
    </p:spTree>
    <p:extLst>
      <p:ext uri="{BB962C8B-B14F-4D97-AF65-F5344CB8AC3E}">
        <p14:creationId xmlns:p14="http://schemas.microsoft.com/office/powerpoint/2010/main" val="2386266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a:extLst>
              <a:ext uri="{FF2B5EF4-FFF2-40B4-BE49-F238E27FC236}">
                <a16:creationId xmlns:a16="http://schemas.microsoft.com/office/drawing/2014/main" id="{068DCBA3-D2A9-77AD-364D-7E4E318B81E3}"/>
              </a:ext>
            </a:extLst>
          </p:cNvPr>
          <p:cNvPicPr>
            <a:picLocks noChangeAspect="1"/>
          </p:cNvPicPr>
          <p:nvPr/>
        </p:nvPicPr>
        <p:blipFill rotWithShape="1">
          <a:blip r:embed="rId2"/>
          <a:srcRect t="39560" r="785" b="4631"/>
          <a:stretch/>
        </p:blipFill>
        <p:spPr>
          <a:xfrm>
            <a:off x="20" y="10"/>
            <a:ext cx="12191981" cy="6857990"/>
          </a:xfrm>
          <a:prstGeom prst="rect">
            <a:avLst/>
          </a:prstGeom>
        </p:spPr>
      </p:pic>
      <p:sp>
        <p:nvSpPr>
          <p:cNvPr id="22" name="Rectangle 21">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D72E20CC-1E83-EAB3-8803-1FB16488A238}"/>
              </a:ext>
            </a:extLst>
          </p:cNvPr>
          <p:cNvSpPr>
            <a:spLocks noGrp="1"/>
          </p:cNvSpPr>
          <p:nvPr>
            <p:ph type="title"/>
          </p:nvPr>
        </p:nvSpPr>
        <p:spPr>
          <a:xfrm>
            <a:off x="404553" y="3091928"/>
            <a:ext cx="9078562" cy="2387600"/>
          </a:xfrm>
        </p:spPr>
        <p:txBody>
          <a:bodyPr vert="horz" lIns="91440" tIns="45720" rIns="91440" bIns="45720" rtlCol="0" anchor="b">
            <a:normAutofit/>
          </a:bodyPr>
          <a:lstStyle/>
          <a:p>
            <a:r>
              <a:rPr lang="en-US" sz="4100" dirty="0" err="1">
                <a:latin typeface="Agency FB" panose="020B0503020202020204" pitchFamily="34" charset="0"/>
              </a:rPr>
              <a:t>Enfoque</a:t>
            </a:r>
            <a:r>
              <a:rPr lang="en-US" sz="4100" dirty="0">
                <a:latin typeface="Agency FB" panose="020B0503020202020204" pitchFamily="34" charset="0"/>
              </a:rPr>
              <a:t> </a:t>
            </a:r>
            <a:r>
              <a:rPr lang="en-US" sz="4100" dirty="0" err="1">
                <a:latin typeface="Agency FB" panose="020B0503020202020204" pitchFamily="34" charset="0"/>
              </a:rPr>
              <a:t>promoción</a:t>
            </a:r>
            <a:r>
              <a:rPr lang="en-US" sz="4100" dirty="0">
                <a:latin typeface="Agency FB" panose="020B0503020202020204" pitchFamily="34" charset="0"/>
              </a:rPr>
              <a:t> de derechos y </a:t>
            </a:r>
            <a:r>
              <a:rPr lang="en-US" sz="4100" dirty="0" err="1">
                <a:latin typeface="Agency FB" panose="020B0503020202020204" pitchFamily="34" charset="0"/>
              </a:rPr>
              <a:t>prevención</a:t>
            </a:r>
            <a:r>
              <a:rPr lang="en-US" sz="4100" dirty="0">
                <a:latin typeface="Agency FB" panose="020B0503020202020204" pitchFamily="34" charset="0"/>
              </a:rPr>
              <a:t> de la </a:t>
            </a:r>
            <a:r>
              <a:rPr lang="en-US" sz="4100" dirty="0" err="1">
                <a:latin typeface="Agency FB" panose="020B0503020202020204" pitchFamily="34" charset="0"/>
              </a:rPr>
              <a:t>violencia</a:t>
            </a:r>
            <a:r>
              <a:rPr lang="en-US" sz="4100" dirty="0">
                <a:latin typeface="Agency FB" panose="020B0503020202020204" pitchFamily="34" charset="0"/>
              </a:rPr>
              <a:t> </a:t>
            </a:r>
            <a:r>
              <a:rPr lang="en-US" sz="4100" dirty="0" err="1">
                <a:latin typeface="Agency FB" panose="020B0503020202020204" pitchFamily="34" charset="0"/>
              </a:rPr>
              <a:t>juvenil</a:t>
            </a:r>
            <a:br>
              <a:rPr lang="en-US" sz="4100" dirty="0"/>
            </a:br>
            <a:br>
              <a:rPr lang="en-US" sz="4100" dirty="0"/>
            </a:br>
            <a:r>
              <a:rPr lang="en-US" sz="4100" dirty="0"/>
              <a:t>FRYSHUSET, STOCKHOLM</a:t>
            </a:r>
          </a:p>
        </p:txBody>
      </p:sp>
      <p:sp>
        <p:nvSpPr>
          <p:cNvPr id="24" name="Rectangle: Rounded Corners 2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19366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8901336-9B25-5E7B-2C35-6337234866E8}"/>
              </a:ext>
            </a:extLst>
          </p:cNvPr>
          <p:cNvPicPr>
            <a:picLocks noChangeAspect="1"/>
          </p:cNvPicPr>
          <p:nvPr/>
        </p:nvPicPr>
        <p:blipFill rotWithShape="1">
          <a:blip r:embed="rId2"/>
          <a:srcRect l="10430" r="3967" b="2"/>
          <a:stretch/>
        </p:blipFill>
        <p:spPr>
          <a:xfrm>
            <a:off x="20" y="10"/>
            <a:ext cx="7009876" cy="6857990"/>
          </a:xfrm>
          <a:custGeom>
            <a:avLst/>
            <a:gdLst/>
            <a:ahLst/>
            <a:cxnLst/>
            <a:rect l="l" t="t" r="r" b="b"/>
            <a:pathLst>
              <a:path w="7009896" h="6858000">
                <a:moveTo>
                  <a:pt x="0" y="0"/>
                </a:moveTo>
                <a:lnTo>
                  <a:pt x="7009896" y="0"/>
                </a:lnTo>
                <a:lnTo>
                  <a:pt x="7009896" y="1"/>
                </a:lnTo>
                <a:lnTo>
                  <a:pt x="6295211" y="1"/>
                </a:lnTo>
                <a:lnTo>
                  <a:pt x="6195255" y="380651"/>
                </a:lnTo>
                <a:cubicBezTo>
                  <a:pt x="5677600" y="2559611"/>
                  <a:pt x="5966601" y="4758249"/>
                  <a:pt x="6880029" y="6647018"/>
                </a:cubicBezTo>
                <a:lnTo>
                  <a:pt x="6988280" y="6858000"/>
                </a:lnTo>
                <a:lnTo>
                  <a:pt x="0" y="6858000"/>
                </a:lnTo>
                <a:close/>
              </a:path>
            </a:pathLst>
          </a:custGeom>
        </p:spPr>
      </p:pic>
      <p:sp>
        <p:nvSpPr>
          <p:cNvPr id="10" name="Freeform: Shape 9">
            <a:extLst>
              <a:ext uri="{FF2B5EF4-FFF2-40B4-BE49-F238E27FC236}">
                <a16:creationId xmlns:a16="http://schemas.microsoft.com/office/drawing/2014/main" id="{5FDF4720-5445-47BE-89FE-E40D1AE6F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11927" y="-1"/>
            <a:ext cx="6480073" cy="6858002"/>
          </a:xfrm>
          <a:custGeom>
            <a:avLst/>
            <a:gdLst>
              <a:gd name="connsiteX0" fmla="*/ 6130244 w 6480073"/>
              <a:gd name="connsiteY0" fmla="*/ 0 h 6858002"/>
              <a:gd name="connsiteX1" fmla="*/ 6212951 w 6480073"/>
              <a:gd name="connsiteY1" fmla="*/ 314584 h 6858002"/>
              <a:gd name="connsiteX2" fmla="*/ 5540779 w 6480073"/>
              <a:gd name="connsiteY2" fmla="*/ 6756649 h 6858002"/>
              <a:gd name="connsiteX3" fmla="*/ 5489971 w 6480073"/>
              <a:gd name="connsiteY3" fmla="*/ 6858002 h 6858002"/>
              <a:gd name="connsiteX4" fmla="*/ 0 w 6480073"/>
              <a:gd name="connsiteY4" fmla="*/ 6858002 h 6858002"/>
              <a:gd name="connsiteX5" fmla="*/ 0 w 6480073"/>
              <a:gd name="connsiteY5" fmla="*/ 0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0073" h="6858002">
                <a:moveTo>
                  <a:pt x="6130244" y="0"/>
                </a:moveTo>
                <a:lnTo>
                  <a:pt x="6212951" y="314584"/>
                </a:lnTo>
                <a:cubicBezTo>
                  <a:pt x="6745828" y="2551616"/>
                  <a:pt x="6460994" y="4808873"/>
                  <a:pt x="5540779" y="6756649"/>
                </a:cubicBezTo>
                <a:lnTo>
                  <a:pt x="5489971" y="6858002"/>
                </a:lnTo>
                <a:lnTo>
                  <a:pt x="0" y="6858002"/>
                </a:lnTo>
                <a:lnTo>
                  <a:pt x="0"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2" name="Freeform: Shape 11">
            <a:extLst>
              <a:ext uri="{FF2B5EF4-FFF2-40B4-BE49-F238E27FC236}">
                <a16:creationId xmlns:a16="http://schemas.microsoft.com/office/drawing/2014/main" id="{AC8710B4-A815-4082-9E4F-F13A000709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42784" y="0"/>
            <a:ext cx="6249216" cy="6858001"/>
          </a:xfrm>
          <a:custGeom>
            <a:avLst/>
            <a:gdLst>
              <a:gd name="connsiteX0" fmla="*/ 0 w 6249216"/>
              <a:gd name="connsiteY0" fmla="*/ 0 h 6858001"/>
              <a:gd name="connsiteX1" fmla="*/ 5893742 w 6249216"/>
              <a:gd name="connsiteY1" fmla="*/ 1 h 6858001"/>
              <a:gd name="connsiteX2" fmla="*/ 5993697 w 6249216"/>
              <a:gd name="connsiteY2" fmla="*/ 380651 h 6858001"/>
              <a:gd name="connsiteX3" fmla="*/ 5308924 w 6249216"/>
              <a:gd name="connsiteY3" fmla="*/ 6647018 h 6858001"/>
              <a:gd name="connsiteX4" fmla="*/ 5200672 w 6249216"/>
              <a:gd name="connsiteY4" fmla="*/ 6858001 h 6858001"/>
              <a:gd name="connsiteX5" fmla="*/ 1 w 6249216"/>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9216" h="6858001">
                <a:moveTo>
                  <a:pt x="0" y="0"/>
                </a:moveTo>
                <a:lnTo>
                  <a:pt x="5893742" y="1"/>
                </a:lnTo>
                <a:lnTo>
                  <a:pt x="5993697" y="380651"/>
                </a:lnTo>
                <a:cubicBezTo>
                  <a:pt x="6511353" y="2559611"/>
                  <a:pt x="6222352" y="4758249"/>
                  <a:pt x="5308924" y="6647018"/>
                </a:cubicBezTo>
                <a:lnTo>
                  <a:pt x="5200672" y="6858001"/>
                </a:lnTo>
                <a:lnTo>
                  <a:pt x="1" y="685800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CuadroTexto 3">
            <a:extLst>
              <a:ext uri="{FF2B5EF4-FFF2-40B4-BE49-F238E27FC236}">
                <a16:creationId xmlns:a16="http://schemas.microsoft.com/office/drawing/2014/main" id="{7B4E42CF-117D-C959-60D7-32ACD34F0D77}"/>
              </a:ext>
            </a:extLst>
          </p:cNvPr>
          <p:cNvSpPr txBox="1"/>
          <p:nvPr/>
        </p:nvSpPr>
        <p:spPr>
          <a:xfrm>
            <a:off x="6801435" y="678873"/>
            <a:ext cx="4819951" cy="5374793"/>
          </a:xfrm>
          <a:prstGeom prst="rect">
            <a:avLst/>
          </a:prstGeom>
        </p:spPr>
        <p:txBody>
          <a:bodyPr vert="horz" lIns="91440" tIns="45720" rIns="91440" bIns="45720" rtlCol="0" anchor="t">
            <a:normAutofit fontScale="85000" lnSpcReduction="20000"/>
          </a:bodyPr>
          <a:lstStyle/>
          <a:p>
            <a:pPr defTabSz="914400">
              <a:lnSpc>
                <a:spcPct val="90000"/>
              </a:lnSpc>
              <a:spcAft>
                <a:spcPts val="600"/>
              </a:spcAft>
            </a:pPr>
            <a:r>
              <a:rPr lang="en-US" sz="2400" b="1" u="sng" dirty="0"/>
              <a:t>PROGRAMAS</a:t>
            </a:r>
          </a:p>
          <a:p>
            <a:pPr indent="-228600" defTabSz="914400">
              <a:lnSpc>
                <a:spcPct val="90000"/>
              </a:lnSpc>
              <a:spcAft>
                <a:spcPts val="600"/>
              </a:spcAft>
              <a:buFont typeface="Arial" panose="020B0604020202020204" pitchFamily="34" charset="0"/>
              <a:buChar char="•"/>
            </a:pPr>
            <a:r>
              <a:rPr lang="en-US" sz="2700" dirty="0" err="1"/>
              <a:t>Escuelas</a:t>
            </a:r>
            <a:endParaRPr lang="en-US" sz="2700" dirty="0"/>
          </a:p>
          <a:p>
            <a:pPr indent="-228600" defTabSz="914400">
              <a:lnSpc>
                <a:spcPct val="90000"/>
              </a:lnSpc>
              <a:spcAft>
                <a:spcPts val="600"/>
              </a:spcAft>
              <a:buFont typeface="Arial" panose="020B0604020202020204" pitchFamily="34" charset="0"/>
              <a:buChar char="•"/>
            </a:pPr>
            <a:endParaRPr lang="en-US" sz="2700" dirty="0"/>
          </a:p>
          <a:p>
            <a:pPr indent="-228600" defTabSz="914400">
              <a:lnSpc>
                <a:spcPct val="90000"/>
              </a:lnSpc>
              <a:spcAft>
                <a:spcPts val="600"/>
              </a:spcAft>
              <a:buFont typeface="Arial" panose="020B0604020202020204" pitchFamily="34" charset="0"/>
              <a:buChar char="•"/>
            </a:pPr>
            <a:r>
              <a:rPr lang="en-US" sz="2700" dirty="0" err="1"/>
              <a:t>Trabajo</a:t>
            </a:r>
            <a:r>
              <a:rPr lang="en-US" sz="2700" dirty="0"/>
              <a:t> y </a:t>
            </a:r>
            <a:r>
              <a:rPr lang="en-US" sz="2700" dirty="0" err="1"/>
              <a:t>emprendimiento</a:t>
            </a:r>
            <a:r>
              <a:rPr lang="en-US" sz="2700" dirty="0"/>
              <a:t>: </a:t>
            </a:r>
            <a:r>
              <a:rPr lang="en-US" sz="2700" dirty="0" err="1"/>
              <a:t>habilitación</a:t>
            </a:r>
            <a:r>
              <a:rPr lang="en-US" sz="2700" dirty="0"/>
              <a:t>, </a:t>
            </a:r>
            <a:r>
              <a:rPr lang="en-US" sz="2700" dirty="0" err="1"/>
              <a:t>capacitaciones</a:t>
            </a:r>
            <a:r>
              <a:rPr lang="en-US" sz="2700" dirty="0"/>
              <a:t>, </a:t>
            </a:r>
            <a:r>
              <a:rPr lang="en-US" sz="2700" dirty="0" err="1"/>
              <a:t>emprendimiento</a:t>
            </a:r>
            <a:r>
              <a:rPr lang="en-US" sz="2700" dirty="0"/>
              <a:t> </a:t>
            </a:r>
          </a:p>
          <a:p>
            <a:pPr indent="-228600" defTabSz="914400">
              <a:lnSpc>
                <a:spcPct val="90000"/>
              </a:lnSpc>
              <a:spcAft>
                <a:spcPts val="600"/>
              </a:spcAft>
              <a:buFont typeface="Arial" panose="020B0604020202020204" pitchFamily="34" charset="0"/>
              <a:buChar char="•"/>
            </a:pPr>
            <a:endParaRPr lang="en-US" sz="2700" dirty="0"/>
          </a:p>
          <a:p>
            <a:pPr indent="-228600" defTabSz="914400">
              <a:lnSpc>
                <a:spcPct val="90000"/>
              </a:lnSpc>
              <a:spcAft>
                <a:spcPts val="600"/>
              </a:spcAft>
              <a:buFont typeface="Arial" panose="020B0604020202020204" pitchFamily="34" charset="0"/>
              <a:buChar char="•"/>
            </a:pPr>
            <a:r>
              <a:rPr lang="en-US" sz="2700" dirty="0" err="1"/>
              <a:t>Programas</a:t>
            </a:r>
            <a:r>
              <a:rPr lang="en-US" sz="2700" dirty="0"/>
              <a:t> </a:t>
            </a:r>
            <a:r>
              <a:rPr lang="en-US" sz="2700" dirty="0" err="1"/>
              <a:t>sociales</a:t>
            </a:r>
            <a:r>
              <a:rPr lang="en-US" sz="2700" dirty="0"/>
              <a:t>: </a:t>
            </a:r>
          </a:p>
          <a:p>
            <a:pPr indent="-228600" defTabSz="914400">
              <a:lnSpc>
                <a:spcPct val="90000"/>
              </a:lnSpc>
              <a:spcAft>
                <a:spcPts val="600"/>
              </a:spcAft>
              <a:buFont typeface="Arial" panose="020B0604020202020204" pitchFamily="34" charset="0"/>
              <a:buChar char="•"/>
            </a:pPr>
            <a:endParaRPr lang="en-US" sz="2700" dirty="0"/>
          </a:p>
          <a:p>
            <a:pPr indent="-228600" defTabSz="914400">
              <a:lnSpc>
                <a:spcPct val="90000"/>
              </a:lnSpc>
              <a:spcAft>
                <a:spcPts val="600"/>
              </a:spcAft>
              <a:buFont typeface="Arial" panose="020B0604020202020204" pitchFamily="34" charset="0"/>
              <a:buChar char="•"/>
            </a:pPr>
            <a:r>
              <a:rPr lang="en-US" sz="2700" dirty="0" err="1"/>
              <a:t>Programa</a:t>
            </a:r>
            <a:r>
              <a:rPr lang="en-US" sz="2700" dirty="0"/>
              <a:t> </a:t>
            </a:r>
            <a:r>
              <a:rPr lang="en-US" sz="2700" dirty="0" err="1"/>
              <a:t>Pasus</a:t>
            </a:r>
            <a:r>
              <a:rPr lang="en-US" sz="2700" dirty="0"/>
              <a:t> (</a:t>
            </a:r>
            <a:r>
              <a:rPr lang="en-US" sz="2700" dirty="0" err="1"/>
              <a:t>jóvenes</a:t>
            </a:r>
            <a:r>
              <a:rPr lang="en-US" sz="2700" dirty="0"/>
              <a:t> </a:t>
            </a:r>
            <a:r>
              <a:rPr lang="en-US" sz="2700" dirty="0" err="1"/>
              <a:t>en</a:t>
            </a:r>
            <a:r>
              <a:rPr lang="en-US" sz="2700" dirty="0"/>
              <a:t> </a:t>
            </a:r>
            <a:r>
              <a:rPr lang="en-US" sz="2700" dirty="0" err="1"/>
              <a:t>riesgo</a:t>
            </a:r>
            <a:r>
              <a:rPr lang="en-US" sz="2700" dirty="0"/>
              <a:t> de </a:t>
            </a:r>
            <a:r>
              <a:rPr lang="en-US" sz="2700" dirty="0" err="1"/>
              <a:t>pandillas</a:t>
            </a:r>
            <a:r>
              <a:rPr lang="en-US" sz="2700" dirty="0"/>
              <a:t>)</a:t>
            </a:r>
          </a:p>
          <a:p>
            <a:pPr indent="-228600" defTabSz="914400">
              <a:lnSpc>
                <a:spcPct val="90000"/>
              </a:lnSpc>
              <a:spcAft>
                <a:spcPts val="600"/>
              </a:spcAft>
              <a:buFont typeface="Arial" panose="020B0604020202020204" pitchFamily="34" charset="0"/>
              <a:buChar char="•"/>
            </a:pPr>
            <a:r>
              <a:rPr lang="en-US" sz="2700" dirty="0" err="1"/>
              <a:t>Programas</a:t>
            </a:r>
            <a:r>
              <a:rPr lang="en-US" sz="2700" dirty="0"/>
              <a:t> de  </a:t>
            </a:r>
            <a:r>
              <a:rPr lang="en-US" sz="2700" dirty="0" err="1"/>
              <a:t>integración</a:t>
            </a:r>
            <a:r>
              <a:rPr lang="en-US" sz="2700" dirty="0"/>
              <a:t> escolar, </a:t>
            </a:r>
            <a:r>
              <a:rPr lang="en-US" sz="2700" dirty="0" err="1"/>
              <a:t>capacitaciones</a:t>
            </a:r>
            <a:r>
              <a:rPr lang="en-US" sz="2700" dirty="0"/>
              <a:t>, </a:t>
            </a:r>
            <a:r>
              <a:rPr lang="en-US" sz="2700" dirty="0" err="1"/>
              <a:t>acompañamiento</a:t>
            </a:r>
            <a:r>
              <a:rPr lang="en-US" sz="2700" dirty="0"/>
              <a:t> a </a:t>
            </a:r>
            <a:r>
              <a:rPr lang="en-US" sz="2700" dirty="0" err="1"/>
              <a:t>madres</a:t>
            </a:r>
            <a:r>
              <a:rPr lang="en-US" sz="2700" dirty="0"/>
              <a:t> </a:t>
            </a:r>
            <a:r>
              <a:rPr lang="en-US" sz="2700" dirty="0" err="1"/>
              <a:t>en</a:t>
            </a:r>
            <a:r>
              <a:rPr lang="en-US" sz="2700" dirty="0"/>
              <a:t> </a:t>
            </a:r>
            <a:r>
              <a:rPr lang="en-US" sz="2700" dirty="0" err="1"/>
              <a:t>situación</a:t>
            </a:r>
            <a:r>
              <a:rPr lang="en-US" sz="2700" dirty="0"/>
              <a:t> de </a:t>
            </a:r>
            <a:r>
              <a:rPr lang="en-US" sz="2700" dirty="0" err="1"/>
              <a:t>vulnerabilidad</a:t>
            </a:r>
            <a:r>
              <a:rPr lang="en-US" sz="2700" dirty="0"/>
              <a:t>, </a:t>
            </a:r>
            <a:r>
              <a:rPr lang="en-US" sz="2700" dirty="0" err="1"/>
              <a:t>mediadores</a:t>
            </a:r>
            <a:r>
              <a:rPr lang="en-US" sz="2700" dirty="0"/>
              <a:t> </a:t>
            </a:r>
            <a:r>
              <a:rPr lang="en-US" sz="2700" dirty="0" err="1"/>
              <a:t>comunitarios</a:t>
            </a:r>
            <a:r>
              <a:rPr lang="en-US" sz="2700" dirty="0"/>
              <a:t> (</a:t>
            </a:r>
            <a:r>
              <a:rPr lang="en-US" sz="2700" dirty="0" err="1"/>
              <a:t>modelo</a:t>
            </a:r>
            <a:r>
              <a:rPr lang="en-US" sz="2700" dirty="0"/>
              <a:t> </a:t>
            </a:r>
            <a:r>
              <a:rPr lang="en-US" sz="2700" dirty="0" err="1"/>
              <a:t>construcción</a:t>
            </a:r>
            <a:r>
              <a:rPr lang="en-US" sz="2700" dirty="0"/>
              <a:t> de </a:t>
            </a:r>
            <a:r>
              <a:rPr lang="en-US" sz="2700" dirty="0" err="1"/>
              <a:t>paz</a:t>
            </a:r>
            <a:r>
              <a:rPr lang="en-US" sz="2700" dirty="0"/>
              <a:t>), </a:t>
            </a:r>
          </a:p>
          <a:p>
            <a:pPr indent="-228600" defTabSz="914400">
              <a:lnSpc>
                <a:spcPct val="90000"/>
              </a:lnSpc>
              <a:spcAft>
                <a:spcPts val="600"/>
              </a:spcAft>
              <a:buFont typeface="Arial" panose="020B0604020202020204" pitchFamily="34" charset="0"/>
              <a:buChar char="•"/>
            </a:pPr>
            <a:r>
              <a:rPr lang="en-US" sz="2700" dirty="0"/>
              <a:t>CIDAS: </a:t>
            </a:r>
            <a:r>
              <a:rPr lang="en-US" sz="2700" dirty="0" err="1"/>
              <a:t>centro</a:t>
            </a:r>
            <a:r>
              <a:rPr lang="en-US" sz="2700" dirty="0"/>
              <a:t> </a:t>
            </a:r>
            <a:r>
              <a:rPr lang="en-US" sz="2700" dirty="0" err="1"/>
              <a:t>trabajo</a:t>
            </a:r>
            <a:r>
              <a:rPr lang="en-US" sz="2700" dirty="0"/>
              <a:t> con </a:t>
            </a:r>
            <a:r>
              <a:rPr lang="en-US" sz="2700" dirty="0" err="1"/>
              <a:t>pandillas</a:t>
            </a:r>
            <a:r>
              <a:rPr lang="en-US" sz="2700" dirty="0"/>
              <a:t>,</a:t>
            </a:r>
          </a:p>
          <a:p>
            <a:pPr indent="-228600" defTabSz="914400">
              <a:lnSpc>
                <a:spcPct val="90000"/>
              </a:lnSpc>
              <a:spcAft>
                <a:spcPts val="600"/>
              </a:spcAft>
              <a:buFont typeface="Arial" panose="020B0604020202020204" pitchFamily="34" charset="0"/>
              <a:buChar char="•"/>
            </a:pPr>
            <a:r>
              <a:rPr lang="en-US" sz="2700" dirty="0"/>
              <a:t>EXIT (</a:t>
            </a:r>
            <a:r>
              <a:rPr lang="en-US" sz="2700" dirty="0" err="1"/>
              <a:t>grupos</a:t>
            </a:r>
            <a:r>
              <a:rPr lang="en-US" sz="2700" dirty="0"/>
              <a:t> </a:t>
            </a:r>
            <a:r>
              <a:rPr lang="en-US" sz="2700" dirty="0" err="1"/>
              <a:t>violentos</a:t>
            </a:r>
            <a:r>
              <a:rPr lang="en-US" sz="2700" dirty="0"/>
              <a:t> </a:t>
            </a:r>
            <a:r>
              <a:rPr lang="en-US" sz="2700" dirty="0" err="1"/>
              <a:t>radicalizados</a:t>
            </a:r>
            <a:r>
              <a:rPr lang="en-US" sz="2700" dirty="0"/>
              <a:t>)</a:t>
            </a:r>
          </a:p>
          <a:p>
            <a:pPr indent="-228600" defTabSz="914400">
              <a:lnSpc>
                <a:spcPct val="90000"/>
              </a:lnSpc>
              <a:spcAft>
                <a:spcPts val="600"/>
              </a:spcAft>
              <a:buFont typeface="Arial" panose="020B0604020202020204" pitchFamily="34" charset="0"/>
              <a:buChar char="•"/>
            </a:pPr>
            <a:endParaRPr lang="en-US" dirty="0"/>
          </a:p>
          <a:p>
            <a:pPr indent="-228600" defTabSz="914400">
              <a:lnSpc>
                <a:spcPct val="90000"/>
              </a:lnSpc>
              <a:spcAft>
                <a:spcPts val="600"/>
              </a:spcAft>
              <a:buFont typeface="Arial" panose="020B0604020202020204" pitchFamily="34" charset="0"/>
              <a:buChar char="•"/>
            </a:pPr>
            <a:endParaRPr lang="en-US" dirty="0"/>
          </a:p>
        </p:txBody>
      </p:sp>
    </p:spTree>
    <p:extLst>
      <p:ext uri="{BB962C8B-B14F-4D97-AF65-F5344CB8AC3E}">
        <p14:creationId xmlns:p14="http://schemas.microsoft.com/office/powerpoint/2010/main" val="30328727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1F5222F5-A094-EAD9-C504-F9207425266B}"/>
              </a:ext>
            </a:extLst>
          </p:cNvPr>
          <p:cNvSpPr>
            <a:spLocks noGrp="1"/>
          </p:cNvSpPr>
          <p:nvPr>
            <p:ph idx="1"/>
          </p:nvPr>
        </p:nvSpPr>
        <p:spPr>
          <a:xfrm>
            <a:off x="640080" y="2872899"/>
            <a:ext cx="4243589" cy="3320668"/>
          </a:xfrm>
        </p:spPr>
        <p:txBody>
          <a:bodyPr>
            <a:normAutofit/>
          </a:bodyPr>
          <a:lstStyle/>
          <a:p>
            <a:endParaRPr lang="es-CL" sz="3200" dirty="0">
              <a:latin typeface="Agency FB" panose="020B0503020202020204" pitchFamily="34" charset="0"/>
            </a:endParaRPr>
          </a:p>
          <a:p>
            <a:r>
              <a:rPr lang="es-CL" sz="3200" dirty="0">
                <a:latin typeface="Agency FB" panose="020B0503020202020204" pitchFamily="34" charset="0"/>
              </a:rPr>
              <a:t>Cultura Juvenil/ Deportes: Integración </a:t>
            </a:r>
            <a:r>
              <a:rPr lang="es-CL" sz="3200" dirty="0" err="1">
                <a:latin typeface="Agency FB" panose="020B0503020202020204" pitchFamily="34" charset="0"/>
              </a:rPr>
              <a:t>Basketball</a:t>
            </a:r>
            <a:r>
              <a:rPr lang="es-CL" sz="3200" dirty="0">
                <a:latin typeface="Agency FB" panose="020B0503020202020204" pitchFamily="34" charset="0"/>
              </a:rPr>
              <a:t>, Danza, Skate Parks</a:t>
            </a:r>
          </a:p>
          <a:p>
            <a:r>
              <a:rPr lang="es-CL" sz="3200" dirty="0">
                <a:latin typeface="Agency FB" panose="020B0503020202020204" pitchFamily="34" charset="0"/>
              </a:rPr>
              <a:t>Centro After </a:t>
            </a:r>
            <a:r>
              <a:rPr lang="es-CL" sz="3200" dirty="0" err="1">
                <a:latin typeface="Agency FB" panose="020B0503020202020204" pitchFamily="34" charset="0"/>
              </a:rPr>
              <a:t>School</a:t>
            </a:r>
            <a:r>
              <a:rPr lang="es-CL" sz="3200" dirty="0">
                <a:latin typeface="Agency FB" panose="020B0503020202020204" pitchFamily="34" charset="0"/>
              </a:rPr>
              <a:t> Comunitario</a:t>
            </a:r>
          </a:p>
          <a:p>
            <a:endParaRPr lang="es-CL" sz="2200" dirty="0"/>
          </a:p>
        </p:txBody>
      </p:sp>
      <p:pic>
        <p:nvPicPr>
          <p:cNvPr id="8" name="Imagen 7">
            <a:extLst>
              <a:ext uri="{FF2B5EF4-FFF2-40B4-BE49-F238E27FC236}">
                <a16:creationId xmlns:a16="http://schemas.microsoft.com/office/drawing/2014/main" id="{6C5F7765-A541-5C58-40E2-E977A2E0314D}"/>
              </a:ext>
            </a:extLst>
          </p:cNvPr>
          <p:cNvPicPr>
            <a:picLocks noChangeAspect="1"/>
          </p:cNvPicPr>
          <p:nvPr/>
        </p:nvPicPr>
        <p:blipFill rotWithShape="1">
          <a:blip r:embed="rId2"/>
          <a:srcRect b="30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6173389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85EFE7-D4A1-4682-BE40-2B5D9BF1E48D}"/>
              </a:ext>
            </a:extLst>
          </p:cNvPr>
          <p:cNvSpPr>
            <a:spLocks noGrp="1"/>
          </p:cNvSpPr>
          <p:nvPr>
            <p:ph type="title"/>
          </p:nvPr>
        </p:nvSpPr>
        <p:spPr>
          <a:xfrm>
            <a:off x="686834" y="1153572"/>
            <a:ext cx="3200400" cy="4461163"/>
          </a:xfrm>
        </p:spPr>
        <p:txBody>
          <a:bodyPr>
            <a:normAutofit/>
          </a:bodyPr>
          <a:lstStyle/>
          <a:p>
            <a:r>
              <a:rPr lang="es-CL" b="1" dirty="0">
                <a:solidFill>
                  <a:srgbClr val="FFFFFF"/>
                </a:solidFill>
                <a:latin typeface="Agency FB" panose="020B0503020202020204" pitchFamily="34" charset="0"/>
              </a:rPr>
              <a:t>I.</a:t>
            </a:r>
            <a:br>
              <a:rPr lang="es-CL" b="1" dirty="0">
                <a:solidFill>
                  <a:srgbClr val="FFFFFF"/>
                </a:solidFill>
                <a:latin typeface="Agency FB" panose="020B0503020202020204" pitchFamily="34" charset="0"/>
              </a:rPr>
            </a:br>
            <a:r>
              <a:rPr lang="es-CL" b="1" dirty="0">
                <a:solidFill>
                  <a:srgbClr val="FFFFFF"/>
                </a:solidFill>
                <a:latin typeface="Agency FB" panose="020B0503020202020204" pitchFamily="34" charset="0"/>
              </a:rPr>
              <a:t>¿Qué es y cómo configurar la seguridad?</a:t>
            </a:r>
          </a:p>
        </p:txBody>
      </p:sp>
      <p:sp>
        <p:nvSpPr>
          <p:cNvPr id="3" name="Marcador de contenido 2">
            <a:extLst>
              <a:ext uri="{FF2B5EF4-FFF2-40B4-BE49-F238E27FC236}">
                <a16:creationId xmlns:a16="http://schemas.microsoft.com/office/drawing/2014/main" id="{A7A3F12F-6AC0-4AEE-88B7-963789B8B200}"/>
              </a:ext>
            </a:extLst>
          </p:cNvPr>
          <p:cNvSpPr>
            <a:spLocks noGrp="1"/>
          </p:cNvSpPr>
          <p:nvPr>
            <p:ph idx="1"/>
          </p:nvPr>
        </p:nvSpPr>
        <p:spPr>
          <a:xfrm>
            <a:off x="4447308" y="591344"/>
            <a:ext cx="6906491" cy="5585619"/>
          </a:xfrm>
        </p:spPr>
        <p:txBody>
          <a:bodyPr anchor="ctr">
            <a:normAutofit/>
          </a:bodyPr>
          <a:lstStyle/>
          <a:p>
            <a:pPr marL="0" indent="0">
              <a:buNone/>
            </a:pPr>
            <a:r>
              <a:rPr lang="es-CL" sz="3200" dirty="0">
                <a:latin typeface="Agency FB" panose="020B0503020202020204" pitchFamily="34" charset="0"/>
              </a:rPr>
              <a:t>Hoy es urgente pensar desde el Estado, la seguridad urbana de manera más compleja, superar su directa asociación con el delito y comprenderla bajo un lente multidimensional: </a:t>
            </a:r>
          </a:p>
          <a:p>
            <a:pPr marL="0" indent="0">
              <a:buNone/>
            </a:pPr>
            <a:endParaRPr lang="es-CL" sz="2400" dirty="0">
              <a:latin typeface="Agency FB" panose="020B0503020202020204" pitchFamily="34" charset="0"/>
            </a:endParaRPr>
          </a:p>
          <a:p>
            <a:pPr marL="0" indent="0">
              <a:buNone/>
            </a:pPr>
            <a:r>
              <a:rPr lang="es-ES" sz="2100" b="0" i="0" dirty="0">
                <a:effectLst/>
                <a:latin typeface="+mj-lt"/>
              </a:rPr>
              <a:t>De acuerdo a los in formes del Programa de las Naciones Unidas para el Desarrollo (PNUD), </a:t>
            </a:r>
            <a:r>
              <a:rPr lang="es-ES" sz="2100" b="1" i="0" dirty="0">
                <a:effectLst/>
                <a:latin typeface="+mj-lt"/>
              </a:rPr>
              <a:t>la seguridad humana </a:t>
            </a:r>
            <a:r>
              <a:rPr lang="es-ES" sz="2100" b="0" i="0" dirty="0">
                <a:effectLst/>
                <a:latin typeface="+mj-lt"/>
              </a:rPr>
              <a:t>implica la protección de las personas de las amenazas a sus derechos, su seguridad y su vida; ello engloba procurar la seguridad del individuo en distintas dimensiones como la económica, alimentaria, de salud, ambiental, personal, comunitaria y política, para alcanzar una estabilidad duradera.</a:t>
            </a:r>
            <a:endParaRPr lang="es-CL" sz="2100" dirty="0">
              <a:latin typeface="+mj-lt"/>
            </a:endParaRPr>
          </a:p>
        </p:txBody>
      </p:sp>
    </p:spTree>
    <p:extLst>
      <p:ext uri="{BB962C8B-B14F-4D97-AF65-F5344CB8AC3E}">
        <p14:creationId xmlns:p14="http://schemas.microsoft.com/office/powerpoint/2010/main" val="17738676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0E580A-3821-4900-9260-543BE2A2BF38}"/>
              </a:ext>
            </a:extLst>
          </p:cNvPr>
          <p:cNvSpPr>
            <a:spLocks noGrp="1"/>
          </p:cNvSpPr>
          <p:nvPr>
            <p:ph type="title"/>
          </p:nvPr>
        </p:nvSpPr>
        <p:spPr>
          <a:xfrm>
            <a:off x="838200" y="963877"/>
            <a:ext cx="3494362" cy="4930246"/>
          </a:xfrm>
        </p:spPr>
        <p:txBody>
          <a:bodyPr>
            <a:normAutofit/>
          </a:bodyPr>
          <a:lstStyle/>
          <a:p>
            <a:pPr algn="r"/>
            <a:r>
              <a:rPr lang="es-CL" dirty="0">
                <a:solidFill>
                  <a:schemeClr val="accent1"/>
                </a:solidFill>
                <a:highlight>
                  <a:srgbClr val="00FFFF"/>
                </a:highlight>
                <a:latin typeface="Agency FB" panose="020B0503020202020204" pitchFamily="34" charset="0"/>
              </a:rPr>
              <a:t>Seguridad + Segurización= Bienestar</a:t>
            </a:r>
          </a:p>
        </p:txBody>
      </p:sp>
      <p:sp>
        <p:nvSpPr>
          <p:cNvPr id="3" name="Marcador de contenido 2">
            <a:extLst>
              <a:ext uri="{FF2B5EF4-FFF2-40B4-BE49-F238E27FC236}">
                <a16:creationId xmlns:a16="http://schemas.microsoft.com/office/drawing/2014/main" id="{1F7E1689-BC01-4141-B5DF-4397D3E57763}"/>
              </a:ext>
            </a:extLst>
          </p:cNvPr>
          <p:cNvSpPr>
            <a:spLocks noGrp="1"/>
          </p:cNvSpPr>
          <p:nvPr>
            <p:ph idx="1"/>
          </p:nvPr>
        </p:nvSpPr>
        <p:spPr>
          <a:xfrm>
            <a:off x="4682210" y="1384982"/>
            <a:ext cx="6671585" cy="5152978"/>
          </a:xfrm>
        </p:spPr>
        <p:txBody>
          <a:bodyPr anchor="ctr">
            <a:normAutofit/>
          </a:bodyPr>
          <a:lstStyle/>
          <a:p>
            <a:pPr marL="0" indent="0">
              <a:buNone/>
            </a:pPr>
            <a:r>
              <a:rPr lang="es-CL" sz="4400" dirty="0">
                <a:latin typeface="Agency FB" panose="020B0503020202020204" pitchFamily="34" charset="0"/>
                <a:cs typeface="Arial" panose="020B0604020202020204" pitchFamily="34" charset="0"/>
              </a:rPr>
              <a:t>seguridad  que implica la calidad de vida urbana en su dimensión de vida cotidiana (safety= bienestar) y las prácticas de cuidado que se movilizan frente a diversos riesgos, amenazas y peligros.</a:t>
            </a:r>
          </a:p>
        </p:txBody>
      </p:sp>
    </p:spTree>
    <p:extLst>
      <p:ext uri="{BB962C8B-B14F-4D97-AF65-F5344CB8AC3E}">
        <p14:creationId xmlns:p14="http://schemas.microsoft.com/office/powerpoint/2010/main" val="2331824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B0241E-6443-4E5F-9B22-E33047072F95}"/>
              </a:ext>
            </a:extLst>
          </p:cNvPr>
          <p:cNvSpPr>
            <a:spLocks noGrp="1"/>
          </p:cNvSpPr>
          <p:nvPr>
            <p:ph type="title"/>
          </p:nvPr>
        </p:nvSpPr>
        <p:spPr>
          <a:xfrm>
            <a:off x="292769" y="300957"/>
            <a:ext cx="5803231" cy="1938076"/>
          </a:xfrm>
        </p:spPr>
        <p:txBody>
          <a:bodyPr>
            <a:normAutofit/>
          </a:bodyPr>
          <a:lstStyle/>
          <a:p>
            <a:r>
              <a:rPr lang="es-CL" sz="4000" b="1" dirty="0">
                <a:latin typeface="Agency FB" panose="020B0503020202020204" pitchFamily="34" charset="0"/>
              </a:rPr>
              <a:t>Pobreza urbana </a:t>
            </a:r>
            <a:br>
              <a:rPr lang="es-CL" sz="4000" b="1" dirty="0">
                <a:latin typeface="Agency FB" panose="020B0503020202020204" pitchFamily="34" charset="0"/>
              </a:rPr>
            </a:br>
            <a:r>
              <a:rPr lang="es-CL" sz="4000" b="1" dirty="0">
                <a:latin typeface="Agency FB" panose="020B0503020202020204" pitchFamily="34" charset="0"/>
              </a:rPr>
              <a:t>y criminalidad</a:t>
            </a:r>
          </a:p>
        </p:txBody>
      </p:sp>
      <p:sp>
        <p:nvSpPr>
          <p:cNvPr id="3" name="Marcador de contenido 2">
            <a:extLst>
              <a:ext uri="{FF2B5EF4-FFF2-40B4-BE49-F238E27FC236}">
                <a16:creationId xmlns:a16="http://schemas.microsoft.com/office/drawing/2014/main" id="{33DF0B5B-481E-4F80-84EA-A97FCB4E5A87}"/>
              </a:ext>
            </a:extLst>
          </p:cNvPr>
          <p:cNvSpPr>
            <a:spLocks noGrp="1"/>
          </p:cNvSpPr>
          <p:nvPr>
            <p:ph idx="1"/>
          </p:nvPr>
        </p:nvSpPr>
        <p:spPr>
          <a:xfrm>
            <a:off x="838201" y="2482589"/>
            <a:ext cx="3816096" cy="3694373"/>
          </a:xfrm>
        </p:spPr>
        <p:txBody>
          <a:bodyPr>
            <a:normAutofit fontScale="92500"/>
          </a:bodyPr>
          <a:lstStyle/>
          <a:p>
            <a:pPr marL="0" indent="0">
              <a:buNone/>
            </a:pPr>
            <a:r>
              <a:rPr lang="es-CL" dirty="0">
                <a:latin typeface="Agency FB" panose="020B0503020202020204" pitchFamily="34" charset="0"/>
              </a:rPr>
              <a:t>Son barrios afectados por la precariedad urbana, la vulnerabilidad socio económica y ambiental.</a:t>
            </a:r>
          </a:p>
          <a:p>
            <a:pPr marL="0" indent="0">
              <a:buNone/>
            </a:pPr>
            <a:r>
              <a:rPr lang="es-CL" dirty="0">
                <a:latin typeface="Agency FB" panose="020B0503020202020204" pitchFamily="34" charset="0"/>
              </a:rPr>
              <a:t>“Pobreza urbana y drogas es una relación, que lamentablemente no se puede desoír”.</a:t>
            </a:r>
          </a:p>
          <a:p>
            <a:pPr marL="0" indent="0">
              <a:buNone/>
            </a:pPr>
            <a:endParaRPr lang="es-CL" dirty="0">
              <a:latin typeface="Agency FB" panose="020B0503020202020204" pitchFamily="34" charset="0"/>
            </a:endParaRPr>
          </a:p>
          <a:p>
            <a:pPr marL="0" indent="0">
              <a:buNone/>
            </a:pPr>
            <a:r>
              <a:rPr lang="es-CL" dirty="0">
                <a:latin typeface="Agency FB" panose="020B0503020202020204" pitchFamily="34" charset="0"/>
              </a:rPr>
              <a:t> (</a:t>
            </a:r>
            <a:r>
              <a:rPr lang="es-CL" i="1" dirty="0">
                <a:latin typeface="Agency FB" panose="020B0503020202020204" pitchFamily="34" charset="0"/>
              </a:rPr>
              <a:t>Auyero, 2015. In </a:t>
            </a:r>
            <a:r>
              <a:rPr lang="es-CL" i="1" dirty="0" err="1">
                <a:latin typeface="Agency FB" panose="020B0503020202020204" pitchFamily="34" charset="0"/>
              </a:rPr>
              <a:t>the</a:t>
            </a:r>
            <a:r>
              <a:rPr lang="es-CL" i="1" dirty="0">
                <a:latin typeface="Agency FB" panose="020B0503020202020204" pitchFamily="34" charset="0"/>
              </a:rPr>
              <a:t> </a:t>
            </a:r>
            <a:r>
              <a:rPr lang="es-CL" i="1" dirty="0" err="1">
                <a:latin typeface="Agency FB" panose="020B0503020202020204" pitchFamily="34" charset="0"/>
              </a:rPr>
              <a:t>Harms</a:t>
            </a:r>
            <a:r>
              <a:rPr lang="es-CL" i="1" dirty="0">
                <a:latin typeface="Agency FB" panose="020B0503020202020204" pitchFamily="34" charset="0"/>
              </a:rPr>
              <a:t> </a:t>
            </a:r>
            <a:r>
              <a:rPr lang="es-CL" i="1" dirty="0" err="1">
                <a:latin typeface="Agency FB" panose="020B0503020202020204" pitchFamily="34" charset="0"/>
              </a:rPr>
              <a:t>Way</a:t>
            </a:r>
            <a:r>
              <a:rPr lang="es-CL" i="1" dirty="0">
                <a:latin typeface="Agency FB" panose="020B0503020202020204" pitchFamily="34" charset="0"/>
              </a:rPr>
              <a:t>)</a:t>
            </a:r>
          </a:p>
        </p:txBody>
      </p:sp>
      <p:pic>
        <p:nvPicPr>
          <p:cNvPr id="8" name="Imagen 7" descr="Imagen en blanco y negro de un hombre con una tabla de madera&#10;&#10;Descripción generada automáticamente con confianza baja">
            <a:extLst>
              <a:ext uri="{FF2B5EF4-FFF2-40B4-BE49-F238E27FC236}">
                <a16:creationId xmlns:a16="http://schemas.microsoft.com/office/drawing/2014/main" id="{D4B6971C-E8E6-4099-8273-1CA162246F46}"/>
              </a:ext>
            </a:extLst>
          </p:cNvPr>
          <p:cNvPicPr>
            <a:picLocks noChangeAspect="1"/>
          </p:cNvPicPr>
          <p:nvPr/>
        </p:nvPicPr>
        <p:blipFill rotWithShape="1">
          <a:blip r:embed="rId2"/>
          <a:srcRect t="1314" r="4" b="7442"/>
          <a:stretch/>
        </p:blipFill>
        <p:spPr>
          <a:xfrm>
            <a:off x="4904316" y="-4"/>
            <a:ext cx="7287684" cy="6176966"/>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p:spPr>
      </p:pic>
    </p:spTree>
    <p:extLst>
      <p:ext uri="{BB962C8B-B14F-4D97-AF65-F5344CB8AC3E}">
        <p14:creationId xmlns:p14="http://schemas.microsoft.com/office/powerpoint/2010/main" val="8922722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A4B380-4C4B-4F0B-8BBF-89451069AD11}"/>
              </a:ext>
            </a:extLst>
          </p:cNvPr>
          <p:cNvSpPr>
            <a:spLocks noGrp="1"/>
          </p:cNvSpPr>
          <p:nvPr>
            <p:ph type="title"/>
          </p:nvPr>
        </p:nvSpPr>
        <p:spPr>
          <a:xfrm>
            <a:off x="533399" y="2313854"/>
            <a:ext cx="4468092" cy="3204134"/>
          </a:xfrm>
        </p:spPr>
        <p:txBody>
          <a:bodyPr vert="horz" lIns="91440" tIns="45720" rIns="91440" bIns="45720" rtlCol="0" anchor="b">
            <a:normAutofit fontScale="90000"/>
          </a:bodyPr>
          <a:lstStyle/>
          <a:p>
            <a:r>
              <a:rPr lang="en-US" sz="4800" b="1" dirty="0">
                <a:solidFill>
                  <a:schemeClr val="tx1">
                    <a:lumMod val="95000"/>
                  </a:schemeClr>
                </a:solidFill>
                <a:latin typeface="Agency FB" panose="020B0503020202020204" pitchFamily="34" charset="0"/>
              </a:rPr>
              <a:t>II. </a:t>
            </a:r>
            <a:br>
              <a:rPr lang="en-US" sz="4800" b="1" dirty="0">
                <a:solidFill>
                  <a:schemeClr val="tx1">
                    <a:lumMod val="95000"/>
                  </a:schemeClr>
                </a:solidFill>
                <a:latin typeface="Agency FB" panose="020B0503020202020204" pitchFamily="34" charset="0"/>
              </a:rPr>
            </a:br>
            <a:r>
              <a:rPr lang="en-US" sz="4800" b="1" dirty="0">
                <a:solidFill>
                  <a:schemeClr val="tx1">
                    <a:lumMod val="95000"/>
                  </a:schemeClr>
                </a:solidFill>
                <a:latin typeface="Agency FB" panose="020B0503020202020204" pitchFamily="34" charset="0"/>
              </a:rPr>
              <a:t>La multi </a:t>
            </a:r>
            <a:r>
              <a:rPr lang="en-US" sz="4800" b="1" dirty="0" err="1">
                <a:solidFill>
                  <a:schemeClr val="tx1">
                    <a:lumMod val="95000"/>
                  </a:schemeClr>
                </a:solidFill>
                <a:latin typeface="Agency FB" panose="020B0503020202020204" pitchFamily="34" charset="0"/>
              </a:rPr>
              <a:t>espacialidad</a:t>
            </a:r>
            <a:r>
              <a:rPr lang="en-US" sz="4800" b="1" dirty="0">
                <a:solidFill>
                  <a:schemeClr val="tx1">
                    <a:lumMod val="95000"/>
                  </a:schemeClr>
                </a:solidFill>
                <a:latin typeface="Agency FB" panose="020B0503020202020204" pitchFamily="34" charset="0"/>
              </a:rPr>
              <a:t> y </a:t>
            </a:r>
            <a:r>
              <a:rPr lang="en-US" sz="4800" b="1" dirty="0" err="1">
                <a:solidFill>
                  <a:schemeClr val="tx1">
                    <a:lumMod val="95000"/>
                  </a:schemeClr>
                </a:solidFill>
                <a:latin typeface="Agency FB" panose="020B0503020202020204" pitchFamily="34" charset="0"/>
              </a:rPr>
              <a:t>escalaridad</a:t>
            </a:r>
            <a:r>
              <a:rPr lang="en-US" sz="4800" b="1" dirty="0">
                <a:solidFill>
                  <a:schemeClr val="tx1">
                    <a:lumMod val="95000"/>
                  </a:schemeClr>
                </a:solidFill>
                <a:latin typeface="Agency FB" panose="020B0503020202020204" pitchFamily="34" charset="0"/>
              </a:rPr>
              <a:t> de la in- </a:t>
            </a:r>
            <a:r>
              <a:rPr lang="en-US" sz="4800" b="1" dirty="0" err="1">
                <a:solidFill>
                  <a:schemeClr val="tx1">
                    <a:lumMod val="95000"/>
                  </a:schemeClr>
                </a:solidFill>
                <a:latin typeface="Agency FB" panose="020B0503020202020204" pitchFamily="34" charset="0"/>
              </a:rPr>
              <a:t>seguridad</a:t>
            </a:r>
            <a:r>
              <a:rPr lang="en-US" sz="4800" b="1" dirty="0">
                <a:solidFill>
                  <a:schemeClr val="tx1">
                    <a:lumMod val="95000"/>
                  </a:schemeClr>
                </a:solidFill>
                <a:latin typeface="Agency FB" panose="020B0503020202020204" pitchFamily="34" charset="0"/>
              </a:rPr>
              <a:t> </a:t>
            </a:r>
            <a:br>
              <a:rPr lang="en-US" sz="4800" b="1" dirty="0">
                <a:solidFill>
                  <a:schemeClr val="tx1">
                    <a:lumMod val="95000"/>
                  </a:schemeClr>
                </a:solidFill>
                <a:latin typeface="Agency FB" panose="020B0503020202020204" pitchFamily="34" charset="0"/>
              </a:rPr>
            </a:br>
            <a:r>
              <a:rPr lang="en-US" sz="4800" b="1" dirty="0">
                <a:solidFill>
                  <a:schemeClr val="tx1">
                    <a:lumMod val="95000"/>
                  </a:schemeClr>
                </a:solidFill>
                <a:latin typeface="Agency FB" panose="020B0503020202020204" pitchFamily="34" charset="0"/>
              </a:rPr>
              <a:t>(Gluck y Low, 2017, Low, 2019,  </a:t>
            </a:r>
            <a:r>
              <a:rPr lang="en-US" sz="4800" b="1" dirty="0" err="1">
                <a:solidFill>
                  <a:schemeClr val="tx1">
                    <a:lumMod val="95000"/>
                  </a:schemeClr>
                </a:solidFill>
                <a:latin typeface="Agency FB" panose="020B0503020202020204" pitchFamily="34" charset="0"/>
              </a:rPr>
              <a:t>Walklate</a:t>
            </a:r>
            <a:r>
              <a:rPr lang="en-US" sz="4800" b="1" dirty="0">
                <a:solidFill>
                  <a:schemeClr val="tx1">
                    <a:lumMod val="95000"/>
                  </a:schemeClr>
                </a:solidFill>
                <a:latin typeface="Agency FB" panose="020B0503020202020204" pitchFamily="34" charset="0"/>
              </a:rPr>
              <a:t>, 2015)</a:t>
            </a:r>
          </a:p>
        </p:txBody>
      </p:sp>
      <p:graphicFrame>
        <p:nvGraphicFramePr>
          <p:cNvPr id="14" name="Marcador de contenido 2">
            <a:extLst>
              <a:ext uri="{FF2B5EF4-FFF2-40B4-BE49-F238E27FC236}">
                <a16:creationId xmlns:a16="http://schemas.microsoft.com/office/drawing/2014/main" id="{E4AD2F0B-34E0-400D-A01B-3478A56F9E57}"/>
              </a:ext>
            </a:extLst>
          </p:cNvPr>
          <p:cNvGraphicFramePr>
            <a:graphicFrameLocks noGrp="1"/>
          </p:cNvGraphicFramePr>
          <p:nvPr>
            <p:ph idx="1"/>
          </p:nvPr>
        </p:nvGraphicFramePr>
        <p:xfrm>
          <a:off x="5303519" y="235527"/>
          <a:ext cx="6611389" cy="59549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884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794694" y="0"/>
            <a:ext cx="5397305" cy="6858000"/>
          </a:xfrm>
          <a:prstGeom prst="rect">
            <a:avLst/>
          </a:prstGeom>
        </p:spPr>
      </p:pic>
      <p:sp>
        <p:nvSpPr>
          <p:cNvPr id="2" name="Título 1"/>
          <p:cNvSpPr>
            <a:spLocks noGrp="1"/>
          </p:cNvSpPr>
          <p:nvPr>
            <p:ph type="title"/>
          </p:nvPr>
        </p:nvSpPr>
        <p:spPr>
          <a:xfrm>
            <a:off x="472501" y="470911"/>
            <a:ext cx="6322193" cy="471055"/>
          </a:xfrm>
        </p:spPr>
        <p:txBody>
          <a:bodyPr>
            <a:noAutofit/>
          </a:bodyPr>
          <a:lstStyle/>
          <a:p>
            <a:r>
              <a:rPr lang="es-CL" sz="3500" dirty="0">
                <a:latin typeface="Agency FB" panose="020B0503020202020204" pitchFamily="34" charset="0"/>
              </a:rPr>
              <a:t>Características de las violencias en los barrios</a:t>
            </a:r>
          </a:p>
        </p:txBody>
      </p:sp>
      <p:sp>
        <p:nvSpPr>
          <p:cNvPr id="116739" name="Rectangle 3"/>
          <p:cNvSpPr>
            <a:spLocks noGrp="1" noChangeArrowheads="1"/>
          </p:cNvSpPr>
          <p:nvPr>
            <p:ph type="body" sz="half" idx="1"/>
          </p:nvPr>
        </p:nvSpPr>
        <p:spPr>
          <a:xfrm>
            <a:off x="2208213" y="1412876"/>
            <a:ext cx="8062912" cy="3529013"/>
          </a:xfrm>
          <a:noFill/>
          <a:ln/>
        </p:spPr>
        <p:txBody>
          <a:bodyPr/>
          <a:lstStyle/>
          <a:p>
            <a:pPr marL="609600" indent="-609600">
              <a:buNone/>
            </a:pPr>
            <a:r>
              <a:rPr lang="es-ES" altLang="es-CL" sz="2800" dirty="0">
                <a:latin typeface="Trebuchet MS" panose="020B0603020202020204" pitchFamily="34" charset="0"/>
              </a:rPr>
              <a:t> </a:t>
            </a:r>
          </a:p>
          <a:p>
            <a:pPr marL="609600" indent="-609600"/>
            <a:endParaRPr lang="es-ES" altLang="es-CL" sz="2800" dirty="0">
              <a:latin typeface="Trebuchet MS" panose="020B0603020202020204" pitchFamily="34" charset="0"/>
            </a:endParaRPr>
          </a:p>
          <a:p>
            <a:pPr marL="609600" indent="-609600">
              <a:lnSpc>
                <a:spcPct val="80000"/>
              </a:lnSpc>
            </a:pPr>
            <a:endParaRPr lang="es-ES" altLang="es-CL" sz="2800" dirty="0">
              <a:latin typeface="Trebuchet MS" panose="020B0603020202020204" pitchFamily="34" charset="0"/>
            </a:endParaRPr>
          </a:p>
        </p:txBody>
      </p:sp>
      <p:sp>
        <p:nvSpPr>
          <p:cNvPr id="116740" name="Rectangle 4"/>
          <p:cNvSpPr>
            <a:spLocks noChangeArrowheads="1"/>
          </p:cNvSpPr>
          <p:nvPr/>
        </p:nvSpPr>
        <p:spPr bwMode="auto">
          <a:xfrm>
            <a:off x="41434" y="1449676"/>
            <a:ext cx="6407492" cy="5408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57188" indent="-357188">
              <a:spcBef>
                <a:spcPct val="20000"/>
              </a:spcBef>
              <a:buChar char="•"/>
              <a:defRPr sz="3200">
                <a:solidFill>
                  <a:schemeClr val="tx1"/>
                </a:solidFill>
                <a:latin typeface="Times New Roman" panose="02020603050405020304" pitchFamily="18" charset="0"/>
              </a:defRPr>
            </a:lvl1pPr>
            <a:lvl2pPr marL="822325" indent="-285750">
              <a:spcBef>
                <a:spcPct val="20000"/>
              </a:spcBef>
              <a:buChar char="–"/>
              <a:defRPr sz="2800">
                <a:solidFill>
                  <a:schemeClr val="tx1"/>
                </a:solidFill>
                <a:latin typeface="Times New Roman" panose="02020603050405020304" pitchFamily="18" charset="0"/>
              </a:defRPr>
            </a:lvl2pPr>
            <a:lvl3pPr marL="1230313" indent="-228600">
              <a:spcBef>
                <a:spcPct val="20000"/>
              </a:spcBef>
              <a:buChar char="•"/>
              <a:defRPr sz="2400">
                <a:solidFill>
                  <a:schemeClr val="tx1"/>
                </a:solidFill>
                <a:latin typeface="Times New Roman" panose="02020603050405020304" pitchFamily="18" charset="0"/>
              </a:defRPr>
            </a:lvl3pPr>
            <a:lvl4pPr marL="16383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fontAlgn="base">
              <a:spcBef>
                <a:spcPct val="20000"/>
              </a:spcBef>
              <a:spcAft>
                <a:spcPct val="0"/>
              </a:spcAft>
              <a:buChar char="»"/>
              <a:defRPr sz="2000">
                <a:solidFill>
                  <a:schemeClr val="tx1"/>
                </a:solidFill>
                <a:latin typeface="Times New Roman" panose="02020603050405020304" pitchFamily="18" charset="0"/>
              </a:defRPr>
            </a:lvl6pPr>
            <a:lvl7pPr marL="2971800" indent="-228600" fontAlgn="base">
              <a:spcBef>
                <a:spcPct val="20000"/>
              </a:spcBef>
              <a:spcAft>
                <a:spcPct val="0"/>
              </a:spcAft>
              <a:buChar char="»"/>
              <a:defRPr sz="2000">
                <a:solidFill>
                  <a:schemeClr val="tx1"/>
                </a:solidFill>
                <a:latin typeface="Times New Roman" panose="02020603050405020304" pitchFamily="18" charset="0"/>
              </a:defRPr>
            </a:lvl7pPr>
            <a:lvl8pPr marL="3429000" indent="-228600" fontAlgn="base">
              <a:spcBef>
                <a:spcPct val="20000"/>
              </a:spcBef>
              <a:spcAft>
                <a:spcPct val="0"/>
              </a:spcAft>
              <a:buChar char="»"/>
              <a:defRPr sz="2000">
                <a:solidFill>
                  <a:schemeClr val="tx1"/>
                </a:solidFill>
                <a:latin typeface="Times New Roman" panose="02020603050405020304" pitchFamily="18" charset="0"/>
              </a:defRPr>
            </a:lvl8pPr>
            <a:lvl9pPr marL="3886200" indent="-228600" fontAlgn="base">
              <a:spcBef>
                <a:spcPct val="20000"/>
              </a:spcBef>
              <a:spcAft>
                <a:spcPct val="0"/>
              </a:spcAft>
              <a:buChar char="»"/>
              <a:defRPr sz="2000">
                <a:solidFill>
                  <a:schemeClr val="tx1"/>
                </a:solidFill>
                <a:latin typeface="Times New Roman" panose="02020603050405020304" pitchFamily="18" charset="0"/>
              </a:defRPr>
            </a:lvl9pPr>
          </a:lstStyle>
          <a:p>
            <a:r>
              <a:rPr lang="es-ES" altLang="es-CL" sz="2200" b="1"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Irrupción del mercado y economía de la droga </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(Wacquant, 2007, 2009,2014, Auyero, Bourgois &amp; Sheper Hughes, 2015, Lessing, 2020, Arias, 2019)</a:t>
            </a:r>
          </a:p>
          <a:p>
            <a:r>
              <a:rPr lang="es-ES" altLang="es-CL" sz="2200" b="1"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Capital social en el comercio de la droga</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 Las redes comunitarias y los lazos son usados por el narcotráfico para el control del territorio (Luneke, Ruiz, 2005; Manzano, 2006; Abello &amp; </a:t>
            </a:r>
            <a:r>
              <a:rPr lang="es-ES" altLang="es-CL" sz="2200" dirty="0" err="1">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Guarenos</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 2014, Rodgers, 2004, Manzano, </a:t>
            </a:r>
            <a:r>
              <a:rPr lang="es-ES" altLang="es-CL" sz="2200" dirty="0" err="1">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Mohor</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 </a:t>
            </a:r>
            <a:r>
              <a:rPr lang="es-ES" altLang="es-CL" sz="2200" dirty="0" err="1">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et.al</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 2021)</a:t>
            </a:r>
          </a:p>
          <a:p>
            <a:r>
              <a:rPr lang="es-ES" altLang="es-CL" sz="2200" b="1"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Usos cotidianos de la violencia como respuesta a violencias múltiples</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  (Auyero, 2014, 2015, 2019)</a:t>
            </a:r>
          </a:p>
          <a:p>
            <a:r>
              <a:rPr lang="es-ES" altLang="es-CL" sz="2200" b="1"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Inseguridad y alto temor persistente </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(Ruiz,2012, Luneke, 2012, 2019) con abandono espacios públicos y deseos de emigrar </a:t>
            </a:r>
          </a:p>
          <a:p>
            <a:r>
              <a:rPr lang="es-ES" altLang="es-CL" sz="2200" b="1"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Fragmentación del tejido social/capital social/Micro estigmas </a:t>
            </a:r>
            <a:r>
              <a:rPr lang="es-ES" altLang="es-CL" sz="2200" dirty="0">
                <a:solidFill>
                  <a:schemeClr val="bg1"/>
                </a:solidFill>
                <a:highlight>
                  <a:srgbClr val="FFFF00"/>
                </a:highlight>
                <a:latin typeface="Agency FB" panose="020B0503020202020204" pitchFamily="34" charset="0"/>
                <a:ea typeface="Arial Unicode MS" panose="020B0604020202020204" pitchFamily="34" charset="-128"/>
                <a:cs typeface="Consolas" panose="020B0609020204030204" pitchFamily="49" charset="0"/>
              </a:rPr>
              <a:t>(Ruiz, 2017)</a:t>
            </a:r>
          </a:p>
          <a:p>
            <a:endParaRPr lang="es-ES" altLang="es-CL" sz="1400" dirty="0">
              <a:highlight>
                <a:srgbClr val="00FFFF"/>
              </a:highlight>
              <a:latin typeface="+mj-lt"/>
              <a:ea typeface="Arial Unicode MS" panose="020B0604020202020204" pitchFamily="34" charset="-128"/>
              <a:cs typeface="Arial Unicode MS" panose="020B0604020202020204" pitchFamily="34" charset="-128"/>
            </a:endParaRPr>
          </a:p>
          <a:p>
            <a:endParaRPr lang="es-ES" altLang="es-CL" sz="1400" dirty="0">
              <a:highlight>
                <a:srgbClr val="00FFFF"/>
              </a:highlight>
              <a:latin typeface="+mj-lt"/>
              <a:ea typeface="Arial Unicode MS" panose="020B0604020202020204" pitchFamily="34" charset="-128"/>
              <a:cs typeface="Arial Unicode MS" panose="020B0604020202020204" pitchFamily="34" charset="-128"/>
            </a:endParaRPr>
          </a:p>
          <a:p>
            <a:pPr>
              <a:buFontTx/>
              <a:buNone/>
            </a:pPr>
            <a:endParaRPr lang="es-ES" altLang="es-CL" sz="1200" dirty="0">
              <a:highlight>
                <a:srgbClr val="00FFFF"/>
              </a:highlight>
              <a:latin typeface="+mj-lt"/>
              <a:ea typeface="Arial Unicode MS" panose="020B0604020202020204" pitchFamily="34" charset="-128"/>
              <a:cs typeface="Arial Unicode MS" panose="020B0604020202020204" pitchFamily="34" charset="-128"/>
            </a:endParaRPr>
          </a:p>
          <a:p>
            <a:endParaRPr lang="es-ES" altLang="es-CL" sz="1200" dirty="0">
              <a:highlight>
                <a:srgbClr val="00FFFF"/>
              </a:highlight>
              <a:latin typeface="+mj-lt"/>
              <a:ea typeface="Arial Unicode MS" panose="020B0604020202020204" pitchFamily="34" charset="-128"/>
              <a:cs typeface="Arial Unicode MS" panose="020B0604020202020204" pitchFamily="34" charset="-128"/>
            </a:endParaRPr>
          </a:p>
          <a:p>
            <a:endParaRPr lang="es-ES" altLang="es-CL" sz="1200" dirty="0">
              <a:highlight>
                <a:srgbClr val="00FFFF"/>
              </a:highlight>
              <a:latin typeface="+mj-lt"/>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4234407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6F410DF-2448-CAC9-D1B5-474C4AE5C567}"/>
              </a:ext>
            </a:extLst>
          </p:cNvPr>
          <p:cNvPicPr>
            <a:picLocks noChangeAspect="1"/>
          </p:cNvPicPr>
          <p:nvPr/>
        </p:nvPicPr>
        <p:blipFill rotWithShape="1">
          <a:blip r:embed="rId2"/>
          <a:srcRect l="21610" r="18307"/>
          <a:stretch/>
        </p:blipFill>
        <p:spPr>
          <a:xfrm>
            <a:off x="-4642" y="10"/>
            <a:ext cx="3006061" cy="3339639"/>
          </a:xfrm>
          <a:prstGeom prst="rect">
            <a:avLst/>
          </a:prstGeom>
        </p:spPr>
      </p:pic>
      <p:pic>
        <p:nvPicPr>
          <p:cNvPr id="5" name="Imagen 4" descr="Una calle con carros estacionados&#10;&#10;Descripción generada automáticamente">
            <a:extLst>
              <a:ext uri="{FF2B5EF4-FFF2-40B4-BE49-F238E27FC236}">
                <a16:creationId xmlns:a16="http://schemas.microsoft.com/office/drawing/2014/main" id="{7B7ED986-8C83-5FAF-0138-51A2E303E65B}"/>
              </a:ext>
            </a:extLst>
          </p:cNvPr>
          <p:cNvPicPr>
            <a:picLocks noChangeAspect="1"/>
          </p:cNvPicPr>
          <p:nvPr/>
        </p:nvPicPr>
        <p:blipFill rotWithShape="1">
          <a:blip r:embed="rId3">
            <a:extLst>
              <a:ext uri="{28A0092B-C50C-407E-A947-70E740481C1C}">
                <a14:useLocalDpi xmlns:a14="http://schemas.microsoft.com/office/drawing/2010/main" val="0"/>
              </a:ext>
            </a:extLst>
          </a:blip>
          <a:srcRect r="40217"/>
          <a:stretch/>
        </p:blipFill>
        <p:spPr>
          <a:xfrm>
            <a:off x="3198067" y="10"/>
            <a:ext cx="3974257" cy="3339639"/>
          </a:xfrm>
          <a:prstGeom prst="rect">
            <a:avLst/>
          </a:prstGeom>
        </p:spPr>
      </p:pic>
      <p:pic>
        <p:nvPicPr>
          <p:cNvPr id="11" name="Imagen 10">
            <a:extLst>
              <a:ext uri="{FF2B5EF4-FFF2-40B4-BE49-F238E27FC236}">
                <a16:creationId xmlns:a16="http://schemas.microsoft.com/office/drawing/2014/main" id="{8E0871FA-3987-230C-BC3B-988259F50516}"/>
              </a:ext>
            </a:extLst>
          </p:cNvPr>
          <p:cNvPicPr>
            <a:picLocks noChangeAspect="1"/>
          </p:cNvPicPr>
          <p:nvPr/>
        </p:nvPicPr>
        <p:blipFill>
          <a:blip r:embed="rId4"/>
          <a:stretch>
            <a:fillRect/>
          </a:stretch>
        </p:blipFill>
        <p:spPr>
          <a:xfrm>
            <a:off x="7172325" y="165090"/>
            <a:ext cx="5019675" cy="6692900"/>
          </a:xfrm>
          <a:prstGeom prst="rect">
            <a:avLst/>
          </a:prstGeom>
        </p:spPr>
      </p:pic>
      <p:pic>
        <p:nvPicPr>
          <p:cNvPr id="12" name="Imagen 11">
            <a:extLst>
              <a:ext uri="{FF2B5EF4-FFF2-40B4-BE49-F238E27FC236}">
                <a16:creationId xmlns:a16="http://schemas.microsoft.com/office/drawing/2014/main" id="{912EC796-6E65-4107-D8A2-688120A3ADE3}"/>
              </a:ext>
            </a:extLst>
          </p:cNvPr>
          <p:cNvPicPr>
            <a:picLocks noChangeAspect="1"/>
          </p:cNvPicPr>
          <p:nvPr/>
        </p:nvPicPr>
        <p:blipFill>
          <a:blip r:embed="rId5"/>
          <a:stretch>
            <a:fillRect/>
          </a:stretch>
        </p:blipFill>
        <p:spPr>
          <a:xfrm>
            <a:off x="3965675" y="3339648"/>
            <a:ext cx="3206649" cy="3518341"/>
          </a:xfrm>
          <a:prstGeom prst="rect">
            <a:avLst/>
          </a:prstGeom>
        </p:spPr>
      </p:pic>
      <p:pic>
        <p:nvPicPr>
          <p:cNvPr id="13" name="Imagen 12">
            <a:extLst>
              <a:ext uri="{FF2B5EF4-FFF2-40B4-BE49-F238E27FC236}">
                <a16:creationId xmlns:a16="http://schemas.microsoft.com/office/drawing/2014/main" id="{DE27859D-E08C-B103-D8E3-12348F4DD30B}"/>
              </a:ext>
            </a:extLst>
          </p:cNvPr>
          <p:cNvPicPr>
            <a:picLocks noChangeAspect="1"/>
          </p:cNvPicPr>
          <p:nvPr/>
        </p:nvPicPr>
        <p:blipFill>
          <a:blip r:embed="rId6"/>
          <a:stretch>
            <a:fillRect/>
          </a:stretch>
        </p:blipFill>
        <p:spPr>
          <a:xfrm>
            <a:off x="-40974" y="3339659"/>
            <a:ext cx="4006649" cy="3518341"/>
          </a:xfrm>
          <a:prstGeom prst="rect">
            <a:avLst/>
          </a:prstGeom>
        </p:spPr>
      </p:pic>
    </p:spTree>
    <p:extLst>
      <p:ext uri="{BB962C8B-B14F-4D97-AF65-F5344CB8AC3E}">
        <p14:creationId xmlns:p14="http://schemas.microsoft.com/office/powerpoint/2010/main" val="3315955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3E538E9-1793-4AD2-9ECF-2B69316CA6BF}"/>
              </a:ext>
            </a:extLst>
          </p:cNvPr>
          <p:cNvSpPr txBox="1"/>
          <p:nvPr/>
        </p:nvSpPr>
        <p:spPr>
          <a:xfrm>
            <a:off x="526073" y="154145"/>
            <a:ext cx="11139854" cy="468155"/>
          </a:xfrm>
          <a:prstGeom prst="rect">
            <a:avLst/>
          </a:prstGeom>
        </p:spPr>
        <p:txBody>
          <a:bodyPr vert="horz" lIns="91440" tIns="45720" rIns="91440" bIns="45720" rtlCol="0" anchor="b">
            <a:normAutofit lnSpcReduction="10000"/>
          </a:bodyPr>
          <a:lstStyle/>
          <a:p>
            <a:pPr algn="ctr" defTabSz="914400">
              <a:lnSpc>
                <a:spcPct val="90000"/>
              </a:lnSpc>
              <a:spcBef>
                <a:spcPct val="0"/>
              </a:spcBef>
              <a:spcAft>
                <a:spcPts val="600"/>
              </a:spcAft>
            </a:pPr>
            <a:r>
              <a:rPr lang="en-US" sz="3000" dirty="0" err="1">
                <a:latin typeface="Agency FB" panose="020B0503020202020204" pitchFamily="34" charset="0"/>
                <a:ea typeface="+mj-ea"/>
                <a:cs typeface="+mj-cs"/>
              </a:rPr>
              <a:t>Ej</a:t>
            </a:r>
            <a:r>
              <a:rPr lang="en-US" sz="3000" dirty="0">
                <a:latin typeface="Agency FB" panose="020B0503020202020204" pitchFamily="34" charset="0"/>
                <a:ea typeface="+mj-ea"/>
                <a:cs typeface="+mj-cs"/>
              </a:rPr>
              <a:t>. </a:t>
            </a:r>
            <a:r>
              <a:rPr lang="en-US" sz="3000" dirty="0" err="1">
                <a:latin typeface="Agency FB" panose="020B0503020202020204" pitchFamily="34" charset="0"/>
                <a:ea typeface="+mj-ea"/>
                <a:cs typeface="+mj-cs"/>
              </a:rPr>
              <a:t>Violencias</a:t>
            </a:r>
            <a:r>
              <a:rPr lang="en-US" sz="3000" dirty="0">
                <a:latin typeface="Agency FB" panose="020B0503020202020204" pitchFamily="34" charset="0"/>
                <a:ea typeface="+mj-ea"/>
                <a:cs typeface="+mj-cs"/>
              </a:rPr>
              <a:t> </a:t>
            </a:r>
            <a:r>
              <a:rPr lang="en-US" sz="3000" dirty="0" err="1">
                <a:latin typeface="Agency FB" panose="020B0503020202020204" pitchFamily="34" charset="0"/>
                <a:ea typeface="+mj-ea"/>
                <a:cs typeface="+mj-cs"/>
              </a:rPr>
              <a:t>percibidas</a:t>
            </a:r>
            <a:r>
              <a:rPr lang="en-US" sz="3000" dirty="0">
                <a:latin typeface="Agency FB" panose="020B0503020202020204" pitchFamily="34" charset="0"/>
                <a:ea typeface="+mj-ea"/>
                <a:cs typeface="+mj-cs"/>
              </a:rPr>
              <a:t> </a:t>
            </a:r>
            <a:r>
              <a:rPr lang="en-US" sz="3000" dirty="0" err="1">
                <a:latin typeface="Agency FB" panose="020B0503020202020204" pitchFamily="34" charset="0"/>
                <a:ea typeface="+mj-ea"/>
                <a:cs typeface="+mj-cs"/>
              </a:rPr>
              <a:t>en</a:t>
            </a:r>
            <a:r>
              <a:rPr lang="en-US" sz="3000" dirty="0">
                <a:latin typeface="Agency FB" panose="020B0503020202020204" pitchFamily="34" charset="0"/>
                <a:ea typeface="+mj-ea"/>
                <a:cs typeface="+mj-cs"/>
              </a:rPr>
              <a:t> barrios </a:t>
            </a:r>
            <a:r>
              <a:rPr lang="en-US" sz="3000" dirty="0" err="1">
                <a:latin typeface="Agency FB" panose="020B0503020202020204" pitchFamily="34" charset="0"/>
                <a:ea typeface="+mj-ea"/>
                <a:cs typeface="+mj-cs"/>
              </a:rPr>
              <a:t>prioritarios</a:t>
            </a:r>
            <a:r>
              <a:rPr lang="en-US" sz="3000" dirty="0">
                <a:latin typeface="Agency FB" panose="020B0503020202020204" pitchFamily="34" charset="0"/>
                <a:ea typeface="+mj-ea"/>
                <a:cs typeface="+mj-cs"/>
              </a:rPr>
              <a:t> </a:t>
            </a:r>
            <a:r>
              <a:rPr lang="en-US" sz="3000" dirty="0" err="1">
                <a:latin typeface="Agency FB" panose="020B0503020202020204" pitchFamily="34" charset="0"/>
                <a:ea typeface="+mj-ea"/>
                <a:cs typeface="+mj-cs"/>
              </a:rPr>
              <a:t>en</a:t>
            </a:r>
            <a:r>
              <a:rPr lang="en-US" sz="3000" dirty="0">
                <a:latin typeface="Agency FB" panose="020B0503020202020204" pitchFamily="34" charset="0"/>
                <a:ea typeface="+mj-ea"/>
                <a:cs typeface="+mj-cs"/>
              </a:rPr>
              <a:t> Chile 2019 ( </a:t>
            </a:r>
            <a:r>
              <a:rPr lang="en-US" sz="3000" dirty="0" err="1">
                <a:latin typeface="Agency FB" panose="020B0503020202020204" pitchFamily="34" charset="0"/>
                <a:ea typeface="+mj-ea"/>
                <a:cs typeface="+mj-cs"/>
              </a:rPr>
              <a:t>Estudio</a:t>
            </a:r>
            <a:r>
              <a:rPr lang="en-US" sz="3000" dirty="0">
                <a:latin typeface="Agency FB" panose="020B0503020202020204" pitchFamily="34" charset="0"/>
                <a:ea typeface="+mj-ea"/>
                <a:cs typeface="+mj-cs"/>
              </a:rPr>
              <a:t> UC-INDH)</a:t>
            </a:r>
          </a:p>
        </p:txBody>
      </p:sp>
      <p:pic>
        <p:nvPicPr>
          <p:cNvPr id="3" name="Imagen 2">
            <a:extLst>
              <a:ext uri="{FF2B5EF4-FFF2-40B4-BE49-F238E27FC236}">
                <a16:creationId xmlns:a16="http://schemas.microsoft.com/office/drawing/2014/main" id="{AADD8F09-59E1-4B27-A83E-BE0202D06A2E}"/>
              </a:ext>
            </a:extLst>
          </p:cNvPr>
          <p:cNvPicPr>
            <a:picLocks noChangeAspect="1"/>
          </p:cNvPicPr>
          <p:nvPr/>
        </p:nvPicPr>
        <p:blipFill>
          <a:blip r:embed="rId2"/>
          <a:stretch>
            <a:fillRect/>
          </a:stretch>
        </p:blipFill>
        <p:spPr>
          <a:xfrm>
            <a:off x="153767" y="1130300"/>
            <a:ext cx="5942233" cy="5204907"/>
          </a:xfrm>
          <a:prstGeom prst="rect">
            <a:avLst/>
          </a:prstGeom>
        </p:spPr>
      </p:pic>
      <p:pic>
        <p:nvPicPr>
          <p:cNvPr id="2" name="Imagen 1">
            <a:extLst>
              <a:ext uri="{FF2B5EF4-FFF2-40B4-BE49-F238E27FC236}">
                <a16:creationId xmlns:a16="http://schemas.microsoft.com/office/drawing/2014/main" id="{95FC3131-0F41-4A12-92F2-6F512E3BD99F}"/>
              </a:ext>
            </a:extLst>
          </p:cNvPr>
          <p:cNvPicPr>
            <a:picLocks noChangeAspect="1"/>
          </p:cNvPicPr>
          <p:nvPr/>
        </p:nvPicPr>
        <p:blipFill>
          <a:blip r:embed="rId3"/>
          <a:stretch>
            <a:fillRect/>
          </a:stretch>
        </p:blipFill>
        <p:spPr>
          <a:xfrm>
            <a:off x="6096000" y="1130298"/>
            <a:ext cx="6096000" cy="5204907"/>
          </a:xfrm>
          <a:prstGeom prst="rect">
            <a:avLst/>
          </a:prstGeom>
        </p:spPr>
      </p:pic>
    </p:spTree>
    <p:extLst>
      <p:ext uri="{BB962C8B-B14F-4D97-AF65-F5344CB8AC3E}">
        <p14:creationId xmlns:p14="http://schemas.microsoft.com/office/powerpoint/2010/main" val="3016384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Calibri"/>
              <a:buNone/>
            </a:pPr>
            <a:r>
              <a:rPr lang="es-ES" b="1" dirty="0">
                <a:latin typeface="Agency FB" panose="020B0503020202020204" pitchFamily="34" charset="0"/>
              </a:rPr>
              <a:t>Violencias percibidas campamento (2022)</a:t>
            </a:r>
            <a:endParaRPr b="1" dirty="0">
              <a:latin typeface="Agency FB" panose="020B0503020202020204" pitchFamily="34" charset="0"/>
            </a:endParaRPr>
          </a:p>
        </p:txBody>
      </p:sp>
      <p:graphicFrame>
        <p:nvGraphicFramePr>
          <p:cNvPr id="200" name="Google Shape;200;p17"/>
          <p:cNvGraphicFramePr/>
          <p:nvPr/>
        </p:nvGraphicFramePr>
        <p:xfrm>
          <a:off x="838199" y="2002221"/>
          <a:ext cx="5404945" cy="46718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1" name="Google Shape;201;p17"/>
          <p:cNvGraphicFramePr/>
          <p:nvPr/>
        </p:nvGraphicFramePr>
        <p:xfrm>
          <a:off x="6668814" y="1834055"/>
          <a:ext cx="4572000" cy="4840014"/>
        </p:xfrm>
        <a:graphic>
          <a:graphicData uri="http://schemas.openxmlformats.org/drawingml/2006/chart">
            <c:chart xmlns:c="http://schemas.openxmlformats.org/drawingml/2006/chart" xmlns:r="http://schemas.openxmlformats.org/officeDocument/2006/relationships" r:id="rId4"/>
          </a:graphicData>
        </a:graphic>
      </p:graphicFrame>
      <p:sp>
        <p:nvSpPr>
          <p:cNvPr id="2" name="Flecha: hacia abajo 1">
            <a:extLst>
              <a:ext uri="{FF2B5EF4-FFF2-40B4-BE49-F238E27FC236}">
                <a16:creationId xmlns:a16="http://schemas.microsoft.com/office/drawing/2014/main" id="{BDCED186-25AF-E16B-C5BF-430A9470FAB0}"/>
              </a:ext>
            </a:extLst>
          </p:cNvPr>
          <p:cNvSpPr/>
          <p:nvPr/>
        </p:nvSpPr>
        <p:spPr>
          <a:xfrm>
            <a:off x="5569527" y="1905239"/>
            <a:ext cx="332509" cy="1662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06998" y="102932"/>
            <a:ext cx="9595601" cy="1280890"/>
          </a:xfrm>
        </p:spPr>
        <p:txBody>
          <a:bodyPr>
            <a:noAutofit/>
          </a:bodyPr>
          <a:lstStyle/>
          <a:p>
            <a:r>
              <a:rPr lang="es-CL" sz="3200" dirty="0">
                <a:latin typeface="Tw Cen MT" panose="020B0602020104020603" pitchFamily="34" charset="0"/>
              </a:rPr>
              <a:t>U</a:t>
            </a:r>
            <a:r>
              <a:rPr lang="es-CL" sz="3200" dirty="0">
                <a:latin typeface="Agency FB" panose="020B0503020202020204" pitchFamily="34" charset="0"/>
              </a:rPr>
              <a:t>sos y sentidos de la violencia</a:t>
            </a:r>
            <a:br>
              <a:rPr lang="es-CL" sz="3200" dirty="0">
                <a:latin typeface="Agency FB" panose="020B0503020202020204" pitchFamily="34" charset="0"/>
              </a:rPr>
            </a:br>
            <a:r>
              <a:rPr lang="es-CL" sz="3200" dirty="0">
                <a:latin typeface="Agency FB" panose="020B0503020202020204" pitchFamily="34" charset="0"/>
              </a:rPr>
              <a:t> (Auyero, J. y Berti, F. 2013. Violencia en los márgenes del cono urbano bonaerense).</a:t>
            </a:r>
          </a:p>
        </p:txBody>
      </p:sp>
      <p:sp>
        <p:nvSpPr>
          <p:cNvPr id="3" name="Marcador de contenido 2"/>
          <p:cNvSpPr>
            <a:spLocks noGrp="1"/>
          </p:cNvSpPr>
          <p:nvPr>
            <p:ph idx="1"/>
          </p:nvPr>
        </p:nvSpPr>
        <p:spPr>
          <a:xfrm>
            <a:off x="581025" y="1836737"/>
            <a:ext cx="6589796" cy="3681747"/>
          </a:xfrm>
        </p:spPr>
        <p:txBody>
          <a:bodyPr>
            <a:normAutofit/>
          </a:bodyPr>
          <a:lstStyle/>
          <a:p>
            <a:pPr lvl="1"/>
            <a:r>
              <a:rPr lang="es-CL" sz="2000" dirty="0">
                <a:latin typeface="Agency FB" panose="020B0503020202020204" pitchFamily="34" charset="0"/>
              </a:rPr>
              <a:t>Reciprocidad específica (ojo por ojo- diente por diente)</a:t>
            </a:r>
          </a:p>
          <a:p>
            <a:pPr lvl="1"/>
            <a:r>
              <a:rPr lang="es-CL" sz="2000" dirty="0">
                <a:latin typeface="Agency FB" panose="020B0503020202020204" pitchFamily="34" charset="0"/>
              </a:rPr>
              <a:t>Reciprocidad difusa (violencias interpersonales en relaciones secundarias)</a:t>
            </a:r>
          </a:p>
          <a:p>
            <a:pPr lvl="1"/>
            <a:r>
              <a:rPr lang="es-CL" sz="2000" dirty="0">
                <a:latin typeface="Agency FB" panose="020B0503020202020204" pitchFamily="34" charset="0"/>
              </a:rPr>
              <a:t>Dominación territorial</a:t>
            </a:r>
          </a:p>
          <a:p>
            <a:pPr lvl="1"/>
            <a:r>
              <a:rPr lang="es-CL" sz="2000" dirty="0" err="1">
                <a:latin typeface="Agency FB" panose="020B0503020202020204" pitchFamily="34" charset="0"/>
              </a:rPr>
              <a:t>Disciplinamiento</a:t>
            </a:r>
            <a:r>
              <a:rPr lang="es-CL" sz="2000" dirty="0">
                <a:latin typeface="Agency FB" panose="020B0503020202020204" pitchFamily="34" charset="0"/>
              </a:rPr>
              <a:t> parental</a:t>
            </a:r>
          </a:p>
          <a:p>
            <a:pPr lvl="1"/>
            <a:r>
              <a:rPr lang="es-CL" sz="2000" dirty="0">
                <a:latin typeface="Agency FB" panose="020B0503020202020204" pitchFamily="34" charset="0"/>
              </a:rPr>
              <a:t>Defensa personal</a:t>
            </a:r>
          </a:p>
          <a:p>
            <a:pPr lvl="1"/>
            <a:r>
              <a:rPr lang="es-CL" sz="2000" dirty="0">
                <a:latin typeface="Agency FB" panose="020B0503020202020204" pitchFamily="34" charset="0"/>
              </a:rPr>
              <a:t>Dominación en relaciones  sociales</a:t>
            </a:r>
          </a:p>
          <a:p>
            <a:pPr marL="457200" lvl="1" indent="0">
              <a:buNone/>
            </a:pPr>
            <a:endParaRPr lang="es-CL" sz="2000" dirty="0"/>
          </a:p>
          <a:p>
            <a:endParaRPr lang="es-CL" sz="2000" dirty="0"/>
          </a:p>
        </p:txBody>
      </p:sp>
      <p:sp>
        <p:nvSpPr>
          <p:cNvPr id="4" name="AutoShape 2" descr="data:image/jpeg;base64,/9j/4AAQSkZJRgABAQAAAQABAAD/2wCEAAkGBhQSERUUEhMWFBQUFxoUFBcXGBwUFBcXFhgaFRUUFxUXHCYfGBwjGhgXHy8gJCcpLSwsFx4xNTAqNSYrLCkBCQoKBQUFDQUFDSkYEhgpKSkpKSkpKSkpKSkpKSkpKSkpKSkpKSkpKSkpKSkpKSkpKSkpKSkpKSkpKSkpKSkpKf/AABEIAQYAwQMBIgACEQEDEQH/xAAbAAACAgMBAAAAAAAAAAAAAAAAAQIFAwQGB//EAEQQAAEDAgMGBAMFBQUIAwEAAAECAxEAIQQSMQUTQVFhoQYicZGB0eEUIzJC8FKSscHSFTNTotMWQ2JjcoKT4nPC8Qf/xAAUAQEAAAAAAAAAAAAAAAAAAAAA/8QAFBEBAAAAAAAAAAAAAAAAAAAAAP/aAAwDAQACEQMRAD8A9qOY3MDSLydR0tWS86DTn6dKiBYX5VIpvqe3TpQRSTmOnv6dKkJvp7/SoJT5jc9unSphOtzQRUogcPf6VTPbeWtwow6ErInMskhtMGDeLkch8SK3tpbN3yAneLQJE5YEjkTEx6VE4FLTRSiwAiwA5DgKCob2liFKXlcByEBRLUNzAMRmzHUcf4Vc7Kx5eaCikJVOVaZkBSTBgxcHUdCKoMDjkt4MKJJW8qQkQVKUsBwgDpJ6DjAvW5g1FjB5nDCiStUcJMkAxcAWnpQWr2LXvEoQkEkSokkJSm0kmNeQ49Nak/tJCJzrSn1MVVYHDOIw6QiS47dSiRCM11G+oGgHpoNI4VbSFlnKcxSoqcVGYlOXib8fQRQXbGJC0hSFJUDxBkdbis0mqLw+JDixZK1Jy/8AFAAK9ONh6JSeNT2ptzdrDaPO4eEgJTJgFSjYD5WnSguQddKWYwNOHGuW2hvgAr7WQ4VDK20ElJkfhJKZUOoy2n1rosOFbtOYmbTpzoM5UZ4VX4rbiGyR+IzACZUSY0AFyegmtbauPUVhpoysi/IDSSY0/jHQkY8Js5xnNu0bx1Ru44sJEWsmEmEjlAnje9BsYPbxW5u1MrbNspXEK42gkj0MGrWTPDSqnAbKUj711zMuLAfhTOsTqeE9LASa1Nl4heR9ZcNlLCZINwcvHqKDohN6V4Glcaz4wLTSs4U86t1aWm0xnUQpXlEwLBJ1IFtastl7bxBKBisOGc5GSHAtQnQOACEmbWKhpe9B0N54UCb1yGJ8XOqcKWkpBQrIQo5lLMJVCQIgQoSq8crVl/2tXKvKkBABMycxNwJGlo0BudOYdUJgUXnhVPtTbpQlsNpKnHIhHESAbiw7j+FY8DtLEJW2nEttpDgISpCypQVBVlUkoAiAfMDrFqC+opfGlQQEQLcuFMxOnb06U7wPhTkzoPf06UGNMZjbt6dKna9u1RSTmNh7+nSpgm9h7/SgjIjTtWvjoyG3DkeY6VsyYFhw4/SsOKZUsEA5SRr+hQUPhXZrWVSikqUFFAJBMJQcoSOAFtK2fFCEnDKEflPDhF+FWeBwQaTkQLDiTJJ1JJi5Jv8AGsO1cEp1koEDNAMzodR8RNBLZoG7RbgeHX0rl9ubIS9jTvFKyJSPImUg59c4FlTl0NqusXtJzD5UDDuPHKSS1FjI1zkcDOpNtKrt864+pxGHc8wQmFDJGXMZlVvzdqDDin/sYOTRPlKYISqQSCE6JOhkcAdasdj7JaWlQcQHM34syZzEmSogjoPSw4VU7fbWiFPNh5bpIS0lX4W0iXXLjzHLCRAuVoTYFSqtNnYTEoA3biVoUJBVCiUmCCFCOHEg0FvgtkMtEltpKTpMSqOWY3jpT2hiUttFRGnT3PtWFnAOkyt0n0gRbhCQPjrWXaODK28uoiCCbkG1Bo+H8HA3i0+ddzbSYt8BA+HWrN7EJQCVWHp2AqqwjuJQkI3aVwICiooJ0upOQ39D7UmthOOrK8S5mHBtAKEDSxuSet4PEUGVe1g42vK2rKmBnIGVRmCEwZMcfbWYocFs9f2Pel0hJC3yFJkeaVkECJAnXoPSuzQ3CQAAAAAALAAaCojDjKEZU5QIA4QIgR7UHG7EZ3CkKcbU4AjKFpSVALJlyY/DPlN+tXyEqecCi2UITEZhClfA3A9elXCBEwAKJMDThQcE3sFxpx58Z0laySFJCkxlSkEAiQmRcAjnVfgcGMxdUhSVhppQUB5gpYICUGLmUxHG016TicOHElCwClSSlQvcGxFYHdn2hIEA8ZPpHxoKVthxLgeLZXmQi6RISfzpy663nlHKt5IW88lSmi22i6c0ZyriqBYCLXvfhF7VpBCQOUVK88KB25dqVO/SigUWFzwplN9T2+VRtAty4UEidOx6dKBJT5jc9unSp5dbnt8qxpjMbdvTpUgRe3bpQPLbU8OXyoKL6nTp8qUiBblwNFp07UDSnW57fKgJsLnhy+VAjl2okRp2oHlvqe1GXrVdtrbScOgEpK1KkIQLFR11NkpHFRsPiAeZRiPtKgvEYnQAjD4Z0oaBGpUpBC3rmDmhJEeQUG5txpP9osZlHN9mcCAI4OtFYnh+S2pjoa2tjYncKDC1Q3JGHUYAymIYJgQpJsnmmBcgyYfDspAKWkIMyIQAb6mY71uPMtuJKFtpWhQIUlScySDqCkiIigtQNb0sthc8K5xnZjjKicO8sJvLL2Z5m8HyKV942RcABRSAfw6RuDaD0CWmQZ/xF3Hpuv50FxF9T2pBOtz2rnds7VxDaE5NzvXVbtlBQpWZwiRJKk2CQpSrSEpUbxXQp0uL8YFtKBZbC54cqcX1NAiBbtTMTp2oADW5pZbC54UxF7dqVo07UDy31/VqYTreladO3pQDrbtQGWwvTi+tIGwt2ozCdO1A8vXvRRn6H2pUBNh8KZJnQcePp0qOWwueFMpvqePLp0oIpJzGw9/TpUwTew9/pUEp8xue3TpUsutz26dKByYGnDjTk9KgE21PDl8qeW+p06dOlBIE1Ekxw4cfpQlOtz2+VLLYXPDl8qDk/Fmz8Kh1OKxLQxD0BnDNLUVIzk5gENkZQZTnUsglIQTMJrFhtlgr3zuVb2maICRH4G0/kQOA1OpkmsG1y4/tbdIGf7OygpBs22X1K3jzpi/lbQlKR5iSoWGZQXhAOuYfeYhzOvO7KsoQMqXFIEJGgsABJ9TQW/4QD6Rf01J41JrHEHlY2Hw1NaziiqACQBHKtLamJDSQApIUoGM6glCUpgrcWrghIInqUjVQoLde1BMdk66DXgKbe0gB+EA63Vf48TXlmI8Q71ZYwTbu03VKyqeclvBpVcjygJQQCLWEiPMqu4xOzEoThmS2026753AiICWQFryEJBUkOFoXAkGguNirL+KceWLMfcNahJUoJW84LwqJQ2CRIKHB+Y10QUb6e/0qj8J4bLhWrkZwp085dWXT3VV0hGtz25elA8xgacP1pTzGeFLJYXPDlTyX1PbpQME30pSYGnChI1ue3yoy2Fzw/WlAyTPCgE30oi+poCdb0EbwNOFO88KWWwueFSi+poDzdKKMvU0UELQLcuFMxOnb0p3gfCgkzoOPH06UEExmNu3pUhF7dqEk5jYe/p0qQJvp70ELQLcuFFp04cvTpUrwLDhxoMzoPf06UCEXt2+lRtAty4VMTfT3pAmBpw4/SgxhCQSQkAnU5bkiACbXsIri8NiQy28FD+6eezAAkwXFOI8vFRQtMD/iFd1edB71zninYeeHQcuRxp1xI/OWXEqQSel55wm9oIUmGxDi0IQAA8pxSCQJSnKs5laeaEj4kpFpqi8SeC28X9kdeW46486htCboZKBL0FA0Km0LBVJu6dYSK7zH7OU0CtlBzuKTvCgpKwkCCW0ueUElKAfe5FbGH2aFsNoKFtZIKJUN4goIKVSCpM9LiCQRFqDzbbG0XE4VQw2HH3bym0MtQ20zuXCneEHKVqGUKE2BKTlETXfbW2Uhag+pS0hDSkKSgZSUkpUYWLp/D+WCbXEXbPhVJxG/ecLy0kFIypbRI/CpYbSC6oCIzkgFIIAImt3xE4pOEdUmJQgrgiUqCPMUKBH4VAZT0VagqcJg20f3QLbqApWVJUsKCCMzZUuzn7J/ZJtFdJh3EqSFJEhQCgY4EAiqbCbHeKcqw0ykylQbW4+4pBP4UvOhO7njCTrYg3q+QmBAAAFh6AUCAEC3LhQYnTtTkxwpkmeHv6dKCIi9u30pCIFuXCpCb6fr4UCYoCBOnaiBy7UyTPD3oE0CERp2otOnagTApmZoC3LtRTg0UEYsL8qCm+p48unSogCBblwpkCdOfD06UCSnzG57dOlSCdbnt8qxpAzG3b0qYAvbtQAFhc8OVMi+p7dOlIARpy4UiBOnagkBrc9qjFhc8OVCQOXalkEC3LhQS46nt8q19pYLfMutZygrQpAWIzJJTAWOoMH4VnKBOnao5Be3agpMF4nRlCMXOFeJyFLiglClc2XrJWDwiFcwCIrAxhUJJfUrctIBcKziCAAIzBwBRQ4nWSrThzF04yCPwyLcPTpVH4h2a0GswYbzBbcK3ScwJeQM0xrc0F3szF71KlZVIRm8mYZVKTlBzlBEpkzAN4ANpitfxKofY8QNQWHBBiD5D0qTJ1+XPWtHxNiEIwbqllCBuzdZCESRAlRtfSg6AcIPDp8qBxv/AA5VrPvttpzLKUpHFVh01qlxW13nZThGgm93n0KCE21SyIWszFlFAvIJ0oOgU6ABKokgCSBJOgHWsnHU/r4Vw+H2AlWMwxeW5iHEhb+dwDIkNZUBLaEpCG/M8kyBmOS5MV2wSJ07UEh60gLC/L9aUwBy7UrRp2oJRfWkBrc0WnTtRA5dqBRYX5U8t9T2+VREQLcuFStOnageXqe1FEDl2ooI3gacOP0pkmdBx4+nSoJXIsTaJGhHqCJFTy3Fzx5fKggCcxsPf06VME309/pUQnzG57dOlMDW57fKgJMDThx+lEmeHv6dKjwF+XKnx1Oh5dOlBIE309/pQJgacOP0qAVrc9uXpUd5YXPDl8qDNeeHv9KBP6//ACsO9vqdDy6dKxYjHpbSpS1ZUpBKiYAAAkkk6Cg19tbX3CE+XOtZCW08J1KlmPKhIuT6ASSAeT2s/inQnMplxAWFlCUrYWQmSAF71QMKyqAMXTqKt2MI1i2w88ZWu7ZSf7pBIyoQRoYjMoXJJ4AAT+zPNnKlReTBggpaWAI8psEq11BTppxIc47s3PGdePRmOiHcTl0uFLbWpIF+JANNXhdlYjdAqylvevqLziUrTlJSSVKkgxdSfjXRICjPkWDyyzwH5jI71lw7TkDyKm0ZihKfdJUoe1BDCbOAVmJUtRmVuKKnDpITIhCTGiQB0rYxO0Ak5EJKlcG0CVwRxGiAdMyiB1rOMIonzuED9lHlHDVcSfUZazsqQ3ISMongBcwLkxc9TQU+xlufbnkOBMt4dgpCSSE71x7MmSLn7pJJtqLWk9KSZ4e/0rktmbSB2m+lKgQrDsrMEE50qUgpIGhCSg/94rqM19Tx5dOlBlBN9Pf6Urxw4cfpUUcbnXpyHSgCwueHL5UE7zw9/pQJvp7/AEqMX/EdDy6dKkBrc9uXpQK8DThx+lEmeHv9KUWFzw5UiL6nt8qDJJ5D3+lFQynme1FBgL4UfKCbXJSQNRAki/Gs0CdOfD6VK8D4UzM6D3+lBiCU5tO3p0pwmTbtUhObQe/p0ovew9+npQYwkQLcuFJSROn+U9OlSCjAsOHH6U8xnQe/p0oMQAvbt0HSo5RAty4VnEybD36DpUYMCw4cfpQYlJTOn+X06VyX/wDQUrLAAQSwFZ8SQmVbpABDYSSM2ZeUFN5EiDNdmUGRYac/TpVH4nZzoaaJje4hnQ67pQxCk6aFLKgfU0HD/wBkhrM/9leaI86lIKWgbRcIcG8PS94i8VYbPexKBKioKVcIch3ILQhV5KhxIVrIkwKs/Ea8zmGQpKi2FF9QSkuyWikNpUlKSYzrC5AsWxesuL2sy2Mzi0tgDVwqaA0vCkCKDQTt/EiZS0b/AOGods/86ys7efNlNoTMQrISNeIzfzqbG02XBmbeaWkmQUKzg/8AcJphcxlQ4uYgpQsj97Jl9zQLEbUeH5kDWyWTm+GZSv4VQ4/aiciXHVrcDhhpEFTjhI/AlhASCeiha8xFdQjZ+KWoZWW2kwZUtzzcI+7bCsw9VpNDPh1vDYgYlYQpx2GVrCciEk3BSgklOdViZJJyUHO4Zt7CbjG4hlDbSJadQgEuMsvqb+9cUDkISptBUkCwJIUYIPoyAJFuHL06Vru4VLjam1pStC05FJN0lJsUkRxBNaHhcrbC8K5KlYYw2pRkrYVdlRNySkAtkm5LRPGgvEpF7ceXT0oCRAty4fSpom9h79PSneBpw4/SghlE6dvTpTSBe3boKledB7+nSmJvp79PSgxhIgW5cKeQTp2qUmBpw4/SnJnQe/0oI5Ry7UVOTyHv9KKCIFtaZHU9qjaNOXCi3LnwoDKZ1Pbp0oCbm57cvSowmdO3p0o8s6ceXT0oEU2F+XKkWzIudDy6dKYCYFuXD6UylM6dvTpQNCTe57ch0phNhc8OXypJSOXbpRAjTlwoJFN9T2+VUu0QVYtlN4Qlx0m0BUJaR7hbn7pq5gTp2qnwyUqxOIUR+HdtaWhCd6Yt/wA3tQUruJQnaYU4ooDOFEEkBGbEOxH/AFAM+xq8HijCzH2tmRqN62CNOE2rk9nbZb37xccSlx9QdabUQlYw4CWm1AakLyqX03kcKuMgUcyYAI1AmdLzefagt2vEOGVJGKaIBgkOIIFh1rG/4kw6QPvwo2sgbwnoAhJJPStFnDmSQDPOMvLWBNSUz5fMo8OdA8V4kVbctLWSLFyGEajUFJcB6ZPaqzFYZ/EJUnEPqCVSN2ykNpvGUz5llSeBzATfLytW2WwJM6GSE2A6qVVa3iziCU4VId5uXTh0jQ/egHeq18qJ0uUyDQW2xsYpxkFROdB3Tmg8ySLxwBEKA5KFQ24gpfwbyVKBDu5XAkKbeSU5VQLAOBtQJ4pj81YPCuycjS1qUVl5eacoSnKkBtBSEiwITmuSYIEmK3MWgLxDLOWyCcQ5bggw0Dxu4cwP/KNBdpTrc9uXpRlsLnhy+VJIF7dqQiNOXD6UE8t9T2+VATrc9vlUbTp29OlAi9u3SgeWwueHL5UZb6nt8qjaBblw+lMxOnb6UE46nt8qKj5eX+U/KlQPhTJM6UotrTKb60EQTm0Hv6dKYm+nv9KWW+p7dKI1v+ooATAty40EmdB7+nSsRXAF+XKqJ7xe2MTuQrNCSpRHmMgpGRtCQVOESM0CEyJM2oOjSo3+f0omw04ca5nFeN2mkqW4jEJbQfMvdTAsM2VMrI4yE6VvDb6FJRuTvSuAkiA2CRmGZyITYTF1dKDf2htENASMyleVtAPnWrXKkH3JNgASSAK53FocDBacUj7Ri1krCScgQQkLSlUTlCcqM8SSoWE2umcGQrOtedwgjNEBKZHkQLwNJOpPwA4845w4svOJdDK0wwtDSlIShNxnUAUozznzW4JMFIkL5zF4XExh8UyELRlKUuWGsJUy+ABMxoQoSJAkVjY8C7peZjGYlvXylSHUkGPKS42VkA3EqkSbxAGodrsOIyb1tQtmSSlZ+KY19a0gyEDLh3nmZFt0vyiIjK06FNptyA9KDo0bExIJH2lsp4SySrTiQ6B2FSR4fcP48QqLQEJSn3KwvtFc2ztfHNiE4gOwZJew4UuP+phTaRynKazDxjiMv920o2iFqTy/LkUe9B1SNgMiMyN4RcbxRdg80hchJ9AKy7QJyZEmFOHICDBSCPMociEyR1iuJxnirFr8qVBuxBKEArBtBC3ZSIvqg1v+Dny+tzEKWpYSSw0oqz5gI3yhYJTLgywkR90Dxig6pvK2gABKENpAF4SlKR2AFaOwsOo531jz4g5gDYoaTZlrSbAlRB0U4vhFYdoDfrThgSUwleI0jdyMrR/+QjT9lK+Yq7i+p7UDE3pXjTlxoA1uaUW15UDkzw9/pQJvRlvqe1ATrc9qBXgacOP0pkmdB7/SkE2F+VMpvqe3yoHfp7/SijL1Pb5UUELR9KCROnanNq808Q+Pp2krDlD6WWULQqAcjz5La0BBa8yoQVykmIkkWoO32j4hwzJXnWCW05lpQC4tKTopSEglKbHzGBY3tVbtrbLrbW+yJaaBSXCuFuJbMZ1EAhCco8x8yrJOpgHmkbVWhA3TbGCYT5llwAeX80IQUpSf+IkjmDWsxtpKENlkyw2AhGLxeZODZMBLW7GUIUbnzJyiABnEgEN7a+M8o3i3S3P3rykktoQBOZDaUhLh0heQpAkk6A6ydtYdWU4RlaQ0oKcdc8iilXkWFJWd6QEqCvMEpgAjSKxeKsO4lhReWtzeGUKBbUgKbOdEJSlRVmSCYXCRkuCZmlfd3aUuOZVlIhSUuS2ppYl4FtKCUyg7wZiD5QoxMAOu2s8pvEtTnRhMqlOuNgqWXPLkbVCSW2yMxzAC4EqE329hvNvsuYdpwkIIcZcKFWBWVIPmSM5bcSQdbBMmVVqbL24ENpbzKcdTCUpaBcdUnRC1JSJSCIlRATIVeBV3szYZcyuPtZE5MoZKsxIUUk77LKTGUDICoXJk2ADWe20++1GFZSleQ53VzuUry6NEJ+/OaAFAZRxMjJWP/bHBttZEvNBbaAA2o5SCEwlJHC4j4Gr/AG7jCzhnXAmd20tQA4kJ8qR6mBXDY/Zam3W3ErDSSlCUqgloOABKkOgaIWMmUiMqka+aFBzeB8WNupw7jrikYjeJ+0F8tIw6UA/ehCZAKT+BJEqukkm83D3ivAJaxhS7g1LStW7zFCgoFtspKUgy4BJsnUpIF6321FZSHRuX0ifu1DMJgFTZIhxBsYgpNpSCLWaUAqzOMMuL0LqQvDOlIMgFSAqYnmBc2FBQ7IxuHcfaS05h8Q0pKi8ptvcBtQSCkpUlXE2yGVXJm1xKWWdnuPZt84l50TvXClKftSm85CV5sjbdzH5UcNau99ClThllNwMmKXmjQWUU3i5vz1rX2i2hLaljDA/hCEqxLqlLWohKEBAISCpRAnNxk0HJNoQXkw61tFspWpW43kNrSkZEuBbrjawsqyhKrkxbiO72OpzCMNMOthbxAbaKJyOuZcyiryy3opZsQBoSYFVO2/BjLDmFfcQcpenFKZ3hSEhte7BQkk5N6USsgmyZMCRl2RjCMaMRh1KdwQy4ZSnlLWtK31/iw6nE5sgXukqBMQRH4KDr9hbJGHahRzurVvHnMpBccVGZUGYSAAlKZOVKUp4VZWnTt6dKYJgfDj9KZUZ0Hv6dKASBe3b6UCI05cKEE3sNefQdKcmBYcOP0oFadO1MRe3bpTkzoPf6UAmghaNOXCnAnTt9KYmB8KcmeHv9KAyjl2pVKTyHv9KKCEGNardt7BGIDQzZC05vEnLOqFNq8sgGUrVrImDBiKsrRQQJoKHZ/gfCtrClI37qbh18B1wG0lMjK3pogJHSr1xgKCkqAUk2KSAUkEaEGxFIRm/XSpCKCjc8DYQNqSyw3hlKj7xhtDTiSNCCE31PlIIMkEEE15rj9jPtr+yOBSkp0nPuVgqKxumBmWsAoByApCQIkhAj2YER7VBbCCoKKUlQBAURJAkEgHWJj2oKDwLsE4ZhQUndqW4VFIASnKAlDeVAJDYyJSMs8JtMV0BTYX5VIEXqBAj2oKHxmolgNgiXnG2oNpSXEqdyx+YNJcI9K1nH8+ZJumIUIkXGnX06/Gs3iAoViMOkpkoDjyTwCoDQ+JDi+9araQQTYDvp+pNBUYnw0lTYSF+SUqDa07xIUCCFIMhbauqVQORrG7isRg0JIZexSQDmCFJU4kGTqAnOBYRkBFpKrkXoaSlAnkLDVXyHc0OISVIzWmQEiQOenHQ3oKfCeKGnASrOkjXM0o5YAstaUlKT6kVzW19vYdLqUuYttxlKl4lsMPDeB0C7DoQZQnMtawowLZTEeb0w4JhcFaUlQ/CqIUBp5VajjpWZGyMoGR1Wg8rg3yOGubz/AOaKDiUeIQUKKsc40lppDinG3W3krWv8TTQdaUXIOUC1ysAXkVaYVh7GqbQ3i95hkqbdfUW0pdlBbfaZzoISFGElSclk6xmE7+L8M4Zch7AsrTcndQAbiVKQclxfQqrc8C4NtrAtIbACElwJhJSI3irxFBfBNhflTy31Pb5VERA+HCmQJ07UDCdbntSiwvy/WlAjl2pWgW5cKCcX1PamE9ahadO1Ajl2oHFhc8OVEGdT2+VREQLcuH0pwmdO3p0oJ5TzPb5UVGRy7H5UUCm2lMqMi3ekNP1zqRBkXoIyc2nDnUgTe1IA5teFMDW9ApMacqCTOnf0o4C/KgzOv6tQAJvaolRgW5cakBWltXG7nDuOm4bQpyLCcgzRPwoKLEuKW+87EhH3LYnUIusg894VJP8A0CsjC7ExPK/Tlz6Vo4THpQ43hp3jmQqeKB5G4yqUpxRtJKkwm6vMDESRutqESTAmAIgm2gHMj2FBkQ0coJEzEX10kD5/StbC4jfFpxA8q0bxMjKYUJT5TBHpUsQ+sIVlNwkq00AHMaCo7EENYcHhh0k/BCRQTxD27SDHmOVKEzdaiLJFvUnkATwra2O8sN5VqzLSpYJ/7ypIjgMpTHSK1dqKRLRCwl1BzNZoCZ3ZbJWSRaFnQzyBreKQtxm8LIzqWgnIUtFCVJyzC5LmUToJOoFBtnMQQdCFCx5wK1fB7xVhjIuH8Qnl+HEOAdoqwWu4vr86r/CKvu3gBATisQAPV1SifiVE/GguhMC3KiTOnf0o4C/KnF9aAE3tSBMC3Lj9KYGt6UW15UDkzp3+lAm9u/0oi+tAGt6BXgW5frSiTOg9/TpRFhflTy31oCTyHv8ASinlPP8AhRQYoEUyEzT4aUyTIt3oICJqQilJzacOdSBN7d6BCI9qCBQCY05VKTOlBGBVP4sCfsT4OikZDBKT54TYi4N9RV0J5VQeNyv7ErIAVFxgJkgAk4hsAGYtz48pNBzeL2I0nEtgpShgBNyVKC1NlTiWQCSEmcyysiV3E61apGbKVc/KB+Yz2AET7UsP4aSSVYhtpa85dUpIsIKSgAkSYygidCKsRhSJVAmwAmwA4fGgwPMpSy6eO7VedSEmfaoYVoANp/ZZAH7ia3scmMOuwndKPumf5/xrDhhIaOoLSL8xlHzoNnCtJEyJlI4W61kRs9pLhdSiFqTBiY1T+XQE5UydTlTyoZTBiB+H+AHSspc8s24R7+lBhcjXSO1xWDwxGV8RpiXvjmVnn/NHwrYeQQNO/MgVHw+DDptd5fTlPeaCzAEacqZA5dqSSY05calJnT9WoEAOXaiBGnamFGT+v5UpMe1AW5dqIHLtTkzpTBNBjERp2p25djTkwPhTkz9aBSOXY0VKTyooMGTIYBMH9olRnoVGaymZFx7fWobtNzxPWf0KkYtfuaBQc2vDl9aYVrf9R61C2bXhzpwnn36UEgqw+FBUZ+n1rFAgX5caZSOfc9OtBkCzJ0/Xxrm/GuIX9nQEwczzA0n/AHyCOPO/wq12liw02tepFkjNGZSoShMzxUQPjXmG23Me8tSFv5cqku4fc2wzwbUFKbckFxtSSEQrMZzEgHKQA7lOPUYCiIgiwiTaeOlbLT6iqJH4v5AnjzriMNh30KAGJcUFJ3je+CV5F2BQ7lCStF7AEGUmSeHS+HduIxCVKUAhxCih1AVmyuABRgj8SSCCDFwRQbW1sQvcOmf90oC3NJ+tVPhbGOLweCIVdWGbJ43CUcfSrd9tKmVJn8QjU/sx860fCOEy4DBpOqGEJPC4TER8KC5bdUF3VPDsKyJUYTHQ29frQjDjX9aVkaaT2A/nQN0Ej4A+xmsHhhJ3bhnXEYjs+tP8q31Mp06VT+BUxg05hCi4+pXMlT7iioxzmfjQX4TYX5VKL61AEQPhTJE0EgNb0osL8qQIvSkR7UE4vrQBreoHLNMRegcWF+VBTfU9ulQEQPhwpwJ07elBky9T2+VKlA5dqKAm2lMquLHtUbxUjMi/agWYzodOnzoBubUQZ17VICggDbTlyplRkWPanw1og8+1BVeJUSxcQA40onkEuoVNtAIknkDVNhsQhYChlWNE5SFacBB/Xwrrsp/QqtxOwmHFAraaVYzmQk6kXuKDm8SdTEczyHIaxy+NVuEYdYeLzDaCXQlOIQrM1ZNkrSuCM4BIMjzDKJECOya8JYVFkMNoBucqcsx/0kVmPh7DkglltRToVICyPQqmKDmMNtZzFNq3UsNJWW955VurWgwst6oSkKhIUc0kKGVOWTTv7IxQP3GOxCW0JlKTuspUlQzt5sgMLBICvykE3sKsMNsjEsMhtGGUUoKjCVNgKKlFasvn0KlKM2156Y214wkFzZ2IPIBWGKQPT7Rf40GzszG4xO8SMQXQF/dreQiFIsQiWwi4ukqvMAwJgWTHi7dQnFslkfldSoOM8T5lWLRgfmEXACibVUu47HXKdm4gXiSvDExHADEWNaKn8QFALwOMX0Qhsjn+Iugfy6UHbt+JGFoDiHUKQQYUFpKSLXmdKXhh4KYlJCk714AgggjfLggjgRBqiwexAvI5/Z4Q4CVAupZDiCZBMpUoz6HjXU7Lwe6Zbbn+7QlH7qQJ7UGxJgW5USZ070QY15UyDzoAHX9cKU205caYSb3pQY15UDkzp3pgnlS+PagA3vQIKMacuNMkzp3+lIaa8qDrrQSk8u/0ooynn/CighulRqPY/wBVItK/aT+6f6qKKCO4XM50/un+ul9nX+2n90/10UUGI7PV/if5f/aoK2QT/vD7H50UUEf7E/5h7/OsQ8PkEkPKuANDwk/tdaKKDJ/Yy/8AHV3/AKqY2W6NMQfijN/9qVFBNOCfA/vkH1aP+pWXcPftt/uK/wBSiigNw9+23/41f6lAwz0fjb/8av8AVoooD7O7/iN/+NX+rUhh3P20f+NX+pSooJDDr/aR+4f66luFftJ/dP8AXRRQMMK5p/dP9VL7Ormn90/1UUUD3Cuaf3T/AFUBlXNP7p/qoooF9nPNP7p/qoOHPNP7p/qp0UC+znmn93/2p0UUH//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pic>
        <p:nvPicPr>
          <p:cNvPr id="5" name="Imagen 4"/>
          <p:cNvPicPr>
            <a:picLocks noChangeAspect="1"/>
          </p:cNvPicPr>
          <p:nvPr/>
        </p:nvPicPr>
        <p:blipFill>
          <a:blip r:embed="rId3"/>
          <a:stretch>
            <a:fillRect/>
          </a:stretch>
        </p:blipFill>
        <p:spPr>
          <a:xfrm>
            <a:off x="7303921" y="1083001"/>
            <a:ext cx="4643938" cy="5031622"/>
          </a:xfrm>
          <a:prstGeom prst="rect">
            <a:avLst/>
          </a:prstGeom>
        </p:spPr>
      </p:pic>
      <p:sp>
        <p:nvSpPr>
          <p:cNvPr id="6" name="CuadroTexto 5"/>
          <p:cNvSpPr txBox="1"/>
          <p:nvPr/>
        </p:nvSpPr>
        <p:spPr>
          <a:xfrm>
            <a:off x="-136106" y="5297945"/>
            <a:ext cx="7680659" cy="954107"/>
          </a:xfrm>
          <a:prstGeom prst="rect">
            <a:avLst/>
          </a:prstGeom>
          <a:noFill/>
        </p:spPr>
        <p:txBody>
          <a:bodyPr wrap="square" rtlCol="0">
            <a:spAutoFit/>
          </a:bodyPr>
          <a:lstStyle/>
          <a:p>
            <a:pPr algn="ctr"/>
            <a:r>
              <a:rPr lang="es-CL" sz="2800" dirty="0">
                <a:latin typeface="Agency FB" panose="020B0503020202020204" pitchFamily="34" charset="0"/>
              </a:rPr>
              <a:t>La violencia instalada en las relaciones interpersonales  </a:t>
            </a:r>
          </a:p>
          <a:p>
            <a:pPr algn="ctr"/>
            <a:r>
              <a:rPr lang="es-CL" sz="2800" dirty="0">
                <a:latin typeface="Agency FB" panose="020B0503020202020204" pitchFamily="34" charset="0"/>
              </a:rPr>
              <a:t>y uso cotidiano</a:t>
            </a:r>
          </a:p>
        </p:txBody>
      </p:sp>
    </p:spTree>
    <p:extLst>
      <p:ext uri="{BB962C8B-B14F-4D97-AF65-F5344CB8AC3E}">
        <p14:creationId xmlns:p14="http://schemas.microsoft.com/office/powerpoint/2010/main" val="4104169373"/>
      </p:ext>
    </p:extLst>
  </p:cSld>
  <p:clrMapOvr>
    <a:masterClrMapping/>
  </p:clrMapOvr>
</p:sld>
</file>

<file path=ppt/theme/theme1.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204</TotalTime>
  <Words>3412</Words>
  <Application>Microsoft Office PowerPoint</Application>
  <PresentationFormat>Panorámica</PresentationFormat>
  <Paragraphs>237</Paragraphs>
  <Slides>40</Slides>
  <Notes>11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40</vt:i4>
      </vt:variant>
    </vt:vector>
  </HeadingPairs>
  <TitlesOfParts>
    <vt:vector size="47" baseType="lpstr">
      <vt:lpstr>Agency FB</vt:lpstr>
      <vt:lpstr>Arial</vt:lpstr>
      <vt:lpstr>Calibri</vt:lpstr>
      <vt:lpstr>Calibri Light</vt:lpstr>
      <vt:lpstr>Trebuchet MS</vt:lpstr>
      <vt:lpstr>Tw Cen MT</vt:lpstr>
      <vt:lpstr>Office Theme</vt:lpstr>
      <vt:lpstr>Violencias e Inseguridad en barrios urbanos segregados </vt:lpstr>
      <vt:lpstr>Presentación de PowerPoint</vt:lpstr>
      <vt:lpstr>Presentación de PowerPoint</vt:lpstr>
      <vt:lpstr>Pobreza urbana  y criminalidad</vt:lpstr>
      <vt:lpstr>Características de las violencias en los barrios</vt:lpstr>
      <vt:lpstr>Presentación de PowerPoint</vt:lpstr>
      <vt:lpstr>Presentación de PowerPoint</vt:lpstr>
      <vt:lpstr>Violencias percibidas campamento (2022)</vt:lpstr>
      <vt:lpstr>Usos y sentidos de la violencia  (Auyero, J. y Berti, F. 2013. Violencia en los márgenes del cono urbano bonaerense).</vt:lpstr>
      <vt:lpstr>Teoría “Encadenamiento de violencias y puntos de inflexión”(Moser y Horn, 2011)</vt:lpstr>
      <vt:lpstr>Presentación de PowerPoint</vt:lpstr>
      <vt:lpstr>El Estado intermitente y el peligro en los barrios</vt:lpstr>
      <vt:lpstr>Explicaciones</vt:lpstr>
      <vt:lpstr>Territorialidad de pobreza urbana LAC</vt:lpstr>
      <vt:lpstr>Teorías</vt:lpstr>
      <vt:lpstr>Presentación de PowerPoint</vt:lpstr>
      <vt:lpstr>Estrategias</vt:lpstr>
      <vt:lpstr>1. EL ENFOQUE POLICIAL Y CONTROL EN TERRITORIOS</vt:lpstr>
      <vt:lpstr>UPP La respuesta policial en los márgenes urbanos: La guerra contra las drogas en los barrios: Rio Janeiro, UPP </vt:lpstr>
      <vt:lpstr>Crimen organizado en las favelas  (Cano, 2006, 2012)</vt:lpstr>
      <vt:lpstr>Presentación de PowerPoint</vt:lpstr>
      <vt:lpstr>Creciente militarización de las intervenciones.   (Mathias , Campos, Fernandes , Sampaio Santos ; 2017; Saborio, 2018) </vt:lpstr>
      <vt:lpstr>Presentación de PowerPoint</vt:lpstr>
      <vt:lpstr>Abello, 2014: ‘Control de los territorios’</vt:lpstr>
      <vt:lpstr>Gestión urbana y políticas locales</vt:lpstr>
      <vt:lpstr>Presentación de PowerPoint</vt:lpstr>
      <vt:lpstr>Presentación de PowerPoint</vt:lpstr>
      <vt:lpstr>Evaluaciones (Abello, 2015; Pearce, 2014; Abello, 2017)</vt:lpstr>
      <vt:lpstr>Chile políticas de seguridad pública en los barrios</vt:lpstr>
      <vt:lpstr>Presentación de PowerPoint</vt:lpstr>
      <vt:lpstr>Presentación de PowerPoint</vt:lpstr>
      <vt:lpstr>Presentación de PowerPoint</vt:lpstr>
      <vt:lpstr> Estado y políticas de seguridad, urbanas y educación  “Gestión intermitente de la vulnerabilidad”  (Estudio: El Estado en los márgenes urbanos, 2020-2021)</vt:lpstr>
      <vt:lpstr>  Síntesis…. Seguridad en barrios urbanos segregados  ¿de qué políticas de seguridad hablamos?</vt:lpstr>
      <vt:lpstr>Enfoque promoción de derechos y prevención de la violencia juvenil  FRYSHUSET, STOCKHOLM</vt:lpstr>
      <vt:lpstr>Presentación de PowerPoint</vt:lpstr>
      <vt:lpstr>Presentación de PowerPoint</vt:lpstr>
      <vt:lpstr>I. ¿Qué es y cómo configurar la seguridad?</vt:lpstr>
      <vt:lpstr>Seguridad + Segurización= Bienestar</vt:lpstr>
      <vt:lpstr>II.  La multi espacialidad y escalaridad de la in- seguridad  (Gluck y Low, 2017, Low, 2019,  Walklate, 2015)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Violencias e i In -seguridad en barrios urbanos segregados </dc:title>
  <dc:creator>GRACIELA ALEJANDRA LUNEKE REYES</dc:creator>
  <cp:lastModifiedBy>GRACIELA ALEJANDRA LUNEKE REYES</cp:lastModifiedBy>
  <cp:revision>6</cp:revision>
  <dcterms:created xsi:type="dcterms:W3CDTF">2022-11-04T21:40:42Z</dcterms:created>
  <dcterms:modified xsi:type="dcterms:W3CDTF">2022-11-07T16:32:52Z</dcterms:modified>
</cp:coreProperties>
</file>