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985" r:id="rId3"/>
    <p:sldId id="984" r:id="rId4"/>
    <p:sldId id="972" r:id="rId5"/>
    <p:sldId id="983" r:id="rId6"/>
    <p:sldId id="987" r:id="rId7"/>
    <p:sldId id="994" r:id="rId8"/>
    <p:sldId id="988" r:id="rId9"/>
    <p:sldId id="975" r:id="rId10"/>
    <p:sldId id="262" r:id="rId11"/>
    <p:sldId id="263" r:id="rId12"/>
    <p:sldId id="264" r:id="rId13"/>
    <p:sldId id="974" r:id="rId14"/>
    <p:sldId id="266" r:id="rId15"/>
    <p:sldId id="267" r:id="rId16"/>
    <p:sldId id="976" r:id="rId17"/>
    <p:sldId id="268" r:id="rId18"/>
    <p:sldId id="860" r:id="rId19"/>
    <p:sldId id="989" r:id="rId20"/>
    <p:sldId id="996" r:id="rId21"/>
    <p:sldId id="986" r:id="rId22"/>
    <p:sldId id="990" r:id="rId23"/>
    <p:sldId id="993" r:id="rId24"/>
    <p:sldId id="995" r:id="rId25"/>
    <p:sldId id="992" r:id="rId26"/>
    <p:sldId id="991" r:id="rId27"/>
    <p:sldId id="28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4D2466"/>
    <a:srgbClr val="EE1F26"/>
    <a:srgbClr val="137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418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jandro Gimenez Santana" userId="ba7439bb-319d-4127-b5c6-7976c928db20" providerId="ADAL" clId="{1BC65EA5-A2E1-42B8-90A5-99A2FBB56D32}"/>
    <pc:docChg chg="delSld">
      <pc:chgData name="Alejandro Gimenez Santana" userId="ba7439bb-319d-4127-b5c6-7976c928db20" providerId="ADAL" clId="{1BC65EA5-A2E1-42B8-90A5-99A2FBB56D32}" dt="2022-11-07T16:18:16.782" v="0" actId="47"/>
      <pc:docMkLst>
        <pc:docMk/>
      </pc:docMkLst>
      <pc:sldChg chg="del">
        <pc:chgData name="Alejandro Gimenez Santana" userId="ba7439bb-319d-4127-b5c6-7976c928db20" providerId="ADAL" clId="{1BC65EA5-A2E1-42B8-90A5-99A2FBB56D32}" dt="2022-11-07T16:18:16.782" v="0" actId="47"/>
        <pc:sldMkLst>
          <pc:docMk/>
          <pc:sldMk cId="4034071720" sldId="8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70B1A-EF18-4C7D-A1C0-4FA1E9EFEF23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1BCBE-B0A0-49E5-8801-FD40B1201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8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RTM offers a structured framework for risk analysis that is place-based and actionable.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0234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a8e45ca88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a8e45ca884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ga8e45ca884_0_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6c32b9733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6c32b9733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g6c32b97334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5696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1BCBE-B0A0-49E5-8801-FD40B120148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709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1BCBE-B0A0-49E5-8801-FD40B120148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55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66DC50-4997-4667-84CA-2F62A5CD124B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4631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a8e45ca884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a8e45ca884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ga8e45ca884_0_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856A8-1D25-B7B5-4F3C-60CFDFB89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5E71EF-3CC9-13DA-37D5-70611FE067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42B01-BAA2-3291-BCCF-CDAEC5980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BD516-E68B-5A30-4DF7-76ECA48C9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ED95A-53B1-2AC9-AF65-71178407E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6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58C46-5170-2586-8A10-58046B3C2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43F2AE-5C52-7848-E1DC-8C51A3D7B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4E41-289C-D618-2514-418F75015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9BFF4-9647-D8D4-C7A3-82001EEB2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AFC82-BBCE-0CD2-1E8B-65EF8AC6D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194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28A822-B96E-2590-AD08-4FB4CDD4FB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F5804-BE87-FCC4-CE9A-B93783C51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A8729-1302-2E59-3F22-AB4338532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C9B9F-D475-7658-BA88-B2C594144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A90FBB-396C-9350-5357-C367FAF42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037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 Text"/>
          <p:cNvSpPr txBox="1">
            <a:spLocks noGrp="1"/>
          </p:cNvSpPr>
          <p:nvPr>
            <p:ph type="title"/>
          </p:nvPr>
        </p:nvSpPr>
        <p:spPr>
          <a:xfrm>
            <a:off x="888999" y="1719262"/>
            <a:ext cx="10414003" cy="1743076"/>
          </a:xfrm>
          <a:prstGeom prst="rect">
            <a:avLst/>
          </a:prstGeom>
        </p:spPr>
        <p:txBody>
          <a:bodyPr lIns="27092" tIns="27092" rIns="27092" bIns="27092" anchor="b"/>
          <a:lstStyle>
            <a:lvl1pPr algn="ctr" defTabSz="412724">
              <a:lnSpc>
                <a:spcPct val="100000"/>
              </a:lnSpc>
              <a:spcBef>
                <a:spcPts val="0"/>
              </a:spcBef>
              <a:defRPr sz="5484" cap="none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20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8999" y="3509962"/>
            <a:ext cx="10414003" cy="595314"/>
          </a:xfrm>
          <a:prstGeom prst="rect">
            <a:avLst/>
          </a:prstGeom>
        </p:spPr>
        <p:txBody>
          <a:bodyPr lIns="27092" tIns="27092" rIns="27092" bIns="27092"/>
          <a:lstStyle>
            <a:lvl1pPr marL="0" indent="0" algn="ctr" defTabSz="412724">
              <a:spcBef>
                <a:spcPts val="0"/>
              </a:spcBef>
              <a:buClrTx/>
              <a:buSzTx/>
              <a:buFontTx/>
              <a:buNone/>
              <a:defRPr sz="2672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 defTabSz="412724">
              <a:spcBef>
                <a:spcPts val="0"/>
              </a:spcBef>
              <a:buClrTx/>
              <a:buSzTx/>
              <a:buFontTx/>
              <a:buNone/>
              <a:defRPr sz="2672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 defTabSz="412724">
              <a:spcBef>
                <a:spcPts val="0"/>
              </a:spcBef>
              <a:buClrTx/>
              <a:buSzTx/>
              <a:buFontTx/>
              <a:buNone/>
              <a:defRPr sz="2672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 defTabSz="412724">
              <a:spcBef>
                <a:spcPts val="0"/>
              </a:spcBef>
              <a:buClrTx/>
              <a:buSzTx/>
              <a:buFontTx/>
              <a:buNone/>
              <a:defRPr sz="2672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 defTabSz="412724">
              <a:spcBef>
                <a:spcPts val="0"/>
              </a:spcBef>
              <a:buClrTx/>
              <a:buSzTx/>
              <a:buFontTx/>
              <a:buNone/>
              <a:defRPr sz="2672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55554" y="5762625"/>
            <a:ext cx="274543" cy="194690"/>
          </a:xfrm>
          <a:prstGeom prst="rect">
            <a:avLst/>
          </a:prstGeom>
        </p:spPr>
        <p:txBody>
          <a:bodyPr lIns="27092" tIns="27092" rIns="27092" bIns="27092"/>
          <a:lstStyle>
            <a:lvl1pPr algn="ctr" defTabSz="412724">
              <a:lnSpc>
                <a:spcPct val="100000"/>
              </a:lnSpc>
              <a:defRPr sz="1125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058293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- Center" type="tx">
  <p:cSld name="Title - Cent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609600" y="1524000"/>
            <a:ext cx="109728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189" lvl="0" indent="-450839" algn="l"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Char char="•"/>
              <a:defRPr sz="3500" b="1"/>
            </a:lvl1pPr>
            <a:lvl2pPr marL="914377" lvl="1" indent="-450839" algn="l"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Char char="–"/>
              <a:defRPr sz="3500" b="1"/>
            </a:lvl2pPr>
            <a:lvl3pPr marL="1371566" lvl="2" indent="-450839" algn="l"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Char char="•"/>
              <a:defRPr sz="3500" b="1"/>
            </a:lvl3pPr>
            <a:lvl4pPr marL="1828754" lvl="3" indent="-450839" algn="l"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Char char="–"/>
              <a:defRPr sz="3500" b="1"/>
            </a:lvl4pPr>
            <a:lvl5pPr marL="2285943" lvl="4" indent="-450839" algn="l"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Char char="»"/>
              <a:defRPr sz="3500" b="1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rgbClr val="5F5F5F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805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DF1C1-5F41-8DCA-CA70-ABB01A104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69B4-B357-491B-0A2C-B3AC3DAD3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FDADA-5469-E2B1-7F0A-2E3B29CD6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FCC88-A5E8-FE06-F6E9-E4EA3DC4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EBEF92-96E4-900D-A3CD-FDB82042C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54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EFAA1-0C8C-421E-1FB8-EACE26554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4EE7F-698D-8B3A-587C-5F8F9E33A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543D7-8437-371C-E9BB-5452A8B1E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2F61B-907D-611B-CDA0-25A5F1BEB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B7556-1B7A-0C85-A53F-4FF7A5C85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97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A604C-C198-719D-A2F8-100A30580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F2C5B-291A-030A-6302-D5B875A161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F17AED-9191-8856-4269-9936402F6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12E05-D458-590E-4A50-30432209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8CCAE0-F5A7-E2F2-1476-F55277927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AF92C-C67D-DF26-724D-E2635AA25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024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4B5A5-74CF-D15F-CD97-3460540AD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26AEA-83D0-46EE-E83F-14CDAA4EF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75A11A-EF92-1DD4-C218-980C47431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139098-E5FF-F11A-A404-E77DFEB44E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94118C-B77B-984F-7351-BC82081B23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85B33A-4706-6338-587E-9ACE22E73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89AFAA-42C4-1D5D-00A2-2B93953CD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511C1E-2AE9-C746-FDAD-39991216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A9E21-8185-77A4-3947-770F89BFB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D4175D-5987-01E5-D2AD-809CC54AB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F1CA09-5242-EF72-D430-082331E86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7B1137-8489-A140-DB91-059213ED7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2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A89184-11D2-581C-AB62-8BE793913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4AC93-FA3B-4ED6-1751-C65778216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4BF5C-2815-E49B-9B30-92231F28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977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623B5-E7E3-756C-0FCF-00F130A2D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FA9C4-B6FB-AF10-AB42-6D0C18131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EF8EAB-AA77-CF50-1052-50344379FE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0CC42C-9614-57A0-D968-43959E99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D2DBD9-A12D-DD4D-3A50-8C8340FFE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538C4-FAEC-E845-E81B-E0917DB38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20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1DD00-5A51-8977-49B9-D0FE7DC9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60EB83-D043-29C0-C37A-7EF947003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943D3-F031-AAAD-8C35-DFD6CEBAEB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3B936-7D98-85BC-9E19-EEA69A333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F276D4-8B99-1E45-050E-3394B6F69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36680D-F417-7AE6-EC42-149C21965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0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9771C5-C8E1-0219-6B4E-86858CF4D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16E1E-8010-C276-9B3C-F4AB78151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DECE9-AF46-34B2-CE15-AEDB1C1F8A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B0410-C276-40DF-958B-EFA80DC33F91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0D546B-CEB3-7677-3851-A77A847464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7B99B-E633-C646-FF66-0CB404BE3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6BB20-08F3-46AE-B51E-86A747FD7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9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1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warkcollaborative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hyperlink" Target="mailto:ag903@scj.rutgers.ed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Rectangle 172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Google Shape;108;p1"/>
          <p:cNvSpPr txBox="1">
            <a:spLocks noGrp="1"/>
          </p:cNvSpPr>
          <p:nvPr>
            <p:ph type="ctrTitle"/>
          </p:nvPr>
        </p:nvSpPr>
        <p:spPr>
          <a:xfrm>
            <a:off x="6746628" y="1783959"/>
            <a:ext cx="4645250" cy="2889114"/>
          </a:xfrm>
          <a:prstGeom prst="rect">
            <a:avLst/>
          </a:prstGeom>
        </p:spPr>
        <p:txBody>
          <a:bodyPr spcFirstLastPara="1" vert="horz" lIns="91425" tIns="45700" rIns="91425" bIns="45700" rtlCol="0" anchor="b" anchorCtr="0">
            <a:normAutofit/>
          </a:bodyPr>
          <a:lstStyle/>
          <a:p>
            <a:pPr algn="l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-US" sz="3300" b="1" dirty="0">
                <a:solidFill>
                  <a:schemeClr val="bg1"/>
                </a:solidFill>
                <a:latin typeface="Calibri"/>
                <a:ea typeface="Times New Roman"/>
                <a:cs typeface="Arial"/>
                <a:sym typeface="Times New Roman"/>
              </a:rPr>
              <a:t>Data-Informed </a:t>
            </a:r>
            <a:br>
              <a:rPr lang="en-US" sz="3300" b="1" dirty="0">
                <a:solidFill>
                  <a:schemeClr val="bg1"/>
                </a:solidFill>
                <a:latin typeface="Calibri"/>
                <a:ea typeface="Times New Roman"/>
                <a:cs typeface="Arial" panose="020B0604020202020204" pitchFamily="34" charset="0"/>
              </a:rPr>
            </a:br>
            <a:r>
              <a:rPr lang="en-US" sz="3300" b="1" dirty="0">
                <a:solidFill>
                  <a:schemeClr val="bg1"/>
                </a:solidFill>
                <a:latin typeface="Calibri"/>
                <a:ea typeface="Times New Roman"/>
                <a:cs typeface="Arial"/>
                <a:sym typeface="Times New Roman"/>
              </a:rPr>
              <a:t>Community Engagement: The Newark Public Safety Collaborative </a:t>
            </a:r>
            <a:br>
              <a:rPr lang="en-US" sz="3300" b="1" dirty="0">
                <a:solidFill>
                  <a:schemeClr val="bg1"/>
                </a:solidFill>
                <a:latin typeface="Calibri"/>
                <a:ea typeface="Times New Roman"/>
                <a:cs typeface="Arial" panose="020B0604020202020204" pitchFamily="34" charset="0"/>
              </a:rPr>
            </a:br>
            <a:endParaRPr lang="en-US" sz="3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Google Shape;107;p1"/>
          <p:cNvSpPr txBox="1">
            <a:spLocks noGrp="1"/>
          </p:cNvSpPr>
          <p:nvPr>
            <p:ph type="subTitle" idx="1"/>
          </p:nvPr>
        </p:nvSpPr>
        <p:spPr>
          <a:xfrm>
            <a:off x="6746628" y="4997636"/>
            <a:ext cx="4645250" cy="1147863"/>
          </a:xfrm>
          <a:prstGeom prst="rect">
            <a:avLst/>
          </a:prstGeom>
        </p:spPr>
        <p:txBody>
          <a:bodyPr spcFirstLastPara="1" vert="horz" lIns="91425" tIns="45700" rIns="91425" bIns="45700" rtlCol="0" anchor="t" anchorCtr="0">
            <a:normAutofit fontScale="85000" lnSpcReduction="20000"/>
          </a:bodyPr>
          <a:lstStyle/>
          <a:p>
            <a:pPr algn="l">
              <a:spcBef>
                <a:spcPts val="280"/>
              </a:spcBef>
              <a:buClr>
                <a:schemeClr val="dk1"/>
              </a:buClr>
              <a:buSzPts val="1400"/>
            </a:pPr>
            <a:r>
              <a:rPr lang="en-US" b="1" dirty="0">
                <a:solidFill>
                  <a:schemeClr val="bg1"/>
                </a:solidFill>
              </a:rPr>
              <a:t>Alejandro </a:t>
            </a:r>
            <a:r>
              <a:rPr lang="en-US" b="1" dirty="0" err="1">
                <a:solidFill>
                  <a:schemeClr val="bg1"/>
                </a:solidFill>
              </a:rPr>
              <a:t>Giménez</a:t>
            </a:r>
            <a:r>
              <a:rPr lang="en-US" b="1" dirty="0">
                <a:solidFill>
                  <a:schemeClr val="bg1"/>
                </a:solidFill>
              </a:rPr>
              <a:t>-Santana, PhD </a:t>
            </a:r>
            <a:endParaRPr lang="en-US" dirty="0">
              <a:solidFill>
                <a:schemeClr val="bg1"/>
              </a:solidFill>
              <a:cs typeface="Calibri"/>
            </a:endParaRPr>
          </a:p>
          <a:p>
            <a:pPr algn="l">
              <a:spcBef>
                <a:spcPts val="280"/>
              </a:spcBef>
              <a:buSzPts val="1400"/>
            </a:pPr>
            <a:r>
              <a:rPr lang="en-US" dirty="0">
                <a:solidFill>
                  <a:schemeClr val="bg1"/>
                </a:solidFill>
                <a:cs typeface="Calibri"/>
              </a:rPr>
              <a:t>Assistant Professor</a:t>
            </a:r>
          </a:p>
          <a:p>
            <a:pPr algn="l">
              <a:spcBef>
                <a:spcPts val="280"/>
              </a:spcBef>
              <a:buSzPts val="1400"/>
            </a:pPr>
            <a:r>
              <a:rPr lang="en-US" dirty="0">
                <a:solidFill>
                  <a:schemeClr val="bg1"/>
                </a:solidFill>
                <a:cs typeface="Calibri"/>
              </a:rPr>
              <a:t>School of Criminal Justice</a:t>
            </a:r>
          </a:p>
          <a:p>
            <a:pPr algn="l">
              <a:spcBef>
                <a:spcPts val="280"/>
              </a:spcBef>
              <a:buSzPts val="1400"/>
            </a:pPr>
            <a:r>
              <a:rPr lang="en-US" dirty="0">
                <a:solidFill>
                  <a:schemeClr val="bg1"/>
                </a:solidFill>
                <a:cs typeface="Calibri"/>
              </a:rPr>
              <a:t>Rutgers University</a:t>
            </a:r>
          </a:p>
          <a:p>
            <a:pPr algn="l">
              <a:spcBef>
                <a:spcPts val="280"/>
              </a:spcBef>
              <a:buClr>
                <a:schemeClr val="dk1"/>
              </a:buClr>
              <a:buSzPts val="1400"/>
            </a:pPr>
            <a:endParaRPr lang="en-US" sz="2000" dirty="0">
              <a:solidFill>
                <a:schemeClr val="bg1"/>
              </a:solidFill>
            </a:endParaRPr>
          </a:p>
          <a:p>
            <a:pPr algn="l">
              <a:spcBef>
                <a:spcPts val="280"/>
              </a:spcBef>
              <a:buClr>
                <a:schemeClr val="dk1"/>
              </a:buClr>
              <a:buSzPts val="1400"/>
            </a:pPr>
            <a:endParaRPr lang="en-US" sz="2000" dirty="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Freeform: Shape 176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Text, logo&#10;&#10;Description automatically generated">
            <a:extLst>
              <a:ext uri="{FF2B5EF4-FFF2-40B4-BE49-F238E27FC236}">
                <a16:creationId xmlns:a16="http://schemas.microsoft.com/office/drawing/2014/main" id="{880048A8-C0C8-75B3-5DB0-4C236D461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82" y="2183276"/>
            <a:ext cx="4047843" cy="11232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"/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254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48" y="302382"/>
            <a:ext cx="11413066" cy="625323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5" name="Table"/>
          <p:cNvGraphicFramePr/>
          <p:nvPr>
            <p:extLst>
              <p:ext uri="{D42A27DB-BD31-4B8C-83A1-F6EECF244321}">
                <p14:modId xmlns:p14="http://schemas.microsoft.com/office/powerpoint/2010/main" val="1180104652"/>
              </p:ext>
            </p:extLst>
          </p:nvPr>
        </p:nvGraphicFramePr>
        <p:xfrm>
          <a:off x="669918" y="1489969"/>
          <a:ext cx="3050591" cy="4942405"/>
        </p:xfrm>
        <a:graphic>
          <a:graphicData uri="http://schemas.openxmlformats.org/drawingml/2006/table">
            <a:tbl>
              <a:tblPr firstRow="1" firstCol="1"/>
              <a:tblGrid>
                <a:gridCol w="685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Incident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79808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Location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79808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Type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7980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5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6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8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9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11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0185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12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53585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Address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100"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Violent Crime</a:t>
                      </a:r>
                    </a:p>
                  </a:txBody>
                  <a:tcPr marL="35719" marR="35719" marT="35719" marB="35719" anchor="ctr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3175">
                      <a:solidFill>
                        <a:srgbClr val="FFFFFF"/>
                      </a:solidFill>
                      <a:miter lim="400000"/>
                    </a:lnR>
                    <a:lnT w="3175">
                      <a:solidFill>
                        <a:srgbClr val="FFFFFF"/>
                      </a:solidFill>
                      <a:miter lim="400000"/>
                    </a:lnT>
                    <a:lnB w="3175">
                      <a:solidFill>
                        <a:srgbClr val="FFFFFF"/>
                      </a:solidFill>
                      <a:miter lim="400000"/>
                    </a:lnB>
                    <a:solidFill>
                      <a:srgbClr val="B5B5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56" name="Raw…"/>
          <p:cNvSpPr txBox="1"/>
          <p:nvPr/>
        </p:nvSpPr>
        <p:spPr>
          <a:xfrm>
            <a:off x="5549698" y="2760485"/>
            <a:ext cx="1092605" cy="1337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60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4219"/>
              <a:t>Raw</a:t>
            </a:r>
          </a:p>
          <a:p>
            <a:pPr algn="ctr" defTabSz="412724">
              <a:defRPr sz="60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4219"/>
              <a:t>Data</a:t>
            </a:r>
          </a:p>
        </p:txBody>
      </p:sp>
      <p:sp>
        <p:nvSpPr>
          <p:cNvPr id="257" name="Rectangle"/>
          <p:cNvSpPr/>
          <p:nvPr/>
        </p:nvSpPr>
        <p:spPr>
          <a:xfrm>
            <a:off x="387048" y="302381"/>
            <a:ext cx="11413066" cy="6253238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Rectangle"/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260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7" y="314059"/>
            <a:ext cx="11311465" cy="62714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2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3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4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5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6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7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8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69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70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71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72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73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74" name="Crime…"/>
          <p:cNvSpPr txBox="1"/>
          <p:nvPr/>
        </p:nvSpPr>
        <p:spPr>
          <a:xfrm>
            <a:off x="5076492" y="2760485"/>
            <a:ext cx="2039018" cy="1337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60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4219"/>
              <a:t>Crime</a:t>
            </a:r>
          </a:p>
          <a:p>
            <a:pPr algn="ctr" defTabSz="412724">
              <a:defRPr sz="60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4219"/>
              <a:t>Mapping</a:t>
            </a:r>
          </a:p>
        </p:txBody>
      </p:sp>
      <p:sp>
        <p:nvSpPr>
          <p:cNvPr id="275" name="Shows where, not why"/>
          <p:cNvSpPr txBox="1"/>
          <p:nvPr/>
        </p:nvSpPr>
        <p:spPr>
          <a:xfrm>
            <a:off x="7045508" y="4256690"/>
            <a:ext cx="4259434" cy="577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b="1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3500"/>
              <a:t>Shows where, not </a:t>
            </a:r>
            <a:r>
              <a:rPr sz="3500" i="1"/>
              <a:t>why</a:t>
            </a:r>
          </a:p>
        </p:txBody>
      </p:sp>
      <p:sp>
        <p:nvSpPr>
          <p:cNvPr id="276" name="Rectangle"/>
          <p:cNvSpPr/>
          <p:nvPr/>
        </p:nvSpPr>
        <p:spPr>
          <a:xfrm>
            <a:off x="440268" y="272539"/>
            <a:ext cx="11311466" cy="6312921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Rectangle"/>
          <p:cNvSpPr/>
          <p:nvPr/>
        </p:nvSpPr>
        <p:spPr>
          <a:xfrm>
            <a:off x="0" y="-7145"/>
            <a:ext cx="12191999" cy="6865145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279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24" y="365106"/>
            <a:ext cx="11388876" cy="6125029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1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2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3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4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5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6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7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8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89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0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1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2" name="Circle"/>
          <p:cNvSpPr/>
          <p:nvPr/>
        </p:nvSpPr>
        <p:spPr>
          <a:xfrm>
            <a:off x="5665526" y="2375421"/>
            <a:ext cx="628815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3" name="Circle"/>
          <p:cNvSpPr/>
          <p:nvPr/>
        </p:nvSpPr>
        <p:spPr>
          <a:xfrm>
            <a:off x="5949207" y="2189361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4" name="Circle"/>
          <p:cNvSpPr/>
          <p:nvPr/>
        </p:nvSpPr>
        <p:spPr>
          <a:xfrm>
            <a:off x="4114667" y="213173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5" name="Circle"/>
          <p:cNvSpPr/>
          <p:nvPr/>
        </p:nvSpPr>
        <p:spPr>
          <a:xfrm>
            <a:off x="4691118" y="415888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6" name="Circle"/>
          <p:cNvSpPr/>
          <p:nvPr/>
        </p:nvSpPr>
        <p:spPr>
          <a:xfrm>
            <a:off x="5194082" y="3853769"/>
            <a:ext cx="628815" cy="628812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7" name="Circle"/>
          <p:cNvSpPr/>
          <p:nvPr/>
        </p:nvSpPr>
        <p:spPr>
          <a:xfrm>
            <a:off x="6673990" y="2774557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8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299" name="Vacant…"/>
          <p:cNvSpPr txBox="1"/>
          <p:nvPr/>
        </p:nvSpPr>
        <p:spPr>
          <a:xfrm>
            <a:off x="4652653" y="1722710"/>
            <a:ext cx="866454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Vacant</a:t>
            </a:r>
          </a:p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Properties</a:t>
            </a:r>
          </a:p>
        </p:txBody>
      </p:sp>
      <p:sp>
        <p:nvSpPr>
          <p:cNvPr id="300" name="Rectangle"/>
          <p:cNvSpPr/>
          <p:nvPr/>
        </p:nvSpPr>
        <p:spPr>
          <a:xfrm>
            <a:off x="396724" y="367695"/>
            <a:ext cx="11388876" cy="6125029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sp>
        <p:nvSpPr>
          <p:cNvPr id="301" name="Crime…"/>
          <p:cNvSpPr txBox="1"/>
          <p:nvPr/>
        </p:nvSpPr>
        <p:spPr>
          <a:xfrm>
            <a:off x="4881716" y="2996984"/>
            <a:ext cx="1253546" cy="77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Spatial</a:t>
            </a:r>
          </a:p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Diagnosis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Rectangle"/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304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77" y="340755"/>
            <a:ext cx="11247081" cy="6176490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06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07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08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09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0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1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2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3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4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5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6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7" name="Circle"/>
          <p:cNvSpPr/>
          <p:nvPr/>
        </p:nvSpPr>
        <p:spPr>
          <a:xfrm>
            <a:off x="5665526" y="2375421"/>
            <a:ext cx="628815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8" name="Circle"/>
          <p:cNvSpPr/>
          <p:nvPr/>
        </p:nvSpPr>
        <p:spPr>
          <a:xfrm>
            <a:off x="5949207" y="2189361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19" name="Circle"/>
          <p:cNvSpPr/>
          <p:nvPr/>
        </p:nvSpPr>
        <p:spPr>
          <a:xfrm>
            <a:off x="4114667" y="213173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0" name="Circle"/>
          <p:cNvSpPr/>
          <p:nvPr/>
        </p:nvSpPr>
        <p:spPr>
          <a:xfrm>
            <a:off x="4691118" y="415888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1" name="Circle"/>
          <p:cNvSpPr/>
          <p:nvPr/>
        </p:nvSpPr>
        <p:spPr>
          <a:xfrm>
            <a:off x="5194082" y="3853769"/>
            <a:ext cx="628815" cy="628812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2" name="Circle"/>
          <p:cNvSpPr/>
          <p:nvPr/>
        </p:nvSpPr>
        <p:spPr>
          <a:xfrm>
            <a:off x="6987059" y="2955937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3" name="Circle"/>
          <p:cNvSpPr/>
          <p:nvPr/>
        </p:nvSpPr>
        <p:spPr>
          <a:xfrm>
            <a:off x="6673990" y="2774557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4" name="Circle"/>
          <p:cNvSpPr/>
          <p:nvPr/>
        </p:nvSpPr>
        <p:spPr>
          <a:xfrm>
            <a:off x="5014425" y="4015474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5" name="Circle"/>
          <p:cNvSpPr/>
          <p:nvPr/>
        </p:nvSpPr>
        <p:spPr>
          <a:xfrm>
            <a:off x="4852154" y="4342549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6" name="Circle"/>
          <p:cNvSpPr/>
          <p:nvPr/>
        </p:nvSpPr>
        <p:spPr>
          <a:xfrm>
            <a:off x="5746570" y="2212781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7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28" name="Vacant…"/>
          <p:cNvSpPr txBox="1"/>
          <p:nvPr/>
        </p:nvSpPr>
        <p:spPr>
          <a:xfrm>
            <a:off x="4662931" y="1725244"/>
            <a:ext cx="866454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Vacant</a:t>
            </a:r>
          </a:p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Properties</a:t>
            </a:r>
          </a:p>
        </p:txBody>
      </p:sp>
      <p:sp>
        <p:nvSpPr>
          <p:cNvPr id="329" name="Gas…"/>
          <p:cNvSpPr txBox="1"/>
          <p:nvPr/>
        </p:nvSpPr>
        <p:spPr>
          <a:xfrm>
            <a:off x="7064358" y="3449500"/>
            <a:ext cx="685635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Gas</a:t>
            </a:r>
          </a:p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Stations</a:t>
            </a:r>
          </a:p>
        </p:txBody>
      </p:sp>
      <p:sp>
        <p:nvSpPr>
          <p:cNvPr id="330" name="Rectangle"/>
          <p:cNvSpPr/>
          <p:nvPr/>
        </p:nvSpPr>
        <p:spPr>
          <a:xfrm>
            <a:off x="449943" y="340755"/>
            <a:ext cx="11296952" cy="6176490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sp>
        <p:nvSpPr>
          <p:cNvPr id="331" name="Crime…"/>
          <p:cNvSpPr txBox="1"/>
          <p:nvPr/>
        </p:nvSpPr>
        <p:spPr>
          <a:xfrm>
            <a:off x="4881716" y="2996984"/>
            <a:ext cx="1253546" cy="77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Spatial</a:t>
            </a:r>
          </a:p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Diagnosis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Rectangle"/>
          <p:cNvSpPr/>
          <p:nvPr/>
        </p:nvSpPr>
        <p:spPr>
          <a:xfrm>
            <a:off x="0" y="0"/>
            <a:ext cx="12191999" cy="6894286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334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18" y="430590"/>
            <a:ext cx="11195353" cy="6013753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36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37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38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39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0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1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2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3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4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5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6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7" name="Circle"/>
          <p:cNvSpPr/>
          <p:nvPr/>
        </p:nvSpPr>
        <p:spPr>
          <a:xfrm>
            <a:off x="5665526" y="2375421"/>
            <a:ext cx="628815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8" name="Circle"/>
          <p:cNvSpPr/>
          <p:nvPr/>
        </p:nvSpPr>
        <p:spPr>
          <a:xfrm>
            <a:off x="5949207" y="2189361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49" name="Circle"/>
          <p:cNvSpPr/>
          <p:nvPr/>
        </p:nvSpPr>
        <p:spPr>
          <a:xfrm>
            <a:off x="4114667" y="213173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0" name="Circle"/>
          <p:cNvSpPr/>
          <p:nvPr/>
        </p:nvSpPr>
        <p:spPr>
          <a:xfrm>
            <a:off x="4691118" y="415888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1" name="Circle"/>
          <p:cNvSpPr/>
          <p:nvPr/>
        </p:nvSpPr>
        <p:spPr>
          <a:xfrm>
            <a:off x="5194082" y="3853769"/>
            <a:ext cx="628815" cy="628812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2" name="Circle"/>
          <p:cNvSpPr/>
          <p:nvPr/>
        </p:nvSpPr>
        <p:spPr>
          <a:xfrm>
            <a:off x="6987059" y="2955937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3" name="Circle"/>
          <p:cNvSpPr/>
          <p:nvPr/>
        </p:nvSpPr>
        <p:spPr>
          <a:xfrm>
            <a:off x="4571102" y="2320411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4" name="Circle"/>
          <p:cNvSpPr/>
          <p:nvPr/>
        </p:nvSpPr>
        <p:spPr>
          <a:xfrm>
            <a:off x="5805379" y="2294217"/>
            <a:ext cx="419101" cy="419103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5" name="Circle"/>
          <p:cNvSpPr/>
          <p:nvPr/>
        </p:nvSpPr>
        <p:spPr>
          <a:xfrm>
            <a:off x="4836102" y="4320810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6" name="Circle"/>
          <p:cNvSpPr/>
          <p:nvPr/>
        </p:nvSpPr>
        <p:spPr>
          <a:xfrm>
            <a:off x="5038238" y="4074416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7" name="Circle"/>
          <p:cNvSpPr/>
          <p:nvPr/>
        </p:nvSpPr>
        <p:spPr>
          <a:xfrm>
            <a:off x="6673990" y="2774557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8" name="Circle"/>
          <p:cNvSpPr/>
          <p:nvPr/>
        </p:nvSpPr>
        <p:spPr>
          <a:xfrm>
            <a:off x="5014425" y="4015474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59" name="Circle"/>
          <p:cNvSpPr/>
          <p:nvPr/>
        </p:nvSpPr>
        <p:spPr>
          <a:xfrm>
            <a:off x="4852154" y="4342549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60" name="Circle"/>
          <p:cNvSpPr/>
          <p:nvPr/>
        </p:nvSpPr>
        <p:spPr>
          <a:xfrm>
            <a:off x="5746570" y="2212781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61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362" name="Vacant…"/>
          <p:cNvSpPr txBox="1"/>
          <p:nvPr/>
        </p:nvSpPr>
        <p:spPr>
          <a:xfrm>
            <a:off x="4716406" y="1830511"/>
            <a:ext cx="942953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Vacant</a:t>
            </a:r>
          </a:p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Properties</a:t>
            </a:r>
          </a:p>
        </p:txBody>
      </p:sp>
      <p:sp>
        <p:nvSpPr>
          <p:cNvPr id="363" name="Gas…"/>
          <p:cNvSpPr txBox="1"/>
          <p:nvPr/>
        </p:nvSpPr>
        <p:spPr>
          <a:xfrm>
            <a:off x="6884757" y="3404282"/>
            <a:ext cx="1010037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Gas</a:t>
            </a:r>
          </a:p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Stations</a:t>
            </a:r>
          </a:p>
        </p:txBody>
      </p:sp>
      <p:sp>
        <p:nvSpPr>
          <p:cNvPr id="364" name="Convenience…"/>
          <p:cNvSpPr txBox="1"/>
          <p:nvPr/>
        </p:nvSpPr>
        <p:spPr>
          <a:xfrm>
            <a:off x="3863656" y="3908349"/>
            <a:ext cx="1142746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Convenience</a:t>
            </a:r>
          </a:p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Stores</a:t>
            </a:r>
          </a:p>
        </p:txBody>
      </p:sp>
      <p:sp>
        <p:nvSpPr>
          <p:cNvPr id="365" name="Rectangle"/>
          <p:cNvSpPr/>
          <p:nvPr/>
        </p:nvSpPr>
        <p:spPr>
          <a:xfrm>
            <a:off x="561218" y="413657"/>
            <a:ext cx="11195353" cy="6013753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sp>
        <p:nvSpPr>
          <p:cNvPr id="366" name="Crime…"/>
          <p:cNvSpPr txBox="1"/>
          <p:nvPr/>
        </p:nvSpPr>
        <p:spPr>
          <a:xfrm>
            <a:off x="4881716" y="2996984"/>
            <a:ext cx="1253546" cy="774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Spatial</a:t>
            </a:r>
          </a:p>
          <a:p>
            <a:pPr algn="ctr" defTabSz="412724">
              <a:defRPr sz="3400" b="1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2391"/>
              <a:t>Diagnosis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Rectangle"/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369" name="Screen Shot 2022-04-15 at 4.49.32 AM.png" descr="Screen Shot 2022-04-15 at 4.49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08" y="387049"/>
            <a:ext cx="11475091" cy="616674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01" name="Group"/>
          <p:cNvGrpSpPr/>
          <p:nvPr/>
        </p:nvGrpSpPr>
        <p:grpSpPr>
          <a:xfrm>
            <a:off x="4548403" y="2326851"/>
            <a:ext cx="2763803" cy="2285092"/>
            <a:chOff x="0" y="-1"/>
            <a:chExt cx="3930740" cy="3249907"/>
          </a:xfrm>
        </p:grpSpPr>
        <p:grpSp>
          <p:nvGrpSpPr>
            <p:cNvPr id="372" name="Group"/>
            <p:cNvGrpSpPr/>
            <p:nvPr/>
          </p:nvGrpSpPr>
          <p:grpSpPr>
            <a:xfrm>
              <a:off x="-1" y="165593"/>
              <a:ext cx="339314" cy="172035"/>
              <a:chOff x="0" y="0"/>
              <a:chExt cx="339313" cy="172034"/>
            </a:xfrm>
          </p:grpSpPr>
          <p:sp>
            <p:nvSpPr>
              <p:cNvPr id="370" name="Square"/>
              <p:cNvSpPr/>
              <p:nvPr/>
            </p:nvSpPr>
            <p:spPr>
              <a:xfrm>
                <a:off x="-1" y="0"/>
                <a:ext cx="172035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71" name="Square"/>
              <p:cNvSpPr/>
              <p:nvPr/>
            </p:nvSpPr>
            <p:spPr>
              <a:xfrm>
                <a:off x="167278" y="0"/>
                <a:ext cx="172036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3591427" y="1004645"/>
              <a:ext cx="339313" cy="172036"/>
              <a:chOff x="0" y="0"/>
              <a:chExt cx="339311" cy="172035"/>
            </a:xfrm>
          </p:grpSpPr>
          <p:sp>
            <p:nvSpPr>
              <p:cNvPr id="373" name="Square"/>
              <p:cNvSpPr/>
              <p:nvPr/>
            </p:nvSpPr>
            <p:spPr>
              <a:xfrm>
                <a:off x="0" y="-1"/>
                <a:ext cx="172034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74" name="Square"/>
              <p:cNvSpPr/>
              <p:nvPr/>
            </p:nvSpPr>
            <p:spPr>
              <a:xfrm>
                <a:off x="167277" y="-1"/>
                <a:ext cx="172035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78" name="Group"/>
            <p:cNvGrpSpPr/>
            <p:nvPr/>
          </p:nvGrpSpPr>
          <p:grpSpPr>
            <a:xfrm>
              <a:off x="3589842" y="1040803"/>
              <a:ext cx="172036" cy="339314"/>
              <a:chOff x="0" y="0"/>
              <a:chExt cx="172035" cy="339313"/>
            </a:xfrm>
          </p:grpSpPr>
          <p:sp>
            <p:nvSpPr>
              <p:cNvPr id="376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77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81" name="Group"/>
            <p:cNvGrpSpPr/>
            <p:nvPr/>
          </p:nvGrpSpPr>
          <p:grpSpPr>
            <a:xfrm>
              <a:off x="2038144" y="165593"/>
              <a:ext cx="339313" cy="172035"/>
              <a:chOff x="0" y="0"/>
              <a:chExt cx="339311" cy="172034"/>
            </a:xfrm>
          </p:grpSpPr>
          <p:sp>
            <p:nvSpPr>
              <p:cNvPr id="379" name="Square"/>
              <p:cNvSpPr/>
              <p:nvPr/>
            </p:nvSpPr>
            <p:spPr>
              <a:xfrm>
                <a:off x="0" y="0"/>
                <a:ext cx="172034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80" name="Square"/>
              <p:cNvSpPr/>
              <p:nvPr/>
            </p:nvSpPr>
            <p:spPr>
              <a:xfrm>
                <a:off x="167277" y="0"/>
                <a:ext cx="172035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84" name="Group"/>
            <p:cNvGrpSpPr/>
            <p:nvPr/>
          </p:nvGrpSpPr>
          <p:grpSpPr>
            <a:xfrm>
              <a:off x="2205421" y="-2"/>
              <a:ext cx="172036" cy="339314"/>
              <a:chOff x="0" y="0"/>
              <a:chExt cx="172035" cy="339313"/>
            </a:xfrm>
          </p:grpSpPr>
          <p:sp>
            <p:nvSpPr>
              <p:cNvPr id="382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83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87" name="Group"/>
            <p:cNvGrpSpPr/>
            <p:nvPr/>
          </p:nvGrpSpPr>
          <p:grpSpPr>
            <a:xfrm>
              <a:off x="2205421" y="205734"/>
              <a:ext cx="172036" cy="339314"/>
              <a:chOff x="0" y="0"/>
              <a:chExt cx="172035" cy="339313"/>
            </a:xfrm>
          </p:grpSpPr>
          <p:sp>
            <p:nvSpPr>
              <p:cNvPr id="385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86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sp>
          <p:nvSpPr>
            <p:cNvPr id="388" name="Square"/>
            <p:cNvSpPr/>
            <p:nvPr/>
          </p:nvSpPr>
          <p:spPr>
            <a:xfrm>
              <a:off x="1709277" y="165593"/>
              <a:ext cx="172034" cy="172034"/>
            </a:xfrm>
            <a:prstGeom prst="rect">
              <a:avLst/>
            </a:prstGeom>
            <a:solidFill>
              <a:srgbClr val="5B8EDC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2724"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547"/>
            </a:p>
          </p:txBody>
        </p:sp>
        <p:grpSp>
          <p:nvGrpSpPr>
            <p:cNvPr id="391" name="Group"/>
            <p:cNvGrpSpPr/>
            <p:nvPr/>
          </p:nvGrpSpPr>
          <p:grpSpPr>
            <a:xfrm>
              <a:off x="847862" y="2570266"/>
              <a:ext cx="500020" cy="502889"/>
              <a:chOff x="-1" y="0"/>
              <a:chExt cx="500019" cy="502888"/>
            </a:xfrm>
          </p:grpSpPr>
          <p:sp>
            <p:nvSpPr>
              <p:cNvPr id="389" name="Rectangle"/>
              <p:cNvSpPr/>
              <p:nvPr/>
            </p:nvSpPr>
            <p:spPr>
              <a:xfrm>
                <a:off x="-2" y="-1"/>
                <a:ext cx="253515" cy="502889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90" name="Rectangle"/>
              <p:cNvSpPr/>
              <p:nvPr/>
            </p:nvSpPr>
            <p:spPr>
              <a:xfrm>
                <a:off x="246505" y="-1"/>
                <a:ext cx="253514" cy="502889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94" name="Group"/>
            <p:cNvGrpSpPr/>
            <p:nvPr/>
          </p:nvGrpSpPr>
          <p:grpSpPr>
            <a:xfrm>
              <a:off x="508553" y="2903441"/>
              <a:ext cx="339313" cy="172036"/>
              <a:chOff x="0" y="0"/>
              <a:chExt cx="339311" cy="172035"/>
            </a:xfrm>
          </p:grpSpPr>
          <p:sp>
            <p:nvSpPr>
              <p:cNvPr id="392" name="Square"/>
              <p:cNvSpPr/>
              <p:nvPr/>
            </p:nvSpPr>
            <p:spPr>
              <a:xfrm>
                <a:off x="0" y="-1"/>
                <a:ext cx="172034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93" name="Square"/>
              <p:cNvSpPr/>
              <p:nvPr/>
            </p:nvSpPr>
            <p:spPr>
              <a:xfrm>
                <a:off x="167277" y="-1"/>
                <a:ext cx="172035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397" name="Group"/>
            <p:cNvGrpSpPr/>
            <p:nvPr/>
          </p:nvGrpSpPr>
          <p:grpSpPr>
            <a:xfrm>
              <a:off x="675830" y="2758135"/>
              <a:ext cx="172036" cy="339313"/>
              <a:chOff x="0" y="0"/>
              <a:chExt cx="172035" cy="339311"/>
            </a:xfrm>
          </p:grpSpPr>
          <p:sp>
            <p:nvSpPr>
              <p:cNvPr id="395" name="Square"/>
              <p:cNvSpPr/>
              <p:nvPr/>
            </p:nvSpPr>
            <p:spPr>
              <a:xfrm rot="16200000">
                <a:off x="0" y="167277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96" name="Square"/>
              <p:cNvSpPr/>
              <p:nvPr/>
            </p:nvSpPr>
            <p:spPr>
              <a:xfrm rot="16200000">
                <a:off x="0" y="-1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00" name="Group"/>
            <p:cNvGrpSpPr/>
            <p:nvPr/>
          </p:nvGrpSpPr>
          <p:grpSpPr>
            <a:xfrm>
              <a:off x="841444" y="2910592"/>
              <a:ext cx="172036" cy="339314"/>
              <a:chOff x="0" y="0"/>
              <a:chExt cx="172035" cy="339313"/>
            </a:xfrm>
          </p:grpSpPr>
          <p:sp>
            <p:nvSpPr>
              <p:cNvPr id="398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399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</p:grpSp>
      <p:sp>
        <p:nvSpPr>
          <p:cNvPr id="402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3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4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5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6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7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8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09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0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1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2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3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4" name="Circle"/>
          <p:cNvSpPr/>
          <p:nvPr/>
        </p:nvSpPr>
        <p:spPr>
          <a:xfrm>
            <a:off x="5665526" y="2375421"/>
            <a:ext cx="628815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5" name="Circle"/>
          <p:cNvSpPr/>
          <p:nvPr/>
        </p:nvSpPr>
        <p:spPr>
          <a:xfrm>
            <a:off x="5949207" y="2189361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6" name="Circle"/>
          <p:cNvSpPr/>
          <p:nvPr/>
        </p:nvSpPr>
        <p:spPr>
          <a:xfrm>
            <a:off x="4114667" y="213173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7" name="Circle"/>
          <p:cNvSpPr/>
          <p:nvPr/>
        </p:nvSpPr>
        <p:spPr>
          <a:xfrm>
            <a:off x="4691118" y="415888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8" name="Circle"/>
          <p:cNvSpPr/>
          <p:nvPr/>
        </p:nvSpPr>
        <p:spPr>
          <a:xfrm>
            <a:off x="5194082" y="3853769"/>
            <a:ext cx="628815" cy="628812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19" name="Circle"/>
          <p:cNvSpPr/>
          <p:nvPr/>
        </p:nvSpPr>
        <p:spPr>
          <a:xfrm>
            <a:off x="6987059" y="2955937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0" name="Circle"/>
          <p:cNvSpPr/>
          <p:nvPr/>
        </p:nvSpPr>
        <p:spPr>
          <a:xfrm>
            <a:off x="4571102" y="2320411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1" name="Circle"/>
          <p:cNvSpPr/>
          <p:nvPr/>
        </p:nvSpPr>
        <p:spPr>
          <a:xfrm>
            <a:off x="5805379" y="2294217"/>
            <a:ext cx="419101" cy="419103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2" name="Circle"/>
          <p:cNvSpPr/>
          <p:nvPr/>
        </p:nvSpPr>
        <p:spPr>
          <a:xfrm>
            <a:off x="4836102" y="4320810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3" name="Circle"/>
          <p:cNvSpPr/>
          <p:nvPr/>
        </p:nvSpPr>
        <p:spPr>
          <a:xfrm>
            <a:off x="5038238" y="4074416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4" name="Circle"/>
          <p:cNvSpPr/>
          <p:nvPr/>
        </p:nvSpPr>
        <p:spPr>
          <a:xfrm>
            <a:off x="6673990" y="2774557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5" name="Circle"/>
          <p:cNvSpPr/>
          <p:nvPr/>
        </p:nvSpPr>
        <p:spPr>
          <a:xfrm>
            <a:off x="5014425" y="4015474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6" name="Circle"/>
          <p:cNvSpPr/>
          <p:nvPr/>
        </p:nvSpPr>
        <p:spPr>
          <a:xfrm>
            <a:off x="4852154" y="4342549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7" name="Circle"/>
          <p:cNvSpPr/>
          <p:nvPr/>
        </p:nvSpPr>
        <p:spPr>
          <a:xfrm>
            <a:off x="5746570" y="2212781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8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29" name="Vacant…"/>
          <p:cNvSpPr txBox="1"/>
          <p:nvPr/>
        </p:nvSpPr>
        <p:spPr>
          <a:xfrm>
            <a:off x="4669363" y="1728929"/>
            <a:ext cx="866454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Vacant</a:t>
            </a:r>
          </a:p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Properties</a:t>
            </a:r>
          </a:p>
        </p:txBody>
      </p:sp>
      <p:sp>
        <p:nvSpPr>
          <p:cNvPr id="430" name="Gas…"/>
          <p:cNvSpPr txBox="1"/>
          <p:nvPr/>
        </p:nvSpPr>
        <p:spPr>
          <a:xfrm>
            <a:off x="6988384" y="3465793"/>
            <a:ext cx="685635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Gas</a:t>
            </a:r>
          </a:p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Stations</a:t>
            </a:r>
          </a:p>
        </p:txBody>
      </p:sp>
      <p:sp>
        <p:nvSpPr>
          <p:cNvPr id="431" name="Convenience…"/>
          <p:cNvSpPr txBox="1"/>
          <p:nvPr/>
        </p:nvSpPr>
        <p:spPr>
          <a:xfrm>
            <a:off x="4183653" y="3678106"/>
            <a:ext cx="1055095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Convenience</a:t>
            </a:r>
          </a:p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Stores</a:t>
            </a:r>
          </a:p>
        </p:txBody>
      </p:sp>
      <p:sp>
        <p:nvSpPr>
          <p:cNvPr id="432" name="Risky Places"/>
          <p:cNvSpPr txBox="1"/>
          <p:nvPr/>
        </p:nvSpPr>
        <p:spPr>
          <a:xfrm>
            <a:off x="6159571" y="1427139"/>
            <a:ext cx="1120498" cy="300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>
                <a:solidFill>
                  <a:srgbClr val="00A2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700"/>
              <a:t>Risky Places</a:t>
            </a:r>
          </a:p>
        </p:txBody>
      </p:sp>
      <p:sp>
        <p:nvSpPr>
          <p:cNvPr id="433" name="Rectangle"/>
          <p:cNvSpPr/>
          <p:nvPr/>
        </p:nvSpPr>
        <p:spPr>
          <a:xfrm>
            <a:off x="392007" y="387049"/>
            <a:ext cx="11475091" cy="6166748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sp>
        <p:nvSpPr>
          <p:cNvPr id="434" name="Attractive settings for illegal behavior, offering contexts and opportunities for crime"/>
          <p:cNvSpPr txBox="1"/>
          <p:nvPr/>
        </p:nvSpPr>
        <p:spPr>
          <a:xfrm>
            <a:off x="7791036" y="3844602"/>
            <a:ext cx="3218611" cy="1577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500"/>
              <a:t>Attractive settings for illegal behavior, offering contexts and opportunities for crime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B4B7DF-3745-62BF-6314-395AD33CC6EA}"/>
              </a:ext>
            </a:extLst>
          </p:cNvPr>
          <p:cNvSpPr/>
          <p:nvPr/>
        </p:nvSpPr>
        <p:spPr>
          <a:xfrm>
            <a:off x="6142588" y="1418826"/>
            <a:ext cx="1169619" cy="33167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7E14245F-CA8A-243C-D4F1-2B484820653D}"/>
              </a:ext>
            </a:extLst>
          </p:cNvPr>
          <p:cNvSpPr/>
          <p:nvPr/>
        </p:nvSpPr>
        <p:spPr>
          <a:xfrm>
            <a:off x="1" y="0"/>
            <a:ext cx="12191999" cy="6865145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CFC9BF3-4B7F-030B-8959-3B71B687F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08" y="491331"/>
            <a:ext cx="7833783" cy="587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1480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Rectangle"/>
          <p:cNvSpPr/>
          <p:nvPr/>
        </p:nvSpPr>
        <p:spPr>
          <a:xfrm>
            <a:off x="0" y="0"/>
            <a:ext cx="12191999" cy="7226315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pic>
        <p:nvPicPr>
          <p:cNvPr id="437" name="Screen Shot 2022-04-15 at 4.49.13 AM.png" descr="Screen Shot 2022-04-15 at 4.49.13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3" y="239471"/>
            <a:ext cx="11243734" cy="638084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69" name="Group"/>
          <p:cNvGrpSpPr/>
          <p:nvPr/>
        </p:nvGrpSpPr>
        <p:grpSpPr>
          <a:xfrm>
            <a:off x="4548403" y="2326851"/>
            <a:ext cx="2763803" cy="2285092"/>
            <a:chOff x="0" y="-1"/>
            <a:chExt cx="3930740" cy="3249907"/>
          </a:xfrm>
        </p:grpSpPr>
        <p:grpSp>
          <p:nvGrpSpPr>
            <p:cNvPr id="440" name="Group"/>
            <p:cNvGrpSpPr/>
            <p:nvPr/>
          </p:nvGrpSpPr>
          <p:grpSpPr>
            <a:xfrm>
              <a:off x="-1" y="165593"/>
              <a:ext cx="339314" cy="172035"/>
              <a:chOff x="0" y="0"/>
              <a:chExt cx="339313" cy="172034"/>
            </a:xfrm>
          </p:grpSpPr>
          <p:sp>
            <p:nvSpPr>
              <p:cNvPr id="438" name="Square"/>
              <p:cNvSpPr/>
              <p:nvPr/>
            </p:nvSpPr>
            <p:spPr>
              <a:xfrm>
                <a:off x="-1" y="0"/>
                <a:ext cx="172035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39" name="Square"/>
              <p:cNvSpPr/>
              <p:nvPr/>
            </p:nvSpPr>
            <p:spPr>
              <a:xfrm>
                <a:off x="167278" y="0"/>
                <a:ext cx="172036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43" name="Group"/>
            <p:cNvGrpSpPr/>
            <p:nvPr/>
          </p:nvGrpSpPr>
          <p:grpSpPr>
            <a:xfrm>
              <a:off x="3591427" y="1004645"/>
              <a:ext cx="339313" cy="172036"/>
              <a:chOff x="0" y="0"/>
              <a:chExt cx="339311" cy="172035"/>
            </a:xfrm>
          </p:grpSpPr>
          <p:sp>
            <p:nvSpPr>
              <p:cNvPr id="441" name="Square"/>
              <p:cNvSpPr/>
              <p:nvPr/>
            </p:nvSpPr>
            <p:spPr>
              <a:xfrm>
                <a:off x="0" y="-1"/>
                <a:ext cx="172034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42" name="Square"/>
              <p:cNvSpPr/>
              <p:nvPr/>
            </p:nvSpPr>
            <p:spPr>
              <a:xfrm>
                <a:off x="167277" y="-1"/>
                <a:ext cx="172035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46" name="Group"/>
            <p:cNvGrpSpPr/>
            <p:nvPr/>
          </p:nvGrpSpPr>
          <p:grpSpPr>
            <a:xfrm>
              <a:off x="3589842" y="1040803"/>
              <a:ext cx="172036" cy="339314"/>
              <a:chOff x="0" y="0"/>
              <a:chExt cx="172035" cy="339313"/>
            </a:xfrm>
          </p:grpSpPr>
          <p:sp>
            <p:nvSpPr>
              <p:cNvPr id="444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45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49" name="Group"/>
            <p:cNvGrpSpPr/>
            <p:nvPr/>
          </p:nvGrpSpPr>
          <p:grpSpPr>
            <a:xfrm>
              <a:off x="2038144" y="165593"/>
              <a:ext cx="339313" cy="172035"/>
              <a:chOff x="0" y="0"/>
              <a:chExt cx="339311" cy="172034"/>
            </a:xfrm>
          </p:grpSpPr>
          <p:sp>
            <p:nvSpPr>
              <p:cNvPr id="447" name="Square"/>
              <p:cNvSpPr/>
              <p:nvPr/>
            </p:nvSpPr>
            <p:spPr>
              <a:xfrm>
                <a:off x="0" y="0"/>
                <a:ext cx="172034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48" name="Square"/>
              <p:cNvSpPr/>
              <p:nvPr/>
            </p:nvSpPr>
            <p:spPr>
              <a:xfrm>
                <a:off x="167277" y="0"/>
                <a:ext cx="172035" cy="172035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52" name="Group"/>
            <p:cNvGrpSpPr/>
            <p:nvPr/>
          </p:nvGrpSpPr>
          <p:grpSpPr>
            <a:xfrm>
              <a:off x="2205421" y="-2"/>
              <a:ext cx="172036" cy="339314"/>
              <a:chOff x="0" y="0"/>
              <a:chExt cx="172035" cy="339313"/>
            </a:xfrm>
          </p:grpSpPr>
          <p:sp>
            <p:nvSpPr>
              <p:cNvPr id="450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51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55" name="Group"/>
            <p:cNvGrpSpPr/>
            <p:nvPr/>
          </p:nvGrpSpPr>
          <p:grpSpPr>
            <a:xfrm>
              <a:off x="2205421" y="205734"/>
              <a:ext cx="172036" cy="339314"/>
              <a:chOff x="0" y="0"/>
              <a:chExt cx="172035" cy="339313"/>
            </a:xfrm>
          </p:grpSpPr>
          <p:sp>
            <p:nvSpPr>
              <p:cNvPr id="453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54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sp>
          <p:nvSpPr>
            <p:cNvPr id="456" name="Square"/>
            <p:cNvSpPr/>
            <p:nvPr/>
          </p:nvSpPr>
          <p:spPr>
            <a:xfrm>
              <a:off x="1709277" y="165593"/>
              <a:ext cx="172034" cy="172034"/>
            </a:xfrm>
            <a:prstGeom prst="rect">
              <a:avLst/>
            </a:prstGeom>
            <a:solidFill>
              <a:srgbClr val="5B8EDC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algn="ctr" defTabSz="412724"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547"/>
            </a:p>
          </p:txBody>
        </p:sp>
        <p:grpSp>
          <p:nvGrpSpPr>
            <p:cNvPr id="459" name="Group"/>
            <p:cNvGrpSpPr/>
            <p:nvPr/>
          </p:nvGrpSpPr>
          <p:grpSpPr>
            <a:xfrm>
              <a:off x="847862" y="2570266"/>
              <a:ext cx="500020" cy="502889"/>
              <a:chOff x="-1" y="0"/>
              <a:chExt cx="500019" cy="502888"/>
            </a:xfrm>
          </p:grpSpPr>
          <p:sp>
            <p:nvSpPr>
              <p:cNvPr id="457" name="Rectangle"/>
              <p:cNvSpPr/>
              <p:nvPr/>
            </p:nvSpPr>
            <p:spPr>
              <a:xfrm>
                <a:off x="-2" y="-1"/>
                <a:ext cx="253515" cy="502889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58" name="Rectangle"/>
              <p:cNvSpPr/>
              <p:nvPr/>
            </p:nvSpPr>
            <p:spPr>
              <a:xfrm>
                <a:off x="246505" y="-1"/>
                <a:ext cx="253514" cy="502889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62" name="Group"/>
            <p:cNvGrpSpPr/>
            <p:nvPr/>
          </p:nvGrpSpPr>
          <p:grpSpPr>
            <a:xfrm>
              <a:off x="508553" y="2903441"/>
              <a:ext cx="339313" cy="172036"/>
              <a:chOff x="0" y="0"/>
              <a:chExt cx="339311" cy="172035"/>
            </a:xfrm>
          </p:grpSpPr>
          <p:sp>
            <p:nvSpPr>
              <p:cNvPr id="460" name="Square"/>
              <p:cNvSpPr/>
              <p:nvPr/>
            </p:nvSpPr>
            <p:spPr>
              <a:xfrm>
                <a:off x="0" y="-1"/>
                <a:ext cx="172034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61" name="Square"/>
              <p:cNvSpPr/>
              <p:nvPr/>
            </p:nvSpPr>
            <p:spPr>
              <a:xfrm>
                <a:off x="167277" y="-1"/>
                <a:ext cx="172035" cy="172037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65" name="Group"/>
            <p:cNvGrpSpPr/>
            <p:nvPr/>
          </p:nvGrpSpPr>
          <p:grpSpPr>
            <a:xfrm>
              <a:off x="675830" y="2758135"/>
              <a:ext cx="172036" cy="339313"/>
              <a:chOff x="0" y="0"/>
              <a:chExt cx="172035" cy="339311"/>
            </a:xfrm>
          </p:grpSpPr>
          <p:sp>
            <p:nvSpPr>
              <p:cNvPr id="463" name="Square"/>
              <p:cNvSpPr/>
              <p:nvPr/>
            </p:nvSpPr>
            <p:spPr>
              <a:xfrm rot="16200000">
                <a:off x="0" y="167277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64" name="Square"/>
              <p:cNvSpPr/>
              <p:nvPr/>
            </p:nvSpPr>
            <p:spPr>
              <a:xfrm rot="16200000">
                <a:off x="0" y="-1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  <p:grpSp>
          <p:nvGrpSpPr>
            <p:cNvPr id="468" name="Group"/>
            <p:cNvGrpSpPr/>
            <p:nvPr/>
          </p:nvGrpSpPr>
          <p:grpSpPr>
            <a:xfrm>
              <a:off x="841444" y="2910592"/>
              <a:ext cx="172036" cy="339314"/>
              <a:chOff x="0" y="0"/>
              <a:chExt cx="172035" cy="339313"/>
            </a:xfrm>
          </p:grpSpPr>
          <p:sp>
            <p:nvSpPr>
              <p:cNvPr id="466" name="Square"/>
              <p:cNvSpPr/>
              <p:nvPr/>
            </p:nvSpPr>
            <p:spPr>
              <a:xfrm rot="16200000">
                <a:off x="0" y="167278"/>
                <a:ext cx="172035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  <p:sp>
            <p:nvSpPr>
              <p:cNvPr id="467" name="Square"/>
              <p:cNvSpPr/>
              <p:nvPr/>
            </p:nvSpPr>
            <p:spPr>
              <a:xfrm rot="16200000">
                <a:off x="0" y="0"/>
                <a:ext cx="172036" cy="172036"/>
              </a:xfrm>
              <a:prstGeom prst="rect">
                <a:avLst/>
              </a:prstGeom>
              <a:solidFill>
                <a:srgbClr val="5B8E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 defTabSz="412724">
                  <a:defRPr sz="2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547"/>
              </a:p>
            </p:txBody>
          </p:sp>
        </p:grpSp>
      </p:grpSp>
      <p:sp>
        <p:nvSpPr>
          <p:cNvPr id="470" name="Circle"/>
          <p:cNvSpPr/>
          <p:nvPr/>
        </p:nvSpPr>
        <p:spPr>
          <a:xfrm>
            <a:off x="4840876" y="442363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1" name="Circle"/>
          <p:cNvSpPr/>
          <p:nvPr/>
        </p:nvSpPr>
        <p:spPr>
          <a:xfrm>
            <a:off x="4613271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2" name="Circle"/>
          <p:cNvSpPr/>
          <p:nvPr/>
        </p:nvSpPr>
        <p:spPr>
          <a:xfrm>
            <a:off x="5243463" y="411155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3" name="Circle"/>
          <p:cNvSpPr/>
          <p:nvPr/>
        </p:nvSpPr>
        <p:spPr>
          <a:xfrm>
            <a:off x="5321084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4" name="Circle"/>
          <p:cNvSpPr/>
          <p:nvPr/>
        </p:nvSpPr>
        <p:spPr>
          <a:xfrm>
            <a:off x="5035855" y="419917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5" name="Circle"/>
          <p:cNvSpPr/>
          <p:nvPr/>
        </p:nvSpPr>
        <p:spPr>
          <a:xfrm>
            <a:off x="5146103" y="4379156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6" name="Circle"/>
          <p:cNvSpPr/>
          <p:nvPr/>
        </p:nvSpPr>
        <p:spPr>
          <a:xfrm>
            <a:off x="7073807" y="303930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7" name="Circle"/>
          <p:cNvSpPr/>
          <p:nvPr/>
        </p:nvSpPr>
        <p:spPr>
          <a:xfrm>
            <a:off x="6008640" y="2396483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8" name="Circle"/>
          <p:cNvSpPr/>
          <p:nvPr/>
        </p:nvSpPr>
        <p:spPr>
          <a:xfrm>
            <a:off x="6123628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79" name="Circle"/>
          <p:cNvSpPr/>
          <p:nvPr/>
        </p:nvSpPr>
        <p:spPr>
          <a:xfrm>
            <a:off x="5073481" y="452625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0" name="Circle"/>
          <p:cNvSpPr/>
          <p:nvPr/>
        </p:nvSpPr>
        <p:spPr>
          <a:xfrm>
            <a:off x="6123628" y="231412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1" name="Circle"/>
          <p:cNvSpPr/>
          <p:nvPr/>
        </p:nvSpPr>
        <p:spPr>
          <a:xfrm>
            <a:off x="5756297" y="2501991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2" name="Circle"/>
          <p:cNvSpPr/>
          <p:nvPr/>
        </p:nvSpPr>
        <p:spPr>
          <a:xfrm>
            <a:off x="5665526" y="2375421"/>
            <a:ext cx="628815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3" name="Circle"/>
          <p:cNvSpPr/>
          <p:nvPr/>
        </p:nvSpPr>
        <p:spPr>
          <a:xfrm>
            <a:off x="5949207" y="2189361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4" name="Circle"/>
          <p:cNvSpPr/>
          <p:nvPr/>
        </p:nvSpPr>
        <p:spPr>
          <a:xfrm>
            <a:off x="4114667" y="213173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5" name="Circle"/>
          <p:cNvSpPr/>
          <p:nvPr/>
        </p:nvSpPr>
        <p:spPr>
          <a:xfrm>
            <a:off x="4691118" y="4158885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6" name="Circle"/>
          <p:cNvSpPr/>
          <p:nvPr/>
        </p:nvSpPr>
        <p:spPr>
          <a:xfrm>
            <a:off x="5194082" y="3853769"/>
            <a:ext cx="628815" cy="628812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7" name="Circle"/>
          <p:cNvSpPr/>
          <p:nvPr/>
        </p:nvSpPr>
        <p:spPr>
          <a:xfrm>
            <a:off x="6987059" y="2955937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8" name="Circle"/>
          <p:cNvSpPr/>
          <p:nvPr/>
        </p:nvSpPr>
        <p:spPr>
          <a:xfrm>
            <a:off x="6673990" y="2774557"/>
            <a:ext cx="628812" cy="628815"/>
          </a:xfrm>
          <a:prstGeom prst="ellipse">
            <a:avLst/>
          </a:prstGeom>
          <a:ln w="12700">
            <a:solidFill>
              <a:srgbClr val="CB297B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89" name="Circle"/>
          <p:cNvSpPr/>
          <p:nvPr/>
        </p:nvSpPr>
        <p:spPr>
          <a:xfrm>
            <a:off x="5014425" y="4015474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0" name="Circle"/>
          <p:cNvSpPr/>
          <p:nvPr/>
        </p:nvSpPr>
        <p:spPr>
          <a:xfrm>
            <a:off x="4852154" y="4342549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1" name="Circle"/>
          <p:cNvSpPr/>
          <p:nvPr/>
        </p:nvSpPr>
        <p:spPr>
          <a:xfrm>
            <a:off x="5746570" y="2212781"/>
            <a:ext cx="466727" cy="466727"/>
          </a:xfrm>
          <a:prstGeom prst="ellipse">
            <a:avLst/>
          </a:prstGeom>
          <a:ln w="12700">
            <a:solidFill>
              <a:srgbClr val="FF93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2" name="Circle"/>
          <p:cNvSpPr/>
          <p:nvPr/>
        </p:nvSpPr>
        <p:spPr>
          <a:xfrm>
            <a:off x="7121431" y="3206915"/>
            <a:ext cx="99320" cy="99320"/>
          </a:xfrm>
          <a:prstGeom prst="ellipse">
            <a:avLst/>
          </a:prstGeom>
          <a:solidFill>
            <a:srgbClr val="EE220C"/>
          </a:solidFill>
          <a:ln w="3175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3" name="Circle"/>
          <p:cNvSpPr/>
          <p:nvPr/>
        </p:nvSpPr>
        <p:spPr>
          <a:xfrm>
            <a:off x="4571102" y="2320411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4" name="Circle"/>
          <p:cNvSpPr/>
          <p:nvPr/>
        </p:nvSpPr>
        <p:spPr>
          <a:xfrm>
            <a:off x="5805379" y="2294217"/>
            <a:ext cx="419101" cy="419103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5" name="Circle"/>
          <p:cNvSpPr/>
          <p:nvPr/>
        </p:nvSpPr>
        <p:spPr>
          <a:xfrm>
            <a:off x="4836102" y="4320810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6" name="Circle"/>
          <p:cNvSpPr/>
          <p:nvPr/>
        </p:nvSpPr>
        <p:spPr>
          <a:xfrm>
            <a:off x="5038238" y="4074416"/>
            <a:ext cx="419101" cy="419101"/>
          </a:xfrm>
          <a:prstGeom prst="ellipse">
            <a:avLst/>
          </a:prstGeom>
          <a:ln w="12700">
            <a:solidFill>
              <a:srgbClr val="88FA4E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2724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547"/>
          </a:p>
        </p:txBody>
      </p:sp>
      <p:sp>
        <p:nvSpPr>
          <p:cNvPr id="498" name="Vacant…"/>
          <p:cNvSpPr txBox="1"/>
          <p:nvPr/>
        </p:nvSpPr>
        <p:spPr>
          <a:xfrm>
            <a:off x="4669363" y="1682710"/>
            <a:ext cx="866454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Vacant</a:t>
            </a:r>
          </a:p>
          <a:p>
            <a:pPr algn="ctr" defTabSz="412724">
              <a:defRPr sz="1100" b="1">
                <a:solidFill>
                  <a:srgbClr val="99195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Properties</a:t>
            </a:r>
          </a:p>
        </p:txBody>
      </p:sp>
      <p:sp>
        <p:nvSpPr>
          <p:cNvPr id="499" name="Gas…"/>
          <p:cNvSpPr txBox="1"/>
          <p:nvPr/>
        </p:nvSpPr>
        <p:spPr>
          <a:xfrm>
            <a:off x="7273053" y="3297180"/>
            <a:ext cx="685635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Gas</a:t>
            </a:r>
          </a:p>
          <a:p>
            <a:pPr algn="ctr" defTabSz="412724">
              <a:defRPr sz="1100" b="1">
                <a:solidFill>
                  <a:srgbClr val="FF9300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Stations</a:t>
            </a:r>
          </a:p>
        </p:txBody>
      </p:sp>
      <p:sp>
        <p:nvSpPr>
          <p:cNvPr id="500" name="Convenience…"/>
          <p:cNvSpPr txBox="1"/>
          <p:nvPr/>
        </p:nvSpPr>
        <p:spPr>
          <a:xfrm>
            <a:off x="4174286" y="3687391"/>
            <a:ext cx="1055095" cy="500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/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Convenience</a:t>
            </a:r>
          </a:p>
          <a:p>
            <a:pPr algn="ctr" defTabSz="412724">
              <a:defRPr sz="1100" b="1">
                <a:solidFill>
                  <a:srgbClr val="88FA4E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1500"/>
              <a:t>Stores</a:t>
            </a:r>
          </a:p>
        </p:txBody>
      </p:sp>
      <p:sp>
        <p:nvSpPr>
          <p:cNvPr id="501" name="Vulnerable"/>
          <p:cNvSpPr txBox="1"/>
          <p:nvPr/>
        </p:nvSpPr>
        <p:spPr>
          <a:xfrm>
            <a:off x="2586553" y="1929111"/>
            <a:ext cx="1074138" cy="23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 spc="239">
                <a:ln w="12700" cap="flat">
                  <a:solidFill>
                    <a:srgbClr val="00A2FF"/>
                  </a:solidFill>
                  <a:prstDash val="solid"/>
                  <a:miter lim="400000"/>
                </a:ln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265"/>
              <a:t>Vulnerable</a:t>
            </a:r>
          </a:p>
        </p:txBody>
      </p:sp>
      <p:sp>
        <p:nvSpPr>
          <p:cNvPr id="502" name="Vulnerable"/>
          <p:cNvSpPr txBox="1"/>
          <p:nvPr/>
        </p:nvSpPr>
        <p:spPr>
          <a:xfrm>
            <a:off x="8978484" y="3140007"/>
            <a:ext cx="1074138" cy="23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 spc="239">
                <a:ln w="12700" cap="flat">
                  <a:solidFill>
                    <a:srgbClr val="00A2FF"/>
                  </a:solidFill>
                  <a:prstDash val="solid"/>
                  <a:miter lim="400000"/>
                </a:ln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265"/>
              <a:t>Vulnerable</a:t>
            </a:r>
          </a:p>
        </p:txBody>
      </p:sp>
      <p:sp>
        <p:nvSpPr>
          <p:cNvPr id="503" name="Vulnerable"/>
          <p:cNvSpPr txBox="1"/>
          <p:nvPr/>
        </p:nvSpPr>
        <p:spPr>
          <a:xfrm>
            <a:off x="8066213" y="1644143"/>
            <a:ext cx="1074138" cy="23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 spc="239">
                <a:ln w="12700" cap="flat">
                  <a:solidFill>
                    <a:srgbClr val="00A2FF"/>
                  </a:solidFill>
                  <a:prstDash val="solid"/>
                  <a:miter lim="400000"/>
                </a:ln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265"/>
              <a:t>Vulnerable</a:t>
            </a:r>
          </a:p>
        </p:txBody>
      </p:sp>
      <p:sp>
        <p:nvSpPr>
          <p:cNvPr id="504" name="Vulnerable"/>
          <p:cNvSpPr txBox="1"/>
          <p:nvPr/>
        </p:nvSpPr>
        <p:spPr>
          <a:xfrm>
            <a:off x="2243319" y="4356721"/>
            <a:ext cx="1074138" cy="23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 spc="239">
                <a:ln w="12700" cap="flat">
                  <a:solidFill>
                    <a:srgbClr val="00A2FF"/>
                  </a:solidFill>
                  <a:prstDash val="solid"/>
                  <a:miter lim="400000"/>
                </a:ln>
                <a:solidFill>
                  <a:srgbClr val="0000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265"/>
              <a:t>Vulnerable</a:t>
            </a:r>
          </a:p>
        </p:txBody>
      </p:sp>
      <p:sp>
        <p:nvSpPr>
          <p:cNvPr id="505" name="Simsi = enhanced spatial analysis:…"/>
          <p:cNvSpPr txBox="1"/>
          <p:nvPr/>
        </p:nvSpPr>
        <p:spPr>
          <a:xfrm>
            <a:off x="7635628" y="4098169"/>
            <a:ext cx="2835408" cy="1115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19049" tIns="19049" rIns="19049" bIns="19049" anchor="ctr">
            <a:spAutoFit/>
          </a:bodyPr>
          <a:lstStyle/>
          <a:p>
            <a:pPr algn="ctr" defTabSz="412724">
              <a:defRPr b="1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3500"/>
              <a:t>Risk Terrain Modeling</a:t>
            </a:r>
            <a:endParaRPr sz="3500" i="1"/>
          </a:p>
        </p:txBody>
      </p:sp>
      <p:sp>
        <p:nvSpPr>
          <p:cNvPr id="506" name="Rectangle"/>
          <p:cNvSpPr/>
          <p:nvPr/>
        </p:nvSpPr>
        <p:spPr>
          <a:xfrm>
            <a:off x="401562" y="237686"/>
            <a:ext cx="11316305" cy="6382629"/>
          </a:xfrm>
          <a:prstGeom prst="rect">
            <a:avLst/>
          </a:prstGeom>
          <a:ln w="50800">
            <a:solidFill>
              <a:srgbClr val="000000"/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80000"/>
              </a:lnSpc>
              <a:defRPr sz="2800" cap="all">
                <a:solidFill>
                  <a:srgbClr val="FFFFFF"/>
                </a:solidFill>
              </a:defRPr>
            </a:pPr>
            <a:endParaRPr sz="1969"/>
          </a:p>
        </p:txBody>
      </p:sp>
      <p:sp>
        <p:nvSpPr>
          <p:cNvPr id="2" name="Risky Places">
            <a:extLst>
              <a:ext uri="{FF2B5EF4-FFF2-40B4-BE49-F238E27FC236}">
                <a16:creationId xmlns:a16="http://schemas.microsoft.com/office/drawing/2014/main" id="{7B8616C4-A92D-C7F4-8D00-F108A0BB5FA6}"/>
              </a:ext>
            </a:extLst>
          </p:cNvPr>
          <p:cNvSpPr txBox="1"/>
          <p:nvPr/>
        </p:nvSpPr>
        <p:spPr>
          <a:xfrm>
            <a:off x="6159571" y="1427139"/>
            <a:ext cx="1120498" cy="300080"/>
          </a:xfrm>
          <a:prstGeom prst="rect">
            <a:avLst/>
          </a:prstGeom>
          <a:ln w="12700">
            <a:solidFill>
              <a:schemeClr val="accent1"/>
            </a:soli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49" tIns="19049" rIns="19049" bIns="19049" anchor="ctr">
            <a:spAutoFit/>
          </a:bodyPr>
          <a:lstStyle>
            <a:lvl1pPr algn="ctr" defTabSz="587022">
              <a:spcBef>
                <a:spcPts val="0"/>
              </a:spcBef>
              <a:defRPr b="1">
                <a:solidFill>
                  <a:srgbClr val="00A2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1700"/>
              <a:t>Risky Places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7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9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5541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1EEF0D-1886-F540-89AF-AC32C901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1480" y="2684095"/>
            <a:ext cx="2451463" cy="3492868"/>
          </a:xfrm>
        </p:spPr>
        <p:txBody>
          <a:bodyPr vert="horz" lIns="91440" tIns="45720" rIns="91440" bIns="45720" rtlCol="0">
            <a:normAutofit/>
          </a:bodyPr>
          <a:lstStyle/>
          <a:p>
            <a:pPr marL="228589" indent="0">
              <a:buNone/>
            </a:pPr>
            <a:r>
              <a:rPr lang="en-US" sz="1800">
                <a:solidFill>
                  <a:srgbClr val="ED7D31"/>
                </a:solidFill>
              </a:rPr>
              <a:t>INCREASE AWARENESS OF HYPERLOCAL CRIME PROBLEMS </a:t>
            </a:r>
          </a:p>
          <a:p>
            <a:pPr marL="228589" indent="0">
              <a:buNone/>
            </a:pPr>
            <a:r>
              <a:rPr lang="en-US" sz="1800"/>
              <a:t>DEPLOY RESOURCES TO </a:t>
            </a:r>
            <a:r>
              <a:rPr lang="en-US" sz="1800">
                <a:solidFill>
                  <a:srgbClr val="ED7D31"/>
                </a:solidFill>
              </a:rPr>
              <a:t>PRIORITY AREAS </a:t>
            </a:r>
            <a:r>
              <a:rPr lang="en-US" sz="1800"/>
              <a:t>TO MAXIMIZE THE IMPACT OF COMMUNITY PROGRAMS AND ACTIVITIES</a:t>
            </a:r>
          </a:p>
        </p:txBody>
      </p:sp>
      <p:pic>
        <p:nvPicPr>
          <p:cNvPr id="3" name="Picture 2" descr="Map&#10;&#10;Description automatically generated with medium confidence">
            <a:extLst>
              <a:ext uri="{FF2B5EF4-FFF2-40B4-BE49-F238E27FC236}">
                <a16:creationId xmlns:a16="http://schemas.microsoft.com/office/drawing/2014/main" id="{791307BB-937D-5849-98B4-30CA10F7D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471" y="-5033"/>
            <a:ext cx="8855529" cy="686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52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9CD31D-CA81-A292-5486-AF1F97DB5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120650" indent="0">
              <a:buSzPct val="150000"/>
              <a:buNone/>
            </a:pPr>
            <a:r>
              <a:rPr lang="en-US" u="sng"/>
              <a:t>STEP 3</a:t>
            </a:r>
            <a:r>
              <a:rPr lang="en-US"/>
              <a:t>: </a:t>
            </a:r>
            <a:r>
              <a:rPr lang="en-US" b="0"/>
              <a:t>Give community stakeholders an opportunity to </a:t>
            </a:r>
            <a:r>
              <a:rPr lang="en-US"/>
              <a:t>address community crime problems</a:t>
            </a:r>
            <a:r>
              <a:rPr lang="en-US" b="0"/>
              <a:t> in a </a:t>
            </a:r>
            <a:r>
              <a:rPr lang="en-US"/>
              <a:t>data-informed environment</a:t>
            </a:r>
            <a:r>
              <a:rPr lang="en-US" b="0"/>
              <a:t>. 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83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2AD7F6-A76D-120F-F7A5-9CC39515A166}"/>
              </a:ext>
            </a:extLst>
          </p:cNvPr>
          <p:cNvSpPr txBox="1"/>
          <p:nvPr/>
        </p:nvSpPr>
        <p:spPr>
          <a:xfrm>
            <a:off x="643467" y="321734"/>
            <a:ext cx="10905066" cy="113573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NEWARK PUBLIC SAFETY COLLABORATIVE (NPSC)</a:t>
            </a:r>
            <a:endParaRPr lang="en-US" sz="3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2F1BB3-BF0F-024C-E221-CA988FF604F0}"/>
              </a:ext>
            </a:extLst>
          </p:cNvPr>
          <p:cNvSpPr txBox="1"/>
          <p:nvPr/>
        </p:nvSpPr>
        <p:spPr>
          <a:xfrm>
            <a:off x="643469" y="1936846"/>
            <a:ext cx="4623845" cy="438665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/>
              <a:t>Started as an extension of the Safer Newark Council that was catalyzed by Rutgers University-Newark,</a:t>
            </a:r>
            <a:r>
              <a:rPr lang="en-US" sz="2000">
                <a:cs typeface="Calibri"/>
              </a:rPr>
              <a:t> </a:t>
            </a:r>
            <a:r>
              <a:rPr lang="en-US" sz="2000"/>
              <a:t>the Newark Public Safety Collaborative (NPSC) was launched in 2018 to prioritize crime problems</a:t>
            </a:r>
            <a:r>
              <a:rPr lang="en-US" sz="2000" b="1"/>
              <a:t> </a:t>
            </a:r>
            <a:r>
              <a:rPr lang="en-US" sz="2000"/>
              <a:t>with guidance from its community partners. </a:t>
            </a:r>
            <a:endParaRPr lang="en-US" sz="2000">
              <a:ea typeface="+mn-lt"/>
              <a:cs typeface="+mn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/>
              <a:t>Housed </a:t>
            </a:r>
            <a:r>
              <a:rPr lang="en-US" sz="2000">
                <a:ea typeface="+mn-lt"/>
                <a:cs typeface="+mn-lt"/>
              </a:rPr>
              <a:t>in the Rutgers School of Criminal Justice-Newark and convened by School of Criminal Justice faculty</a:t>
            </a:r>
            <a:r>
              <a:rPr lang="en-US" sz="2000"/>
              <a:t>, the NPSC engages </a:t>
            </a:r>
            <a:r>
              <a:rPr lang="en-US" sz="2000">
                <a:ea typeface="+mn-lt"/>
                <a:cs typeface="+mn-lt"/>
              </a:rPr>
              <a:t>community partners to problem-solve Newark’s most pressing crime issues</a:t>
            </a:r>
            <a:endParaRPr lang="en-US" sz="2000"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200">
              <a:ea typeface="+mn-lt"/>
              <a:cs typeface="+mn-lt"/>
            </a:endParaRPr>
          </a:p>
        </p:txBody>
      </p:sp>
      <p:grpSp>
        <p:nvGrpSpPr>
          <p:cNvPr id="40" name="Group 30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32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5" descr="A picture containing text, sky, outdoor, city&#10;&#10;Description automatically generated">
            <a:extLst>
              <a:ext uri="{FF2B5EF4-FFF2-40B4-BE49-F238E27FC236}">
                <a16:creationId xmlns:a16="http://schemas.microsoft.com/office/drawing/2014/main" id="{7972ED00-4CCB-1145-00FB-160DE98311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237" b="-2"/>
          <a:stretch/>
        </p:blipFill>
        <p:spPr>
          <a:xfrm>
            <a:off x="5660053" y="1782981"/>
            <a:ext cx="5523745" cy="4361892"/>
          </a:xfrm>
          <a:prstGeom prst="rect">
            <a:avLst/>
          </a:prstGeom>
        </p:spPr>
      </p:pic>
      <p:grpSp>
        <p:nvGrpSpPr>
          <p:cNvPr id="42" name="Group 34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43" name="Rectangle 35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36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0725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85" name="Rectangle 2079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127;ga8e45ca884_0_16">
            <a:extLst>
              <a:ext uri="{FF2B5EF4-FFF2-40B4-BE49-F238E27FC236}">
                <a16:creationId xmlns:a16="http://schemas.microsoft.com/office/drawing/2014/main" id="{694511F4-6DF6-6D5F-8C12-50DA1748A394}"/>
              </a:ext>
            </a:extLst>
          </p:cNvPr>
          <p:cNvSpPr txBox="1"/>
          <p:nvPr/>
        </p:nvSpPr>
        <p:spPr>
          <a:xfrm>
            <a:off x="411480" y="987552"/>
            <a:ext cx="4485861" cy="1088136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>
                <a:latin typeface="+mj-lt"/>
                <a:ea typeface="+mj-ea"/>
                <a:cs typeface="+mj-cs"/>
              </a:rPr>
              <a:t>DEMOCRATIZE ACCESS TO DATA AND ANALYTICS</a:t>
            </a:r>
            <a:endParaRPr lang="en-US" sz="3100"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086" name="Rectangle 2081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84" name="Rectangle 2083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B73207-CDFB-A472-BADE-A448E8E1A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SzPct val="100000"/>
              <a:buFont typeface="Arial" panose="020B0604020202020204" pitchFamily="34" charset="0"/>
              <a:buChar char="•"/>
            </a:pPr>
            <a:r>
              <a:rPr lang="en-US" sz="1800" b="0"/>
              <a:t>Most community agencies </a:t>
            </a:r>
            <a:r>
              <a:rPr lang="en-US" sz="1800"/>
              <a:t>lack access </a:t>
            </a:r>
            <a:r>
              <a:rPr lang="en-US" sz="1800" b="0"/>
              <a:t>to neighborhood-specific </a:t>
            </a:r>
            <a:r>
              <a:rPr lang="en-US" sz="1800"/>
              <a:t>data and analytics </a:t>
            </a:r>
            <a:r>
              <a:rPr lang="en-US" sz="1800" b="0"/>
              <a:t>to identify priorities informing their programs and activities. </a:t>
            </a:r>
          </a:p>
          <a:p>
            <a:pPr indent="-228600">
              <a:buSzPct val="100000"/>
              <a:buFont typeface="Arial" panose="020B0604020202020204" pitchFamily="34" charset="0"/>
              <a:buChar char="•"/>
            </a:pPr>
            <a:r>
              <a:rPr lang="en-US" sz="1800" b="0"/>
              <a:t>DICE offers CBOs and other community agencies direct access to </a:t>
            </a:r>
            <a:r>
              <a:rPr lang="en-US" sz="1800"/>
              <a:t>independently produced data and analytics </a:t>
            </a:r>
            <a:r>
              <a:rPr lang="en-US" sz="1800" b="0"/>
              <a:t>to identify</a:t>
            </a:r>
            <a:r>
              <a:rPr lang="en-US" sz="1800"/>
              <a:t> priority areas</a:t>
            </a:r>
            <a:r>
              <a:rPr lang="en-US" sz="1800" b="0"/>
              <a:t>, significantly increasing community groups’ ability to engage in public safety efforts</a:t>
            </a:r>
            <a:r>
              <a:rPr lang="en-US" sz="1800"/>
              <a:t> </a:t>
            </a:r>
            <a:r>
              <a:rPr lang="en-US" sz="1800" b="0"/>
              <a:t>and become </a:t>
            </a:r>
            <a:r>
              <a:rPr lang="en-US" sz="1800"/>
              <a:t>coproducers of public safety</a:t>
            </a:r>
            <a:r>
              <a:rPr lang="en-US" sz="1800" b="0"/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b="0"/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b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7D600D4F-578B-B201-28C5-BDB0710044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57" r="1" b="17395"/>
          <a:stretch/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864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D73FEB-44C2-34A1-6E76-4F15328BAA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12" b="2"/>
          <a:stretch/>
        </p:blipFill>
        <p:spPr>
          <a:xfrm>
            <a:off x="191086" y="171715"/>
            <a:ext cx="5813197" cy="61290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C36196-B528-312B-2038-5BC8713A5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59"/>
          <a:stretch/>
        </p:blipFill>
        <p:spPr>
          <a:xfrm>
            <a:off x="6196929" y="171716"/>
            <a:ext cx="5803986" cy="3171422"/>
          </a:xfrm>
          <a:prstGeom prst="rect">
            <a:avLst/>
          </a:prstGeom>
        </p:spPr>
      </p:pic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FF46F60E-6886-40A2-E626-3C537D6600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2" r="16026" b="2"/>
          <a:stretch/>
        </p:blipFill>
        <p:spPr>
          <a:xfrm>
            <a:off x="6196929" y="3514856"/>
            <a:ext cx="5786386" cy="2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284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A540A9-3FE7-DD29-8E5B-F33312A11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u="sng"/>
              <a:t>STEP 4</a:t>
            </a:r>
            <a:r>
              <a:rPr lang="en-US" b="0"/>
              <a:t>: Develop </a:t>
            </a:r>
            <a:r>
              <a:rPr lang="en-US"/>
              <a:t>strategies for crime prevention </a:t>
            </a:r>
            <a:r>
              <a:rPr lang="en-US" b="0"/>
              <a:t>and community change.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6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Freeform: Shape 27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Freeform: Shape 29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solidFill>
                  <a:schemeClr val="accent2"/>
                </a:solidFill>
              </a:rPr>
              <a:t>PRIORITY AREAS </a:t>
            </a:r>
            <a:r>
              <a:rPr lang="en-US" sz="2000"/>
              <a:t>FOR AUTO THEFT DICE CAMPAIGN IN NEWARK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/>
              <a:t>Areas with a concentration of </a:t>
            </a:r>
            <a:r>
              <a:rPr lang="en-US" sz="2000" u="sng"/>
              <a:t>retail stores</a:t>
            </a:r>
            <a:r>
              <a:rPr lang="en-US" sz="2000"/>
              <a:t>, </a:t>
            </a:r>
            <a:r>
              <a:rPr lang="en-US" sz="2000" u="sng"/>
              <a:t>bodegas</a:t>
            </a:r>
            <a:r>
              <a:rPr lang="en-US" sz="2000"/>
              <a:t>, and </a:t>
            </a:r>
            <a:r>
              <a:rPr lang="en-US" sz="2000" u="sng"/>
              <a:t>grocery stores</a:t>
            </a:r>
            <a:r>
              <a:rPr lang="en-US" sz="2000"/>
              <a:t> (e.g., strip malls) are at the </a:t>
            </a:r>
            <a:r>
              <a:rPr lang="en-US" sz="2000">
                <a:solidFill>
                  <a:schemeClr val="accent2"/>
                </a:solidFill>
              </a:rPr>
              <a:t>highest risk</a:t>
            </a:r>
            <a:r>
              <a:rPr lang="en-US" sz="200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828" y="192868"/>
            <a:ext cx="4999822" cy="647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49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A540A9-3FE7-DD29-8E5B-F33312A11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u="sng"/>
              <a:t>STEP 5</a:t>
            </a:r>
            <a:r>
              <a:rPr lang="en-US" b="0"/>
              <a:t>: Engage community agencies to become </a:t>
            </a:r>
            <a:r>
              <a:rPr lang="en-US"/>
              <a:t>coproducers of public safety</a:t>
            </a:r>
            <a:r>
              <a:rPr lang="en-US" b="0"/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50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63">
            <a:extLst>
              <a:ext uri="{FF2B5EF4-FFF2-40B4-BE49-F238E27FC236}">
                <a16:creationId xmlns:a16="http://schemas.microsoft.com/office/drawing/2014/main" id="{AE47195D-EC06-4298-8805-0F0D6599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9FC1B0B-E177-40C8-B414-B8F4443A07C8}"/>
              </a:ext>
            </a:extLst>
          </p:cNvPr>
          <p:cNvSpPr txBox="1">
            <a:spLocks/>
          </p:cNvSpPr>
          <p:nvPr/>
        </p:nvSpPr>
        <p:spPr>
          <a:xfrm>
            <a:off x="9267909" y="2023110"/>
            <a:ext cx="2469624" cy="2846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ヒラギノ角ゴ Pro W3" charset="0"/>
                <a:cs typeface="Geneva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3100" b="1">
                <a:solidFill>
                  <a:schemeClr val="tx1"/>
                </a:solidFill>
                <a:ea typeface="+mj-ea"/>
                <a:cs typeface="+mj-cs"/>
              </a:rPr>
              <a:t>DICE CAMPAIGN TO REDUCE AUTO THEFTS IN NEWARK</a:t>
            </a:r>
          </a:p>
        </p:txBody>
      </p:sp>
      <p:sp>
        <p:nvSpPr>
          <p:cNvPr id="96" name="Rectangle 65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67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8DAF84-34A4-C392-D3B6-C4AA56AFA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39" y="858525"/>
            <a:ext cx="3426828" cy="5211906"/>
          </a:xfrm>
          <a:prstGeom prst="rect">
            <a:avLst/>
          </a:prstGeom>
        </p:spPr>
      </p:pic>
      <p:pic>
        <p:nvPicPr>
          <p:cNvPr id="7" name="Picture 6" descr="A group of people crossing a street&#10;&#10;Description automatically generated with low confidence">
            <a:extLst>
              <a:ext uri="{FF2B5EF4-FFF2-40B4-BE49-F238E27FC236}">
                <a16:creationId xmlns:a16="http://schemas.microsoft.com/office/drawing/2014/main" id="{FE8DE870-1634-D156-7398-0EB5FFCB8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6" y="2082590"/>
            <a:ext cx="3685032" cy="2763774"/>
          </a:xfrm>
          <a:prstGeom prst="rect">
            <a:avLst/>
          </a:prstGeom>
        </p:spPr>
      </p:pic>
      <p:sp>
        <p:nvSpPr>
          <p:cNvPr id="98" name="Rectangle 69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-4191000"/>
            <a:ext cx="1920240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18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D48D9584-D2FD-48CE-9E17-4E250B743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" r="-2" b="41575"/>
          <a:stretch/>
        </p:blipFill>
        <p:spPr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2" r="1" b="27622"/>
          <a:stretch/>
        </p:blipFill>
        <p:spPr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r="2" b="7921"/>
          <a:stretch/>
        </p:blipFill>
        <p:spPr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26" name="Freeform: Shape 22">
            <a:extLst>
              <a:ext uri="{FF2B5EF4-FFF2-40B4-BE49-F238E27FC236}">
                <a16:creationId xmlns:a16="http://schemas.microsoft.com/office/drawing/2014/main" id="{CA17DEF4-6C5D-41C6-8D93-5C7CFD7AD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22BBC5A3-5C8C-4FB9-AEFF-8778D2C98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9FC1B0B-E177-40C8-B414-B8F4443A07C8}"/>
              </a:ext>
            </a:extLst>
          </p:cNvPr>
          <p:cNvSpPr txBox="1">
            <a:spLocks/>
          </p:cNvSpPr>
          <p:nvPr/>
        </p:nvSpPr>
        <p:spPr>
          <a:xfrm>
            <a:off x="438912" y="1508760"/>
            <a:ext cx="3429000" cy="28986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ヒラギノ角ゴ Pro W3" charset="0"/>
                <a:cs typeface="Geneva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33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DICE CAMPAIGN TO REDUCE ROBBERIES NEAR ATMS</a:t>
            </a:r>
            <a:endParaRPr lang="en-US" sz="3300" kern="1200">
              <a:solidFill>
                <a:schemeClr val="tx1"/>
              </a:solidFill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BB917E8-D696-4787-96D6-521A9C42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41897"/>
          <a:stretch/>
        </p:blipFill>
        <p:spPr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9F4C545-E278-42ED-9B78-2EBA46444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80C62C-4A7D-4342-B22D-C82666030792}"/>
              </a:ext>
            </a:extLst>
          </p:cNvPr>
          <p:cNvSpPr txBox="1">
            <a:spLocks/>
          </p:cNvSpPr>
          <p:nvPr/>
        </p:nvSpPr>
        <p:spPr>
          <a:xfrm>
            <a:off x="1981200" y="201551"/>
            <a:ext cx="7569242" cy="67730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ヒラギノ角ゴ Pro W3" charset="0"/>
                <a:cs typeface="Geneva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  <a:ea typeface="ヒラギノ角ゴ Pro W3" charset="0"/>
                <a:cs typeface="Geneva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sz="2500" b="1" cap="all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-4191000"/>
            <a:ext cx="1920240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00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a8e45ca884_0_70"/>
          <p:cNvSpPr txBox="1">
            <a:spLocks noGrp="1"/>
          </p:cNvSpPr>
          <p:nvPr>
            <p:ph type="body" idx="1"/>
          </p:nvPr>
        </p:nvSpPr>
        <p:spPr>
          <a:xfrm>
            <a:off x="2050773" y="967409"/>
            <a:ext cx="8229600" cy="45339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 marL="0" indent="0">
              <a:buNone/>
            </a:pPr>
            <a:endParaRPr lang="en-US" sz="1500" dirty="0">
              <a:solidFill>
                <a:schemeClr val="dk1"/>
              </a:solidFill>
            </a:endParaRPr>
          </a:p>
          <a:p>
            <a:pPr marL="0" indent="0">
              <a:buNone/>
            </a:pPr>
            <a:endParaRPr lang="en-US" sz="15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r>
              <a:rPr lang="en-US" sz="2800" dirty="0">
                <a:solidFill>
                  <a:schemeClr val="dk1"/>
                </a:solidFill>
                <a:hlinkClick r:id="rId3"/>
              </a:rPr>
              <a:t>www.newarkcollaborative.org</a:t>
            </a:r>
            <a:endParaRPr lang="en-US" sz="20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lang="en-US" sz="180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dk1"/>
                </a:solidFill>
              </a:rPr>
              <a:t>Alejandro </a:t>
            </a:r>
            <a:r>
              <a:rPr lang="en-US" sz="1800" dirty="0" err="1">
                <a:solidFill>
                  <a:schemeClr val="dk1"/>
                </a:solidFill>
              </a:rPr>
              <a:t>Giménez</a:t>
            </a:r>
            <a:r>
              <a:rPr lang="en-US" sz="1800" dirty="0">
                <a:solidFill>
                  <a:schemeClr val="dk1"/>
                </a:solidFill>
              </a:rPr>
              <a:t>-Santana, PhD</a:t>
            </a:r>
            <a:endParaRPr lang="en-US" sz="1800" dirty="0">
              <a:solidFill>
                <a:schemeClr val="dk1"/>
              </a:solidFill>
              <a:cs typeface="Calibri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dk1"/>
                </a:solidFill>
                <a:ea typeface="+mn-lt"/>
                <a:cs typeface="Calibri"/>
                <a:hlinkClick r:id="rId4"/>
              </a:rPr>
              <a:t>ag903@scj.rutgers.edu</a:t>
            </a:r>
            <a:endParaRPr lang="en-US" sz="1800" dirty="0">
              <a:solidFill>
                <a:schemeClr val="dk1"/>
              </a:solidFill>
              <a:ea typeface="+mn-lt"/>
              <a:cs typeface="Calibri"/>
            </a:endParaRPr>
          </a:p>
          <a:p>
            <a:pPr marL="0" indent="0" algn="ctr">
              <a:buNone/>
            </a:pPr>
            <a:endParaRPr lang="en-US" sz="1800" dirty="0">
              <a:solidFill>
                <a:schemeClr val="dk1"/>
              </a:solidFill>
              <a:ea typeface="+mn-lt"/>
              <a:cs typeface="+mn-lt"/>
            </a:endParaRPr>
          </a:p>
          <a:p>
            <a:pPr marL="0" indent="0" algn="ctr">
              <a:buClr>
                <a:srgbClr val="44546A"/>
              </a:buClr>
              <a:buNone/>
            </a:pPr>
            <a:endParaRPr lang="en-US" sz="1500" b="0" dirty="0"/>
          </a:p>
          <a:p>
            <a:pPr marL="0" indent="0" algn="ctr">
              <a:buClr>
                <a:srgbClr val="44546A"/>
              </a:buClr>
              <a:buNone/>
            </a:pPr>
            <a:r>
              <a:rPr lang="en-US" sz="1500" b="0" dirty="0"/>
              <a:t>School of Criminal Justice</a:t>
            </a:r>
            <a:endParaRPr sz="1500" b="0" dirty="0">
              <a:cs typeface="Calibri"/>
            </a:endParaRPr>
          </a:p>
          <a:p>
            <a:pPr marL="0" indent="0" algn="ctr">
              <a:spcBef>
                <a:spcPts val="280"/>
              </a:spcBef>
              <a:buClr>
                <a:schemeClr val="dk1"/>
              </a:buClr>
              <a:buSzPts val="1400"/>
              <a:buNone/>
            </a:pPr>
            <a:r>
              <a:rPr lang="en-US" sz="1500" b="0" dirty="0"/>
              <a:t>Rutgers University-Newark</a:t>
            </a:r>
            <a:endParaRPr sz="1500" b="0" dirty="0">
              <a:solidFill>
                <a:schemeClr val="dk1"/>
              </a:solidFill>
            </a:endParaRPr>
          </a:p>
          <a:p>
            <a:pPr marL="0" indent="0" algn="ctr">
              <a:buNone/>
            </a:pPr>
            <a:endParaRPr sz="1500" dirty="0"/>
          </a:p>
        </p:txBody>
      </p:sp>
      <p:pic>
        <p:nvPicPr>
          <p:cNvPr id="3" name="Picture 2" descr="A picture containing text, city, several&#10;&#10;Description automatically generated">
            <a:extLst>
              <a:ext uri="{FF2B5EF4-FFF2-40B4-BE49-F238E27FC236}">
                <a16:creationId xmlns:a16="http://schemas.microsoft.com/office/drawing/2014/main" id="{FA04961A-DB90-FA81-31E7-F3113BA267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8503" y="327635"/>
            <a:ext cx="5685183" cy="29498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89" name="Rectangle 108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127;ga8e45ca884_0_16">
            <a:extLst>
              <a:ext uri="{FF2B5EF4-FFF2-40B4-BE49-F238E27FC236}">
                <a16:creationId xmlns:a16="http://schemas.microsoft.com/office/drawing/2014/main" id="{B080F8B9-FD56-0847-91FB-8235CDB08289}"/>
              </a:ext>
            </a:extLst>
          </p:cNvPr>
          <p:cNvSpPr txBox="1"/>
          <p:nvPr/>
        </p:nvSpPr>
        <p:spPr>
          <a:xfrm>
            <a:off x="587146" y="-3250"/>
            <a:ext cx="11018520" cy="1434415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>
                <a:latin typeface="+mj-lt"/>
                <a:ea typeface="+mj-ea"/>
                <a:cs typeface="+mj-cs"/>
              </a:rPr>
              <a:t>CALLS FOR CHANGE</a:t>
            </a:r>
            <a:endParaRPr lang="en-US" sz="4000" b="1">
              <a:latin typeface="+mj-lt"/>
              <a:ea typeface="+mj-ea"/>
              <a:cs typeface="Calibri Light"/>
            </a:endParaRPr>
          </a:p>
        </p:txBody>
      </p:sp>
      <p:sp>
        <p:nvSpPr>
          <p:cNvPr id="109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5BEABB-D6E7-B146-A97F-E8A44B9D5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6565" indent="-228600">
              <a:buSzPct val="150000"/>
              <a:buFont typeface="Arial" panose="020B0604020202020204" pitchFamily="34" charset="0"/>
              <a:buChar char="•"/>
            </a:pPr>
            <a:r>
              <a:rPr lang="en-US" sz="2000" b="0"/>
              <a:t>In the aftermath of the killing of George Floyd, protests erupted across the United States demanding more </a:t>
            </a:r>
            <a:r>
              <a:rPr lang="en-US" sz="2000"/>
              <a:t>social justice</a:t>
            </a:r>
            <a:r>
              <a:rPr lang="en-US" sz="2000" b="0"/>
              <a:t>, the </a:t>
            </a:r>
            <a:r>
              <a:rPr lang="en-US" sz="2000"/>
              <a:t>end of systemic racism</a:t>
            </a:r>
            <a:r>
              <a:rPr lang="en-US" sz="2000" b="0"/>
              <a:t>, and </a:t>
            </a:r>
            <a:r>
              <a:rPr lang="en-US" sz="2000"/>
              <a:t>police reform</a:t>
            </a:r>
            <a:r>
              <a:rPr lang="en-US" sz="2000" b="0"/>
              <a:t>.</a:t>
            </a:r>
            <a:endParaRPr lang="en-US" sz="2000"/>
          </a:p>
          <a:p>
            <a:pPr marL="456565" indent="-228600">
              <a:buSzPct val="150000"/>
              <a:buFont typeface="Arial" panose="020B0604020202020204" pitchFamily="34" charset="0"/>
              <a:buChar char="•"/>
            </a:pPr>
            <a:r>
              <a:rPr lang="en-US" sz="2000" b="0"/>
              <a:t>Renewed interest in </a:t>
            </a:r>
            <a:r>
              <a:rPr lang="en-US" sz="2000"/>
              <a:t>community involvement </a:t>
            </a:r>
            <a:r>
              <a:rPr lang="en-US" sz="2000" b="0"/>
              <a:t>in decision-making around policing, spurred on by recent events around police brutality and calls for defunding police. </a:t>
            </a:r>
          </a:p>
          <a:p>
            <a:pPr marL="456565" indent="-228600">
              <a:buSzPct val="150000"/>
              <a:buFont typeface="Arial" panose="020B0604020202020204" pitchFamily="34" charset="0"/>
              <a:buChar char="•"/>
            </a:pPr>
            <a:r>
              <a:rPr lang="en-US" sz="2000" b="0"/>
              <a:t>Increased </a:t>
            </a:r>
            <a:r>
              <a:rPr lang="en-US" sz="2000"/>
              <a:t>involvement of community groups</a:t>
            </a:r>
            <a:r>
              <a:rPr lang="en-US" sz="2000" b="0"/>
              <a:t>, particularly not-for- profits, in promoting </a:t>
            </a:r>
            <a:r>
              <a:rPr lang="en-US" sz="2000"/>
              <a:t>new ways of addressing public safety </a:t>
            </a:r>
            <a:r>
              <a:rPr lang="en-US" sz="2000" b="0"/>
              <a:t>and the influence of </a:t>
            </a:r>
            <a:r>
              <a:rPr lang="en-US" sz="2000"/>
              <a:t>evidence-based initiatives </a:t>
            </a:r>
            <a:r>
              <a:rPr lang="en-US" sz="2000" b="0"/>
              <a:t>that have been used to identify problems and suggests ways of dealing with them through a </a:t>
            </a:r>
            <a:r>
              <a:rPr lang="en-US" sz="2000"/>
              <a:t>collaborative process</a:t>
            </a:r>
            <a:r>
              <a:rPr lang="en-US" sz="2000" b="0"/>
              <a:t>.</a:t>
            </a:r>
          </a:p>
          <a:p>
            <a:pPr marL="6350" indent="-228600">
              <a:buFont typeface="Arial" panose="020B0604020202020204" pitchFamily="34" charset="0"/>
              <a:buChar char="•"/>
            </a:pPr>
            <a:endParaRPr lang="en-US" sz="2000" b="0"/>
          </a:p>
          <a:p>
            <a:pPr marL="6350" indent="-228600">
              <a:buFont typeface="Arial" panose="020B0604020202020204" pitchFamily="34" charset="0"/>
              <a:buChar char="•"/>
            </a:pPr>
            <a:endParaRPr lang="en-US" sz="2000"/>
          </a:p>
        </p:txBody>
      </p:sp>
      <p:pic>
        <p:nvPicPr>
          <p:cNvPr id="3" name="Picture 4" descr="A picture containing text, person, sky, outdoor&#10;&#10;Description automatically generated">
            <a:extLst>
              <a:ext uri="{FF2B5EF4-FFF2-40B4-BE49-F238E27FC236}">
                <a16:creationId xmlns:a16="http://schemas.microsoft.com/office/drawing/2014/main" id="{F3A362B5-C4E1-97AF-900D-8CD22C42B0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42" r="1" b="1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91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80" name="Rectangle 2079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B7B3B6-B82D-2E77-E523-F4800D48EB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30" r="-2" b="25583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F126787B-4BDD-C432-2D21-9ABDC60C7C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0" r="-2" b="1961"/>
          <a:stretch/>
        </p:blipFill>
        <p:spPr bwMode="auto"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2082" name="Freeform: Shape 2081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084" name="Freeform: Shape 2083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7A4B2-3A9A-86AE-DD3E-624F98454DDF}"/>
              </a:ext>
            </a:extLst>
          </p:cNvPr>
          <p:cNvSpPr txBox="1"/>
          <p:nvPr/>
        </p:nvSpPr>
        <p:spPr>
          <a:xfrm>
            <a:off x="448056" y="859536"/>
            <a:ext cx="4832802" cy="124358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DATA-INFORMED COMMUNITY ENGAGEMENT (DICE)</a:t>
            </a:r>
            <a:endParaRPr lang="en-US" sz="29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86" name="Rectangle 2085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088" name="Rectangle 2087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90" name="Rectangle 2089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B9FCE2-601B-2C0C-B3FC-AE79778E9E50}"/>
              </a:ext>
            </a:extLst>
          </p:cNvPr>
          <p:cNvSpPr txBox="1"/>
          <p:nvPr/>
        </p:nvSpPr>
        <p:spPr>
          <a:xfrm>
            <a:off x="242902" y="2424688"/>
            <a:ext cx="5096572" cy="366435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Improving public safety requires comprehensive strategies that strengthens the relationship between law enforcement and the community. ​</a:t>
            </a:r>
            <a:endParaRPr lang="en-US" sz="2000"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The Data-informed community engagement (DICE) framework accomplishes that by empowering the community to become co-producers of public safety, while focusing on places, not people. ​</a:t>
            </a:r>
            <a:endParaRPr lang="en-US" sz="2000"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This multi-stakeholder approach levels the playing field by soliciting and valuing the input of those who understand the local context and have the resources to help create sustainable solutions.</a:t>
            </a:r>
            <a:endParaRPr lang="en-US" sz="2000"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790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Google Shape;127;ga8e45ca884_0_16">
            <a:extLst>
              <a:ext uri="{FF2B5EF4-FFF2-40B4-BE49-F238E27FC236}">
                <a16:creationId xmlns:a16="http://schemas.microsoft.com/office/drawing/2014/main" id="{764B1D60-0B9E-9B20-E2C0-06F4F0492EEE}"/>
              </a:ext>
            </a:extLst>
          </p:cNvPr>
          <p:cNvSpPr txBox="1"/>
          <p:nvPr/>
        </p:nvSpPr>
        <p:spPr>
          <a:xfrm>
            <a:off x="411480" y="841014"/>
            <a:ext cx="4485861" cy="1088136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200" b="1">
                <a:latin typeface="+mj-lt"/>
                <a:ea typeface="+mj-ea"/>
                <a:cs typeface="+mj-cs"/>
              </a:rPr>
              <a:t>DATA-INFORMED COMMUNITY ENGAGEMENT PRINCIPALS</a:t>
            </a:r>
            <a:endParaRPr lang="en-US" sz="2200"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9FD5DFA4-C1FC-C648-D343-AA06019FB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90" y="2683010"/>
            <a:ext cx="5006300" cy="3741406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692150" indent="-342900">
              <a:buSzPct val="120000"/>
              <a:buFont typeface="+mj-lt"/>
              <a:buAutoNum type="arabicPeriod"/>
            </a:pPr>
            <a:r>
              <a:rPr lang="en-US" sz="1800" b="0"/>
              <a:t>Convene local </a:t>
            </a:r>
            <a:r>
              <a:rPr lang="en-US" sz="1800"/>
              <a:t>community stakeholder leaders, </a:t>
            </a:r>
            <a:r>
              <a:rPr lang="en-US" sz="1800" b="0"/>
              <a:t>including</a:t>
            </a:r>
            <a:r>
              <a:rPr lang="en-US" sz="1800"/>
              <a:t> law enforcement, </a:t>
            </a:r>
            <a:r>
              <a:rPr lang="en-US" sz="1800" b="0"/>
              <a:t>to a structured public safety forum.</a:t>
            </a:r>
            <a:endParaRPr lang="en-US" sz="1800" b="0">
              <a:cs typeface="Calibri"/>
            </a:endParaRPr>
          </a:p>
          <a:p>
            <a:pPr marL="692150" indent="-342900">
              <a:buSzPct val="120000"/>
              <a:buFont typeface="+mj-lt"/>
              <a:buAutoNum type="arabicPeriod"/>
            </a:pPr>
            <a:r>
              <a:rPr lang="en-US" sz="1800" b="0"/>
              <a:t>Provide community agencies with direct access to </a:t>
            </a:r>
            <a:r>
              <a:rPr lang="en-US" sz="1800"/>
              <a:t>independently produced data </a:t>
            </a:r>
            <a:r>
              <a:rPr lang="en-US" sz="1800" b="0"/>
              <a:t>and</a:t>
            </a:r>
            <a:r>
              <a:rPr lang="en-US" sz="1800"/>
              <a:t> analytics</a:t>
            </a:r>
            <a:r>
              <a:rPr lang="en-US" sz="1800" b="0"/>
              <a:t> to identify </a:t>
            </a:r>
            <a:r>
              <a:rPr lang="en-US" sz="1800"/>
              <a:t>priority areas</a:t>
            </a:r>
            <a:r>
              <a:rPr lang="en-US" sz="1800" b="0"/>
              <a:t> to implement community-based responses for public safety.</a:t>
            </a:r>
            <a:endParaRPr lang="en-US" sz="1800" b="0">
              <a:cs typeface="Calibri"/>
            </a:endParaRPr>
          </a:p>
          <a:p>
            <a:pPr marL="692150" indent="-342900">
              <a:buSzPct val="120000"/>
              <a:buFont typeface="+mj-lt"/>
              <a:buAutoNum type="arabicPeriod"/>
            </a:pPr>
            <a:r>
              <a:rPr lang="en-US" sz="1800" b="0"/>
              <a:t>Give community stakeholders an opportunity to </a:t>
            </a:r>
            <a:r>
              <a:rPr lang="en-US" sz="1800"/>
              <a:t>address community crime problems</a:t>
            </a:r>
            <a:r>
              <a:rPr lang="en-US" sz="1800" b="0"/>
              <a:t> in a </a:t>
            </a:r>
            <a:r>
              <a:rPr lang="en-US" sz="1800"/>
              <a:t>data-informed environment</a:t>
            </a:r>
            <a:r>
              <a:rPr lang="en-US" sz="1800" b="0"/>
              <a:t>. </a:t>
            </a:r>
            <a:endParaRPr lang="en-US" sz="1800" b="0">
              <a:cs typeface="Calibri"/>
            </a:endParaRPr>
          </a:p>
          <a:p>
            <a:pPr marL="692150" indent="-342900">
              <a:buSzPct val="120000"/>
              <a:buFont typeface="+mj-lt"/>
              <a:buAutoNum type="arabicPeriod"/>
            </a:pPr>
            <a:r>
              <a:rPr lang="en-US" sz="1800" b="0"/>
              <a:t>Develop </a:t>
            </a:r>
            <a:r>
              <a:rPr lang="en-US" sz="1800"/>
              <a:t>strategies for crime prevention </a:t>
            </a:r>
            <a:r>
              <a:rPr lang="en-US" sz="1800" b="0"/>
              <a:t>and community change.</a:t>
            </a:r>
            <a:endParaRPr lang="en-US" sz="1800" b="0">
              <a:cs typeface="Calibri"/>
            </a:endParaRPr>
          </a:p>
          <a:p>
            <a:pPr marL="692150" indent="-342900">
              <a:buSzPct val="120000"/>
              <a:buFont typeface="+mj-lt"/>
              <a:buAutoNum type="arabicPeriod"/>
            </a:pPr>
            <a:r>
              <a:rPr lang="en-US" sz="1800" b="0"/>
              <a:t>Engage community agencies to become </a:t>
            </a:r>
            <a:r>
              <a:rPr lang="en-US" sz="1800"/>
              <a:t>coproducers of public safety.</a:t>
            </a:r>
          </a:p>
          <a:p>
            <a:pPr marL="456565" indent="-228600">
              <a:buFont typeface="Arial" panose="020B0604020202020204" pitchFamily="34" charset="0"/>
              <a:buChar char="•"/>
            </a:pPr>
            <a:endParaRPr lang="en-US" sz="1500">
              <a:cs typeface="Calibri" panose="020F0502020204030204"/>
            </a:endParaRPr>
          </a:p>
        </p:txBody>
      </p:sp>
      <p:pic>
        <p:nvPicPr>
          <p:cNvPr id="23" name="Picture 22" descr="Colourful carved figures of humans">
            <a:extLst>
              <a:ext uri="{FF2B5EF4-FFF2-40B4-BE49-F238E27FC236}">
                <a16:creationId xmlns:a16="http://schemas.microsoft.com/office/drawing/2014/main" id="{92A2F3DF-F906-0D21-C9AD-9F1D415C5B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31" r="13949" b="-1"/>
          <a:stretch/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0725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2D2B1F-0516-7A62-18C7-0683459F6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14339" indent="0">
              <a:buNone/>
            </a:pPr>
            <a:r>
              <a:rPr lang="en-US" u="sng"/>
              <a:t>STEP 1</a:t>
            </a:r>
            <a:r>
              <a:rPr lang="en-US" b="0"/>
              <a:t>: Convene local </a:t>
            </a:r>
            <a:r>
              <a:rPr lang="en-US"/>
              <a:t>community stakeholder leaders, </a:t>
            </a:r>
            <a:r>
              <a:rPr lang="en-US" b="0"/>
              <a:t>including</a:t>
            </a:r>
            <a:r>
              <a:rPr lang="en-US"/>
              <a:t> law enforcement, </a:t>
            </a:r>
            <a:r>
              <a:rPr lang="en-US" b="0"/>
              <a:t>to a structured public safety forum.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335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4E30B94F-756F-636E-E8D9-9EAFDE026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94" y="643467"/>
            <a:ext cx="10129211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87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9CD31D-CA81-A292-5486-AF1F97DB5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u="sng"/>
              <a:t>STEP 2</a:t>
            </a:r>
            <a:r>
              <a:rPr lang="en-US"/>
              <a:t>: </a:t>
            </a:r>
            <a:r>
              <a:rPr lang="en-US" b="0"/>
              <a:t>Provide community agencies with direct access to </a:t>
            </a:r>
            <a:r>
              <a:rPr lang="en-US"/>
              <a:t>independently produced data </a:t>
            </a:r>
            <a:r>
              <a:rPr lang="en-US" b="0"/>
              <a:t>and</a:t>
            </a:r>
            <a:r>
              <a:rPr lang="en-US"/>
              <a:t> analytics</a:t>
            </a:r>
            <a:r>
              <a:rPr lang="en-US" b="0"/>
              <a:t> to identify </a:t>
            </a:r>
            <a:r>
              <a:rPr lang="en-US"/>
              <a:t>priority areas</a:t>
            </a:r>
            <a:r>
              <a:rPr lang="en-US" b="0"/>
              <a:t> to implement community-based responses for public safety.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19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ark Alleyway | Dark alley in the City of Boston More Urban … | Flickr">
            <a:extLst>
              <a:ext uri="{FF2B5EF4-FFF2-40B4-BE49-F238E27FC236}">
                <a16:creationId xmlns:a16="http://schemas.microsoft.com/office/drawing/2014/main" id="{4FE68721-4B7B-660A-3B5A-11DDE01D77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6" r="-1" b="7687"/>
          <a:stretch/>
        </p:blipFill>
        <p:spPr bwMode="auto">
          <a:xfrm>
            <a:off x="-237067" y="0"/>
            <a:ext cx="127442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riangle 9">
            <a:extLst>
              <a:ext uri="{FF2B5EF4-FFF2-40B4-BE49-F238E27FC236}">
                <a16:creationId xmlns:a16="http://schemas.microsoft.com/office/drawing/2014/main" id="{5DDECD4C-76F5-BFB6-ECE2-8C9472B98BA0}"/>
              </a:ext>
            </a:extLst>
          </p:cNvPr>
          <p:cNvSpPr/>
          <p:nvPr/>
        </p:nvSpPr>
        <p:spPr>
          <a:xfrm>
            <a:off x="5104441" y="3836493"/>
            <a:ext cx="2061275" cy="1613740"/>
          </a:xfrm>
          <a:prstGeom prst="triangle">
            <a:avLst/>
          </a:prstGeom>
          <a:solidFill>
            <a:srgbClr val="FF0000">
              <a:alpha val="31000"/>
            </a:srgbClr>
          </a:solidFill>
          <a:ln w="114300">
            <a:solidFill>
              <a:srgbClr val="FC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EA56A9-0A0C-3E59-4506-89CED35FB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489" y="4637316"/>
            <a:ext cx="3737172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42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744</Words>
  <Application>Microsoft Office PowerPoint</Application>
  <PresentationFormat>Widescreen</PresentationFormat>
  <Paragraphs>143</Paragraphs>
  <Slides>27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Helvetica Neue Light</vt:lpstr>
      <vt:lpstr>Helvetica Neue Medium</vt:lpstr>
      <vt:lpstr>Office Theme</vt:lpstr>
      <vt:lpstr>Data-Informed  Community Engagement: The Newark Public Safety Collaborative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Terrain Modeling (RTM)</dc:title>
  <dc:creator>Alejandro Gimenez Santana</dc:creator>
  <cp:lastModifiedBy>Alejandro Gimenez Santana</cp:lastModifiedBy>
  <cp:revision>2</cp:revision>
  <dcterms:created xsi:type="dcterms:W3CDTF">2022-09-01T15:17:23Z</dcterms:created>
  <dcterms:modified xsi:type="dcterms:W3CDTF">2022-11-07T16:18:25Z</dcterms:modified>
</cp:coreProperties>
</file>