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5"/>
  </p:notesMasterIdLst>
  <p:handoutMasterIdLst>
    <p:handoutMasterId r:id="rId36"/>
  </p:handoutMasterIdLst>
  <p:sldIdLst>
    <p:sldId id="1007" r:id="rId2"/>
    <p:sldId id="1241" r:id="rId3"/>
    <p:sldId id="1164" r:id="rId4"/>
    <p:sldId id="1264" r:id="rId5"/>
    <p:sldId id="1242" r:id="rId6"/>
    <p:sldId id="1081" r:id="rId7"/>
    <p:sldId id="1131" r:id="rId8"/>
    <p:sldId id="1247" r:id="rId9"/>
    <p:sldId id="1263" r:id="rId10"/>
    <p:sldId id="896" r:id="rId11"/>
    <p:sldId id="1248" r:id="rId12"/>
    <p:sldId id="935" r:id="rId13"/>
    <p:sldId id="1249" r:id="rId14"/>
    <p:sldId id="1246" r:id="rId15"/>
    <p:sldId id="1250" r:id="rId16"/>
    <p:sldId id="1053" r:id="rId17"/>
    <p:sldId id="1028" r:id="rId18"/>
    <p:sldId id="1050" r:id="rId19"/>
    <p:sldId id="1251" r:id="rId20"/>
    <p:sldId id="944" r:id="rId21"/>
    <p:sldId id="947" r:id="rId22"/>
    <p:sldId id="1269" r:id="rId23"/>
    <p:sldId id="1031" r:id="rId24"/>
    <p:sldId id="1252" r:id="rId25"/>
    <p:sldId id="1045" r:id="rId26"/>
    <p:sldId id="1084" r:id="rId27"/>
    <p:sldId id="1262" r:id="rId28"/>
    <p:sldId id="1254" r:id="rId29"/>
    <p:sldId id="1296" r:id="rId30"/>
    <p:sldId id="1297" r:id="rId31"/>
    <p:sldId id="1258" r:id="rId32"/>
    <p:sldId id="1160" r:id="rId33"/>
    <p:sldId id="976" r:id="rId34"/>
  </p:sldIdLst>
  <p:sldSz cx="12192000" cy="6858000"/>
  <p:notesSz cx="6858000" cy="92964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Arial" charset="0"/>
      </a:defRPr>
    </a:lvl5pPr>
    <a:lvl6pPr marL="2286000" algn="l" defTabSz="457200" rtl="0" eaLnBrk="1" latinLnBrk="0" hangingPunct="1">
      <a:defRPr kern="1200">
        <a:solidFill>
          <a:schemeClr val="tx1"/>
        </a:solidFill>
        <a:latin typeface="Arial" charset="0"/>
        <a:ea typeface="ＭＳ Ｐゴシック" charset="0"/>
        <a:cs typeface="Arial" charset="0"/>
      </a:defRPr>
    </a:lvl6pPr>
    <a:lvl7pPr marL="2743200" algn="l" defTabSz="457200" rtl="0" eaLnBrk="1" latinLnBrk="0" hangingPunct="1">
      <a:defRPr kern="1200">
        <a:solidFill>
          <a:schemeClr val="tx1"/>
        </a:solidFill>
        <a:latin typeface="Arial" charset="0"/>
        <a:ea typeface="ＭＳ Ｐゴシック" charset="0"/>
        <a:cs typeface="Arial" charset="0"/>
      </a:defRPr>
    </a:lvl7pPr>
    <a:lvl8pPr marL="3200400" algn="l" defTabSz="457200" rtl="0" eaLnBrk="1" latinLnBrk="0" hangingPunct="1">
      <a:defRPr kern="1200">
        <a:solidFill>
          <a:schemeClr val="tx1"/>
        </a:solidFill>
        <a:latin typeface="Arial" charset="0"/>
        <a:ea typeface="ＭＳ Ｐゴシック" charset="0"/>
        <a:cs typeface="Arial" charset="0"/>
      </a:defRPr>
    </a:lvl8pPr>
    <a:lvl9pPr marL="3657600" algn="l" defTabSz="457200" rtl="0" eaLnBrk="1" latinLnBrk="0" hangingPunct="1">
      <a:defRPr kern="1200">
        <a:solidFill>
          <a:schemeClr val="tx1"/>
        </a:solidFill>
        <a:latin typeface="Arial" charset="0"/>
        <a:ea typeface="ＭＳ Ｐゴシック" charset="0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antiago Tobon Zapata" initials="STZ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notes" scaleToFitPaper="1"/>
  <p:showPr showNarration="1">
    <p:browse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442" autoAdjust="0"/>
    <p:restoredTop sz="97337" autoAdjust="0"/>
  </p:normalViewPr>
  <p:slideViewPr>
    <p:cSldViewPr>
      <p:cViewPr varScale="1">
        <p:scale>
          <a:sx n="163" d="100"/>
          <a:sy n="163" d="100"/>
        </p:scale>
        <p:origin x="224" y="176"/>
      </p:cViewPr>
      <p:guideLst>
        <p:guide orient="horz" pos="2160"/>
        <p:guide pos="3840"/>
      </p:guideLst>
    </p:cSldViewPr>
  </p:slideViewPr>
  <p:notesTextViewPr>
    <p:cViewPr>
      <p:scale>
        <a:sx n="114" d="100"/>
        <a:sy n="114" d="100"/>
      </p:scale>
      <p:origin x="0" y="0"/>
    </p:cViewPr>
  </p:notesTextViewPr>
  <p:notesViewPr>
    <p:cSldViewPr>
      <p:cViewPr>
        <p:scale>
          <a:sx n="123" d="100"/>
          <a:sy n="123" d="100"/>
        </p:scale>
        <p:origin x="3760" y="28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commentAuthors" Target="commentAuthors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D65DA5E-C1F7-4471-8A89-30BE026B05D2}" type="doc">
      <dgm:prSet loTypeId="urn:microsoft.com/office/officeart/2008/layout/HalfCircleOrganizationChart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CO"/>
        </a:p>
      </dgm:t>
    </dgm:pt>
    <dgm:pt modelId="{A858005B-332F-4760-BD5F-EDEC6A990B17}">
      <dgm:prSet phldrT="[Text]" custT="1"/>
      <dgm:spPr/>
      <dgm:t>
        <a:bodyPr/>
        <a:lstStyle/>
        <a:p>
          <a:r>
            <a:rPr lang="es-CO" sz="1200" b="0" i="0" dirty="0">
              <a:latin typeface="Calibri Light" panose="020F0302020204030204" pitchFamily="34" charset="0"/>
              <a:cs typeface="Calibri Light" panose="020F0302020204030204" pitchFamily="34" charset="0"/>
            </a:rPr>
            <a:t>Coordinador de Perico</a:t>
          </a:r>
        </a:p>
      </dgm:t>
    </dgm:pt>
    <dgm:pt modelId="{C8555C07-2A75-4E45-B924-E43A2537DA1A}" type="parTrans" cxnId="{754095ED-CB3B-4D1E-9B9E-1BCB8692ED55}">
      <dgm:prSet/>
      <dgm:spPr/>
      <dgm:t>
        <a:bodyPr/>
        <a:lstStyle/>
        <a:p>
          <a:endParaRPr lang="es-CO" sz="3200"/>
        </a:p>
      </dgm:t>
    </dgm:pt>
    <dgm:pt modelId="{980744EF-9690-4FB8-A8A1-F49BBBE1A4A7}" type="sibTrans" cxnId="{754095ED-CB3B-4D1E-9B9E-1BCB8692ED55}">
      <dgm:prSet/>
      <dgm:spPr/>
      <dgm:t>
        <a:bodyPr/>
        <a:lstStyle/>
        <a:p>
          <a:endParaRPr lang="es-CO" sz="3200"/>
        </a:p>
      </dgm:t>
    </dgm:pt>
    <dgm:pt modelId="{D3540224-2CD9-4DFB-82BB-D7D34299B05B}">
      <dgm:prSet phldrT="[Text]" custT="1"/>
      <dgm:spPr/>
      <dgm:t>
        <a:bodyPr/>
        <a:lstStyle/>
        <a:p>
          <a:r>
            <a:rPr lang="es-CO" sz="1200" b="0" i="0" dirty="0">
              <a:latin typeface="Calibri Light" panose="020F0302020204030204" pitchFamily="34" charset="0"/>
              <a:cs typeface="Calibri Light" panose="020F0302020204030204" pitchFamily="34" charset="0"/>
            </a:rPr>
            <a:t>Coordinador de negocios de extorsión</a:t>
          </a:r>
        </a:p>
      </dgm:t>
    </dgm:pt>
    <dgm:pt modelId="{C3F08932-73CA-439B-9E54-4540C0E731CF}" type="parTrans" cxnId="{84E23369-C53F-4C59-BD0F-E67382373815}">
      <dgm:prSet/>
      <dgm:spPr/>
      <dgm:t>
        <a:bodyPr/>
        <a:lstStyle/>
        <a:p>
          <a:endParaRPr lang="es-CO" sz="3200"/>
        </a:p>
      </dgm:t>
    </dgm:pt>
    <dgm:pt modelId="{512B949F-0C2A-4D98-A010-E7341CF4BA2D}" type="sibTrans" cxnId="{84E23369-C53F-4C59-BD0F-E67382373815}">
      <dgm:prSet/>
      <dgm:spPr/>
      <dgm:t>
        <a:bodyPr/>
        <a:lstStyle/>
        <a:p>
          <a:endParaRPr lang="es-CO" sz="3200"/>
        </a:p>
      </dgm:t>
    </dgm:pt>
    <dgm:pt modelId="{8050076A-08BC-43F6-870F-721DBD269179}">
      <dgm:prSet phldrT="[Text]" custT="1"/>
      <dgm:spPr/>
      <dgm:t>
        <a:bodyPr/>
        <a:lstStyle/>
        <a:p>
          <a:r>
            <a:rPr lang="es-CO" sz="1200" b="0" i="0" dirty="0">
              <a:latin typeface="Calibri Light" panose="020F0302020204030204" pitchFamily="34" charset="0"/>
              <a:cs typeface="Calibri Light" panose="020F0302020204030204" pitchFamily="34" charset="0"/>
            </a:rPr>
            <a:t>Personal de seguridad</a:t>
          </a:r>
        </a:p>
      </dgm:t>
    </dgm:pt>
    <dgm:pt modelId="{431DCF3D-980D-49E3-9ECC-DB8F76EA47F7}" type="parTrans" cxnId="{ADAAB078-6A63-4795-BB5B-C82CE44D245E}">
      <dgm:prSet/>
      <dgm:spPr/>
      <dgm:t>
        <a:bodyPr/>
        <a:lstStyle/>
        <a:p>
          <a:endParaRPr lang="es-CO" sz="3200"/>
        </a:p>
      </dgm:t>
    </dgm:pt>
    <dgm:pt modelId="{52815338-AB91-400F-88C4-F24AAD10B9EB}" type="sibTrans" cxnId="{ADAAB078-6A63-4795-BB5B-C82CE44D245E}">
      <dgm:prSet/>
      <dgm:spPr/>
      <dgm:t>
        <a:bodyPr/>
        <a:lstStyle/>
        <a:p>
          <a:endParaRPr lang="es-CO" sz="3200"/>
        </a:p>
      </dgm:t>
    </dgm:pt>
    <dgm:pt modelId="{104EB3FE-26B2-4744-BCC2-156DC14620E9}">
      <dgm:prSet phldrT="[Text]" custT="1"/>
      <dgm:spPr/>
      <dgm:t>
        <a:bodyPr/>
        <a:lstStyle/>
        <a:p>
          <a:r>
            <a:rPr lang="es-CO" sz="1200" b="0" i="0" dirty="0">
              <a:latin typeface="Calibri Light" panose="020F0302020204030204" pitchFamily="34" charset="0"/>
              <a:cs typeface="Calibri Light" panose="020F0302020204030204" pitchFamily="34" charset="0"/>
            </a:rPr>
            <a:t>Coordinador</a:t>
          </a:r>
        </a:p>
      </dgm:t>
    </dgm:pt>
    <dgm:pt modelId="{E2E34DAC-90A0-4830-9B2A-34F65BFD0018}" type="parTrans" cxnId="{C9D5E371-9971-4621-8D00-B6C048102741}">
      <dgm:prSet/>
      <dgm:spPr/>
      <dgm:t>
        <a:bodyPr/>
        <a:lstStyle/>
        <a:p>
          <a:endParaRPr lang="es-CO" sz="3200"/>
        </a:p>
      </dgm:t>
    </dgm:pt>
    <dgm:pt modelId="{1F076707-2F29-457B-810B-9177E30F0DB0}" type="sibTrans" cxnId="{C9D5E371-9971-4621-8D00-B6C048102741}">
      <dgm:prSet/>
      <dgm:spPr/>
      <dgm:t>
        <a:bodyPr/>
        <a:lstStyle/>
        <a:p>
          <a:endParaRPr lang="es-CO" sz="3200"/>
        </a:p>
      </dgm:t>
    </dgm:pt>
    <dgm:pt modelId="{1AF27087-6362-4415-ADC3-2EF04470FB37}">
      <dgm:prSet phldrT="[Texto]" custT="1"/>
      <dgm:spPr/>
      <dgm:t>
        <a:bodyPr/>
        <a:lstStyle/>
        <a:p>
          <a:r>
            <a:rPr lang="en-US" sz="1200" b="0" i="0" dirty="0" err="1">
              <a:latin typeface="Calibri Light" panose="020F0302020204030204" pitchFamily="34" charset="0"/>
              <a:cs typeface="Calibri Light" panose="020F0302020204030204" pitchFamily="34" charset="0"/>
            </a:rPr>
            <a:t>Encargado</a:t>
          </a:r>
          <a:r>
            <a:rPr lang="en-US" sz="1200" b="0" i="0" dirty="0">
              <a:latin typeface="Calibri Light" panose="020F0302020204030204" pitchFamily="34" charset="0"/>
              <a:cs typeface="Calibri Light" panose="020F0302020204030204" pitchFamily="34" charset="0"/>
            </a:rPr>
            <a:t> de </a:t>
          </a:r>
          <a:r>
            <a:rPr lang="en-US" sz="1200" b="0" i="0" dirty="0" err="1">
              <a:latin typeface="Calibri Light" panose="020F0302020204030204" pitchFamily="34" charset="0"/>
              <a:cs typeface="Calibri Light" panose="020F0302020204030204" pitchFamily="34" charset="0"/>
            </a:rPr>
            <a:t>extorsión</a:t>
          </a:r>
          <a:r>
            <a:rPr lang="en-US" sz="1200" b="0" i="0" dirty="0">
              <a:latin typeface="Calibri Light" panose="020F0302020204030204" pitchFamily="34" charset="0"/>
              <a:cs typeface="Calibri Light" panose="020F0302020204030204" pitchFamily="34" charset="0"/>
            </a:rPr>
            <a:t> y </a:t>
          </a:r>
          <a:r>
            <a:rPr lang="en-US" sz="1200" b="0" i="0" dirty="0" err="1">
              <a:latin typeface="Calibri Light" panose="020F0302020204030204" pitchFamily="34" charset="0"/>
              <a:cs typeface="Calibri Light" panose="020F0302020204030204" pitchFamily="34" charset="0"/>
            </a:rPr>
            <a:t>seguridad</a:t>
          </a:r>
          <a:endParaRPr lang="es-CO" sz="1200" b="0" i="0" dirty="0">
            <a:latin typeface="Calibri Light" panose="020F0302020204030204" pitchFamily="34" charset="0"/>
            <a:cs typeface="Calibri Light" panose="020F0302020204030204" pitchFamily="34" charset="0"/>
          </a:endParaRPr>
        </a:p>
      </dgm:t>
    </dgm:pt>
    <dgm:pt modelId="{D0791AFF-CCF0-4BC8-89FE-AC19BC7B1734}" type="sibTrans" cxnId="{9D7D2ABC-7C76-4355-B87A-CBEBEC38CE9B}">
      <dgm:prSet/>
      <dgm:spPr/>
      <dgm:t>
        <a:bodyPr/>
        <a:lstStyle/>
        <a:p>
          <a:endParaRPr lang="es-ES" sz="4000"/>
        </a:p>
      </dgm:t>
    </dgm:pt>
    <dgm:pt modelId="{76071AEE-C4BD-4E58-9245-BD995DB644E4}" type="parTrans" cxnId="{9D7D2ABC-7C76-4355-B87A-CBEBEC38CE9B}">
      <dgm:prSet/>
      <dgm:spPr/>
      <dgm:t>
        <a:bodyPr/>
        <a:lstStyle/>
        <a:p>
          <a:endParaRPr lang="es-ES" sz="4000"/>
        </a:p>
      </dgm:t>
    </dgm:pt>
    <dgm:pt modelId="{E02C0EF6-F06E-4FDF-828A-F391C53D1D5B}">
      <dgm:prSet phldrT="[Texto]" custT="1"/>
      <dgm:spPr/>
      <dgm:t>
        <a:bodyPr/>
        <a:lstStyle/>
        <a:p>
          <a:r>
            <a:rPr lang="es-CO" sz="1200" b="0" i="0" dirty="0">
              <a:latin typeface="Calibri Light" panose="020F0302020204030204" pitchFamily="34" charset="0"/>
              <a:cs typeface="Calibri Light" panose="020F0302020204030204" pitchFamily="34" charset="0"/>
            </a:rPr>
            <a:t>Coordinador de Marihuana</a:t>
          </a:r>
        </a:p>
      </dgm:t>
    </dgm:pt>
    <dgm:pt modelId="{290D95D9-7813-4F43-B3A9-FE5B25B86586}" type="parTrans" cxnId="{39733958-C361-47A4-8333-7B8DD5B2D0DC}">
      <dgm:prSet/>
      <dgm:spPr/>
      <dgm:t>
        <a:bodyPr/>
        <a:lstStyle/>
        <a:p>
          <a:endParaRPr lang="es-ES" sz="4000"/>
        </a:p>
      </dgm:t>
    </dgm:pt>
    <dgm:pt modelId="{0436A544-7DE6-46FE-AC85-69F3A6A75E3D}" type="sibTrans" cxnId="{39733958-C361-47A4-8333-7B8DD5B2D0DC}">
      <dgm:prSet/>
      <dgm:spPr/>
      <dgm:t>
        <a:bodyPr/>
        <a:lstStyle/>
        <a:p>
          <a:endParaRPr lang="es-ES" sz="4000"/>
        </a:p>
      </dgm:t>
    </dgm:pt>
    <dgm:pt modelId="{4BF628A4-99E3-4353-8024-93F1C52CB557}">
      <dgm:prSet phldrT="[Texto]" custT="1"/>
      <dgm:spPr/>
      <dgm:t>
        <a:bodyPr/>
        <a:lstStyle/>
        <a:p>
          <a:r>
            <a:rPr lang="es-CO" sz="1200" b="0" i="0" dirty="0">
              <a:latin typeface="Calibri Light" panose="020F0302020204030204" pitchFamily="34" charset="0"/>
              <a:cs typeface="Calibri Light" panose="020F0302020204030204" pitchFamily="34" charset="0"/>
            </a:rPr>
            <a:t>Empacador de Marihuana</a:t>
          </a:r>
        </a:p>
      </dgm:t>
    </dgm:pt>
    <dgm:pt modelId="{80164134-206F-4344-954A-FF9EB11E08CD}" type="parTrans" cxnId="{A272DA91-7768-4F5F-B21F-3E1BC9AA60BE}">
      <dgm:prSet/>
      <dgm:spPr/>
      <dgm:t>
        <a:bodyPr/>
        <a:lstStyle/>
        <a:p>
          <a:endParaRPr lang="es-ES" sz="4000"/>
        </a:p>
      </dgm:t>
    </dgm:pt>
    <dgm:pt modelId="{0BA5F7CA-1D24-4E39-B231-38A3BBB4465E}" type="sibTrans" cxnId="{A272DA91-7768-4F5F-B21F-3E1BC9AA60BE}">
      <dgm:prSet/>
      <dgm:spPr/>
      <dgm:t>
        <a:bodyPr/>
        <a:lstStyle/>
        <a:p>
          <a:endParaRPr lang="es-ES" sz="4000"/>
        </a:p>
      </dgm:t>
    </dgm:pt>
    <dgm:pt modelId="{A9BBC8F3-665D-4432-AC24-637457A71DE1}">
      <dgm:prSet phldrT="[Texto]" custT="1"/>
      <dgm:spPr/>
      <dgm:t>
        <a:bodyPr/>
        <a:lstStyle/>
        <a:p>
          <a:r>
            <a:rPr lang="es-CO" sz="1200" b="0" i="0" dirty="0">
              <a:latin typeface="Calibri Light" panose="020F0302020204030204" pitchFamily="34" charset="0"/>
              <a:cs typeface="Calibri Light" panose="020F0302020204030204" pitchFamily="34" charset="0"/>
            </a:rPr>
            <a:t>Empacador de Perico</a:t>
          </a:r>
        </a:p>
      </dgm:t>
    </dgm:pt>
    <dgm:pt modelId="{C4DDA4E8-11EA-4450-8991-43637ADD5071}" type="parTrans" cxnId="{DBECA79B-66E6-4BB3-9189-68FB39961AA4}">
      <dgm:prSet/>
      <dgm:spPr/>
      <dgm:t>
        <a:bodyPr/>
        <a:lstStyle/>
        <a:p>
          <a:endParaRPr lang="es-ES" sz="4000"/>
        </a:p>
      </dgm:t>
    </dgm:pt>
    <dgm:pt modelId="{CB1F9D15-1EEE-43E8-9F47-C5321786E37B}" type="sibTrans" cxnId="{DBECA79B-66E6-4BB3-9189-68FB39961AA4}">
      <dgm:prSet/>
      <dgm:spPr/>
      <dgm:t>
        <a:bodyPr/>
        <a:lstStyle/>
        <a:p>
          <a:endParaRPr lang="es-ES" sz="4000"/>
        </a:p>
      </dgm:t>
    </dgm:pt>
    <dgm:pt modelId="{B7D67DE1-56FA-4D57-9534-68C353DD3293}">
      <dgm:prSet phldrT="[Texto]" custT="1"/>
      <dgm:spPr/>
      <dgm:t>
        <a:bodyPr/>
        <a:lstStyle/>
        <a:p>
          <a:r>
            <a:rPr lang="es-CO" sz="1200" b="0" i="0" dirty="0">
              <a:latin typeface="Calibri Light" panose="020F0302020204030204" pitchFamily="34" charset="0"/>
              <a:cs typeface="Calibri Light" panose="020F0302020204030204" pitchFamily="34" charset="0"/>
            </a:rPr>
            <a:t>Coordinador 2C</a:t>
          </a:r>
        </a:p>
      </dgm:t>
    </dgm:pt>
    <dgm:pt modelId="{0DC2081F-158C-4792-9AB5-5CF935884CAD}" type="parTrans" cxnId="{BFABA89C-7DC3-4D7E-A0A0-6514D218E322}">
      <dgm:prSet/>
      <dgm:spPr/>
      <dgm:t>
        <a:bodyPr/>
        <a:lstStyle/>
        <a:p>
          <a:endParaRPr lang="es-ES" sz="4000"/>
        </a:p>
      </dgm:t>
    </dgm:pt>
    <dgm:pt modelId="{A58930EF-CB95-4624-B533-AD6DCB916B0A}" type="sibTrans" cxnId="{BFABA89C-7DC3-4D7E-A0A0-6514D218E322}">
      <dgm:prSet/>
      <dgm:spPr/>
      <dgm:t>
        <a:bodyPr/>
        <a:lstStyle/>
        <a:p>
          <a:endParaRPr lang="es-ES" sz="4000"/>
        </a:p>
      </dgm:t>
    </dgm:pt>
    <dgm:pt modelId="{CA303AA2-58E4-41EB-9DB6-37E16746C40D}">
      <dgm:prSet phldrT="[Texto]" custT="1"/>
      <dgm:spPr/>
      <dgm:t>
        <a:bodyPr/>
        <a:lstStyle/>
        <a:p>
          <a:r>
            <a:rPr lang="es-CO" sz="1200" b="0" i="0" dirty="0">
              <a:latin typeface="Calibri Light" panose="020F0302020204030204" pitchFamily="34" charset="0"/>
              <a:cs typeface="Calibri Light" panose="020F0302020204030204" pitchFamily="34" charset="0"/>
            </a:rPr>
            <a:t>Prestamista de dinero</a:t>
          </a:r>
        </a:p>
      </dgm:t>
    </dgm:pt>
    <dgm:pt modelId="{352FB882-2BFC-4480-845E-879E5AE662CA}" type="parTrans" cxnId="{BD5D5462-11D9-4254-A05C-BBB9DCAA04C7}">
      <dgm:prSet/>
      <dgm:spPr/>
      <dgm:t>
        <a:bodyPr/>
        <a:lstStyle/>
        <a:p>
          <a:endParaRPr lang="es-ES" sz="4000"/>
        </a:p>
      </dgm:t>
    </dgm:pt>
    <dgm:pt modelId="{AB304CB0-5DC0-47C3-B592-2E4729E1B407}" type="sibTrans" cxnId="{BD5D5462-11D9-4254-A05C-BBB9DCAA04C7}">
      <dgm:prSet/>
      <dgm:spPr/>
      <dgm:t>
        <a:bodyPr/>
        <a:lstStyle/>
        <a:p>
          <a:endParaRPr lang="es-ES" sz="4000"/>
        </a:p>
      </dgm:t>
    </dgm:pt>
    <dgm:pt modelId="{1F8C9FC9-AA66-47D3-A282-5F13F465CEFF}">
      <dgm:prSet phldrT="[Text]" custT="1"/>
      <dgm:spPr/>
      <dgm:t>
        <a:bodyPr/>
        <a:lstStyle/>
        <a:p>
          <a:r>
            <a:rPr lang="es-CO" sz="1200" b="0" i="0" dirty="0">
              <a:latin typeface="Calibri Light" panose="020F0302020204030204" pitchFamily="34" charset="0"/>
              <a:cs typeface="Calibri Light" panose="020F0302020204030204" pitchFamily="34" charset="0"/>
            </a:rPr>
            <a:t>Coordinador de negocios de extorsión</a:t>
          </a:r>
        </a:p>
      </dgm:t>
    </dgm:pt>
    <dgm:pt modelId="{66B3E750-5239-4645-80DC-8C918096AD48}" type="parTrans" cxnId="{0B11DDFD-B5AA-484B-95C5-F642E356F284}">
      <dgm:prSet/>
      <dgm:spPr/>
      <dgm:t>
        <a:bodyPr/>
        <a:lstStyle/>
        <a:p>
          <a:endParaRPr lang="es-CO" sz="4000"/>
        </a:p>
      </dgm:t>
    </dgm:pt>
    <dgm:pt modelId="{B0BFD9CF-7611-4124-9DEA-9916FB27A673}" type="sibTrans" cxnId="{0B11DDFD-B5AA-484B-95C5-F642E356F284}">
      <dgm:prSet/>
      <dgm:spPr/>
      <dgm:t>
        <a:bodyPr/>
        <a:lstStyle/>
        <a:p>
          <a:endParaRPr lang="es-CO" sz="4000"/>
        </a:p>
      </dgm:t>
    </dgm:pt>
    <dgm:pt modelId="{1D195F41-DA66-4392-9D5B-793F87CE80B0}">
      <dgm:prSet phldrT="[Text]" custT="1"/>
      <dgm:spPr/>
      <dgm:t>
        <a:bodyPr/>
        <a:lstStyle/>
        <a:p>
          <a:r>
            <a:rPr lang="es-CO" sz="1200" b="0" i="0" dirty="0">
              <a:latin typeface="Calibri Light" panose="020F0302020204030204" pitchFamily="34" charset="0"/>
              <a:cs typeface="Calibri Light" panose="020F0302020204030204" pitchFamily="34" charset="0"/>
            </a:rPr>
            <a:t>Recolector de extorsión 1</a:t>
          </a:r>
        </a:p>
      </dgm:t>
    </dgm:pt>
    <dgm:pt modelId="{C280A328-406E-4068-9794-EB017D5E0AC5}" type="parTrans" cxnId="{CEB943FE-0DC6-4886-97F6-A541507EFEEF}">
      <dgm:prSet/>
      <dgm:spPr/>
      <dgm:t>
        <a:bodyPr/>
        <a:lstStyle/>
        <a:p>
          <a:endParaRPr lang="es-CO" sz="4000"/>
        </a:p>
      </dgm:t>
    </dgm:pt>
    <dgm:pt modelId="{8A21BF94-D9E3-4427-870F-40E431245796}" type="sibTrans" cxnId="{CEB943FE-0DC6-4886-97F6-A541507EFEEF}">
      <dgm:prSet/>
      <dgm:spPr/>
      <dgm:t>
        <a:bodyPr/>
        <a:lstStyle/>
        <a:p>
          <a:endParaRPr lang="es-CO" sz="4000"/>
        </a:p>
      </dgm:t>
    </dgm:pt>
    <dgm:pt modelId="{02FA3DF9-4683-4F39-8824-A250F9E05AFF}">
      <dgm:prSet phldrT="[Text]" custT="1"/>
      <dgm:spPr/>
      <dgm:t>
        <a:bodyPr/>
        <a:lstStyle/>
        <a:p>
          <a:r>
            <a:rPr lang="es-CO" sz="1200" b="0" i="0" dirty="0">
              <a:latin typeface="Calibri Light" panose="020F0302020204030204" pitchFamily="34" charset="0"/>
              <a:cs typeface="Calibri Light" panose="020F0302020204030204" pitchFamily="34" charset="0"/>
            </a:rPr>
            <a:t>Recolector de extorsión 2</a:t>
          </a:r>
        </a:p>
      </dgm:t>
    </dgm:pt>
    <dgm:pt modelId="{C7B8B243-25F9-422A-8615-33B9EACDA966}" type="parTrans" cxnId="{26ECD451-B869-45AD-B042-CDB3A9659EC6}">
      <dgm:prSet/>
      <dgm:spPr/>
      <dgm:t>
        <a:bodyPr/>
        <a:lstStyle/>
        <a:p>
          <a:endParaRPr lang="es-CO" sz="4000"/>
        </a:p>
      </dgm:t>
    </dgm:pt>
    <dgm:pt modelId="{66FC5BB3-1B2A-4503-B06A-8EEE106637C7}" type="sibTrans" cxnId="{26ECD451-B869-45AD-B042-CDB3A9659EC6}">
      <dgm:prSet/>
      <dgm:spPr/>
      <dgm:t>
        <a:bodyPr/>
        <a:lstStyle/>
        <a:p>
          <a:endParaRPr lang="es-CO" sz="4000"/>
        </a:p>
      </dgm:t>
    </dgm:pt>
    <dgm:pt modelId="{31167768-9F55-41FF-9867-6CE7F19F49B9}">
      <dgm:prSet phldrT="[Texto]" custT="1"/>
      <dgm:spPr/>
      <dgm:t>
        <a:bodyPr/>
        <a:lstStyle/>
        <a:p>
          <a:r>
            <a:rPr lang="es-CO" sz="1200" b="0" i="0" dirty="0">
              <a:latin typeface="Calibri Light" panose="020F0302020204030204" pitchFamily="34" charset="0"/>
              <a:cs typeface="Calibri Light" panose="020F0302020204030204" pitchFamily="34" charset="0"/>
            </a:rPr>
            <a:t>Transportador de Marihuana</a:t>
          </a:r>
        </a:p>
      </dgm:t>
    </dgm:pt>
    <dgm:pt modelId="{6DFF19D3-1352-4B75-8E44-F23BF2D295FE}" type="sibTrans" cxnId="{E897EC55-6268-418D-9B36-22C9069FC584}">
      <dgm:prSet/>
      <dgm:spPr/>
      <dgm:t>
        <a:bodyPr/>
        <a:lstStyle/>
        <a:p>
          <a:endParaRPr lang="es-ES" sz="4000"/>
        </a:p>
      </dgm:t>
    </dgm:pt>
    <dgm:pt modelId="{83095825-8278-4302-80F8-DE0483F9B904}" type="parTrans" cxnId="{E897EC55-6268-418D-9B36-22C9069FC584}">
      <dgm:prSet/>
      <dgm:spPr/>
      <dgm:t>
        <a:bodyPr/>
        <a:lstStyle/>
        <a:p>
          <a:endParaRPr lang="es-ES" sz="4000"/>
        </a:p>
      </dgm:t>
    </dgm:pt>
    <dgm:pt modelId="{3529FCAA-CB87-4153-B7AE-2880E7133BF9}">
      <dgm:prSet phldrT="[Text]" custT="1"/>
      <dgm:spPr/>
      <dgm:t>
        <a:bodyPr/>
        <a:lstStyle/>
        <a:p>
          <a:r>
            <a:rPr lang="es-CO" sz="1200" b="0" i="0" dirty="0">
              <a:latin typeface="Calibri Light" panose="020F0302020204030204" pitchFamily="34" charset="0"/>
              <a:cs typeface="Calibri Light" panose="020F0302020204030204" pitchFamily="34" charset="0"/>
            </a:rPr>
            <a:t>Jíbaros</a:t>
          </a:r>
        </a:p>
      </dgm:t>
    </dgm:pt>
    <dgm:pt modelId="{B3D93821-665A-4656-A119-9E09A50EFC92}" type="parTrans" cxnId="{17A635AB-D89F-487A-8BF5-0818278A699B}">
      <dgm:prSet/>
      <dgm:spPr/>
      <dgm:t>
        <a:bodyPr/>
        <a:lstStyle/>
        <a:p>
          <a:endParaRPr lang="es-CO" sz="4000"/>
        </a:p>
      </dgm:t>
    </dgm:pt>
    <dgm:pt modelId="{446F8B01-4915-4816-B8BD-C4C58BB0633F}" type="sibTrans" cxnId="{17A635AB-D89F-487A-8BF5-0818278A699B}">
      <dgm:prSet/>
      <dgm:spPr/>
      <dgm:t>
        <a:bodyPr/>
        <a:lstStyle/>
        <a:p>
          <a:endParaRPr lang="es-CO" sz="4000"/>
        </a:p>
      </dgm:t>
    </dgm:pt>
    <dgm:pt modelId="{A8B0D59A-4EC1-4099-80A4-2516FA866F50}">
      <dgm:prSet phldrT="[Texto]" custT="1"/>
      <dgm:spPr/>
      <dgm:t>
        <a:bodyPr/>
        <a:lstStyle/>
        <a:p>
          <a:r>
            <a:rPr lang="es-CO" sz="1200" b="0" i="0" dirty="0">
              <a:latin typeface="Calibri Light" panose="020F0302020204030204" pitchFamily="34" charset="0"/>
              <a:cs typeface="Calibri Light" panose="020F0302020204030204" pitchFamily="34" charset="0"/>
            </a:rPr>
            <a:t>Encargado de drogas</a:t>
          </a:r>
        </a:p>
      </dgm:t>
    </dgm:pt>
    <dgm:pt modelId="{179B493F-95AE-4887-9C26-AA774BBACD4F}" type="parTrans" cxnId="{5A0007C0-6A1D-4553-A189-F04688847905}">
      <dgm:prSet/>
      <dgm:spPr/>
      <dgm:t>
        <a:bodyPr/>
        <a:lstStyle/>
        <a:p>
          <a:endParaRPr lang="es-CO" sz="4000"/>
        </a:p>
      </dgm:t>
    </dgm:pt>
    <dgm:pt modelId="{F6DE597A-EB45-4A17-BB87-72576077DF98}" type="sibTrans" cxnId="{5A0007C0-6A1D-4553-A189-F04688847905}">
      <dgm:prSet/>
      <dgm:spPr/>
      <dgm:t>
        <a:bodyPr/>
        <a:lstStyle/>
        <a:p>
          <a:endParaRPr lang="es-CO" sz="4000"/>
        </a:p>
      </dgm:t>
    </dgm:pt>
    <dgm:pt modelId="{5E609F20-3E55-424B-B56A-2FCB665E366A}" type="pres">
      <dgm:prSet presAssocID="{3D65DA5E-C1F7-4471-8A89-30BE026B05D2}" presName="Name0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77D90B61-F4A6-4508-862F-BDDABAE3B5E6}" type="pres">
      <dgm:prSet presAssocID="{104EB3FE-26B2-4744-BCC2-156DC14620E9}" presName="hierRoot1" presStyleCnt="0">
        <dgm:presLayoutVars>
          <dgm:hierBranch val="init"/>
        </dgm:presLayoutVars>
      </dgm:prSet>
      <dgm:spPr/>
    </dgm:pt>
    <dgm:pt modelId="{01C521C0-AD9B-4BFB-B8F3-15125F34C7F7}" type="pres">
      <dgm:prSet presAssocID="{104EB3FE-26B2-4744-BCC2-156DC14620E9}" presName="rootComposite1" presStyleCnt="0"/>
      <dgm:spPr/>
    </dgm:pt>
    <dgm:pt modelId="{BD5A258E-8078-49DA-90B4-512890F18F77}" type="pres">
      <dgm:prSet presAssocID="{104EB3FE-26B2-4744-BCC2-156DC14620E9}" presName="rootText1" presStyleLbl="alignAcc1" presStyleIdx="0" presStyleCnt="0">
        <dgm:presLayoutVars>
          <dgm:chPref val="3"/>
        </dgm:presLayoutVars>
      </dgm:prSet>
      <dgm:spPr/>
    </dgm:pt>
    <dgm:pt modelId="{2D1A89E6-BBF2-4D33-A83D-24B0A7C824A3}" type="pres">
      <dgm:prSet presAssocID="{104EB3FE-26B2-4744-BCC2-156DC14620E9}" presName="topArc1" presStyleLbl="parChTrans1D1" presStyleIdx="0" presStyleCnt="32"/>
      <dgm:spPr/>
    </dgm:pt>
    <dgm:pt modelId="{4DDF5E15-FF1F-4684-A293-DA2D1F4473EB}" type="pres">
      <dgm:prSet presAssocID="{104EB3FE-26B2-4744-BCC2-156DC14620E9}" presName="bottomArc1" presStyleLbl="parChTrans1D1" presStyleIdx="1" presStyleCnt="32"/>
      <dgm:spPr/>
    </dgm:pt>
    <dgm:pt modelId="{88F247E3-65A0-4531-B0B8-B46BFF9B1588}" type="pres">
      <dgm:prSet presAssocID="{104EB3FE-26B2-4744-BCC2-156DC14620E9}" presName="topConnNode1" presStyleLbl="node1" presStyleIdx="0" presStyleCnt="0"/>
      <dgm:spPr/>
    </dgm:pt>
    <dgm:pt modelId="{6EB711D7-78E9-4AB8-BDC3-3E00E788196A}" type="pres">
      <dgm:prSet presAssocID="{104EB3FE-26B2-4744-BCC2-156DC14620E9}" presName="hierChild2" presStyleCnt="0"/>
      <dgm:spPr/>
    </dgm:pt>
    <dgm:pt modelId="{4F34908B-3C6B-4F65-917F-F2F9DB09EE3E}" type="pres">
      <dgm:prSet presAssocID="{352FB882-2BFC-4480-845E-879E5AE662CA}" presName="Name28" presStyleLbl="parChTrans1D2" presStyleIdx="0" presStyleCnt="3"/>
      <dgm:spPr/>
    </dgm:pt>
    <dgm:pt modelId="{A3E002F6-42F4-4076-A9E6-32984D503B5A}" type="pres">
      <dgm:prSet presAssocID="{CA303AA2-58E4-41EB-9DB6-37E16746C40D}" presName="hierRoot2" presStyleCnt="0">
        <dgm:presLayoutVars>
          <dgm:hierBranch val="init"/>
        </dgm:presLayoutVars>
      </dgm:prSet>
      <dgm:spPr/>
    </dgm:pt>
    <dgm:pt modelId="{752A12E4-32F2-43DA-A126-0C32ABBF97FB}" type="pres">
      <dgm:prSet presAssocID="{CA303AA2-58E4-41EB-9DB6-37E16746C40D}" presName="rootComposite2" presStyleCnt="0"/>
      <dgm:spPr/>
    </dgm:pt>
    <dgm:pt modelId="{CB09EDDE-6545-4BF0-9DAC-2AC7D128CC0D}" type="pres">
      <dgm:prSet presAssocID="{CA303AA2-58E4-41EB-9DB6-37E16746C40D}" presName="rootText2" presStyleLbl="alignAcc1" presStyleIdx="0" presStyleCnt="0">
        <dgm:presLayoutVars>
          <dgm:chPref val="3"/>
        </dgm:presLayoutVars>
      </dgm:prSet>
      <dgm:spPr/>
    </dgm:pt>
    <dgm:pt modelId="{7A23FD76-918C-44D7-8163-FF6CB6FE1038}" type="pres">
      <dgm:prSet presAssocID="{CA303AA2-58E4-41EB-9DB6-37E16746C40D}" presName="topArc2" presStyleLbl="parChTrans1D1" presStyleIdx="2" presStyleCnt="32"/>
      <dgm:spPr/>
    </dgm:pt>
    <dgm:pt modelId="{FAA178F6-9CAC-4732-BA7C-CA4D48DD311B}" type="pres">
      <dgm:prSet presAssocID="{CA303AA2-58E4-41EB-9DB6-37E16746C40D}" presName="bottomArc2" presStyleLbl="parChTrans1D1" presStyleIdx="3" presStyleCnt="32"/>
      <dgm:spPr/>
    </dgm:pt>
    <dgm:pt modelId="{8B575593-AA2C-43B1-8D04-14E074190438}" type="pres">
      <dgm:prSet presAssocID="{CA303AA2-58E4-41EB-9DB6-37E16746C40D}" presName="topConnNode2" presStyleLbl="node2" presStyleIdx="0" presStyleCnt="0"/>
      <dgm:spPr/>
    </dgm:pt>
    <dgm:pt modelId="{04B0ADBC-1A3E-4C71-9700-34469F43091E}" type="pres">
      <dgm:prSet presAssocID="{CA303AA2-58E4-41EB-9DB6-37E16746C40D}" presName="hierChild4" presStyleCnt="0"/>
      <dgm:spPr/>
    </dgm:pt>
    <dgm:pt modelId="{73481433-19A8-404C-AF2C-AC7F306C3213}" type="pres">
      <dgm:prSet presAssocID="{CA303AA2-58E4-41EB-9DB6-37E16746C40D}" presName="hierChild5" presStyleCnt="0"/>
      <dgm:spPr/>
    </dgm:pt>
    <dgm:pt modelId="{B9870D9C-CC86-4589-B7AC-592B414FCCCB}" type="pres">
      <dgm:prSet presAssocID="{179B493F-95AE-4887-9C26-AA774BBACD4F}" presName="Name28" presStyleLbl="parChTrans1D2" presStyleIdx="1" presStyleCnt="3"/>
      <dgm:spPr/>
    </dgm:pt>
    <dgm:pt modelId="{A425285D-3365-471D-944A-2F8357A76D15}" type="pres">
      <dgm:prSet presAssocID="{A8B0D59A-4EC1-4099-80A4-2516FA866F50}" presName="hierRoot2" presStyleCnt="0">
        <dgm:presLayoutVars>
          <dgm:hierBranch val="init"/>
        </dgm:presLayoutVars>
      </dgm:prSet>
      <dgm:spPr/>
    </dgm:pt>
    <dgm:pt modelId="{B51C63E1-A676-40EB-880C-0DE5DB7E0337}" type="pres">
      <dgm:prSet presAssocID="{A8B0D59A-4EC1-4099-80A4-2516FA866F50}" presName="rootComposite2" presStyleCnt="0"/>
      <dgm:spPr/>
    </dgm:pt>
    <dgm:pt modelId="{D769B18A-DC19-40A8-814E-4F69540D8369}" type="pres">
      <dgm:prSet presAssocID="{A8B0D59A-4EC1-4099-80A4-2516FA866F50}" presName="rootText2" presStyleLbl="alignAcc1" presStyleIdx="0" presStyleCnt="0">
        <dgm:presLayoutVars>
          <dgm:chPref val="3"/>
        </dgm:presLayoutVars>
      </dgm:prSet>
      <dgm:spPr/>
    </dgm:pt>
    <dgm:pt modelId="{C024E2C2-BC08-4642-85AB-D46C1CBF6C14}" type="pres">
      <dgm:prSet presAssocID="{A8B0D59A-4EC1-4099-80A4-2516FA866F50}" presName="topArc2" presStyleLbl="parChTrans1D1" presStyleIdx="4" presStyleCnt="32"/>
      <dgm:spPr/>
    </dgm:pt>
    <dgm:pt modelId="{1B7E862E-FE5E-4F1E-85A3-F675817203FC}" type="pres">
      <dgm:prSet presAssocID="{A8B0D59A-4EC1-4099-80A4-2516FA866F50}" presName="bottomArc2" presStyleLbl="parChTrans1D1" presStyleIdx="5" presStyleCnt="32"/>
      <dgm:spPr/>
    </dgm:pt>
    <dgm:pt modelId="{0A1B6460-DFC7-4173-8800-D0F6EF1459C2}" type="pres">
      <dgm:prSet presAssocID="{A8B0D59A-4EC1-4099-80A4-2516FA866F50}" presName="topConnNode2" presStyleLbl="node2" presStyleIdx="0" presStyleCnt="0"/>
      <dgm:spPr/>
    </dgm:pt>
    <dgm:pt modelId="{054AD830-1573-4B6B-A628-09CBB43FB224}" type="pres">
      <dgm:prSet presAssocID="{A8B0D59A-4EC1-4099-80A4-2516FA866F50}" presName="hierChild4" presStyleCnt="0"/>
      <dgm:spPr/>
    </dgm:pt>
    <dgm:pt modelId="{D134DA8F-E37F-497C-982F-D87454CD9944}" type="pres">
      <dgm:prSet presAssocID="{290D95D9-7813-4F43-B3A9-FE5B25B86586}" presName="Name28" presStyleLbl="parChTrans1D3" presStyleIdx="0" presStyleCnt="6"/>
      <dgm:spPr/>
    </dgm:pt>
    <dgm:pt modelId="{0A73E420-C91E-4DDE-B3E3-2B81A605C298}" type="pres">
      <dgm:prSet presAssocID="{E02C0EF6-F06E-4FDF-828A-F391C53D1D5B}" presName="hierRoot2" presStyleCnt="0">
        <dgm:presLayoutVars>
          <dgm:hierBranch val="init"/>
        </dgm:presLayoutVars>
      </dgm:prSet>
      <dgm:spPr/>
    </dgm:pt>
    <dgm:pt modelId="{085932D6-0741-4C4A-9378-B7D7D2DFF7CF}" type="pres">
      <dgm:prSet presAssocID="{E02C0EF6-F06E-4FDF-828A-F391C53D1D5B}" presName="rootComposite2" presStyleCnt="0"/>
      <dgm:spPr/>
    </dgm:pt>
    <dgm:pt modelId="{B2B93771-6EE5-4F43-94BA-353EB02EE560}" type="pres">
      <dgm:prSet presAssocID="{E02C0EF6-F06E-4FDF-828A-F391C53D1D5B}" presName="rootText2" presStyleLbl="alignAcc1" presStyleIdx="0" presStyleCnt="0">
        <dgm:presLayoutVars>
          <dgm:chPref val="3"/>
        </dgm:presLayoutVars>
      </dgm:prSet>
      <dgm:spPr/>
    </dgm:pt>
    <dgm:pt modelId="{35AADBF0-8356-4125-8FFC-67FEC3D3BBED}" type="pres">
      <dgm:prSet presAssocID="{E02C0EF6-F06E-4FDF-828A-F391C53D1D5B}" presName="topArc2" presStyleLbl="parChTrans1D1" presStyleIdx="6" presStyleCnt="32"/>
      <dgm:spPr/>
    </dgm:pt>
    <dgm:pt modelId="{032C38D0-BBCA-4B96-A83A-B2DB9865496E}" type="pres">
      <dgm:prSet presAssocID="{E02C0EF6-F06E-4FDF-828A-F391C53D1D5B}" presName="bottomArc2" presStyleLbl="parChTrans1D1" presStyleIdx="7" presStyleCnt="32"/>
      <dgm:spPr/>
    </dgm:pt>
    <dgm:pt modelId="{E71795CD-B25E-4EB6-8627-0AEFCDFA9FD4}" type="pres">
      <dgm:prSet presAssocID="{E02C0EF6-F06E-4FDF-828A-F391C53D1D5B}" presName="topConnNode2" presStyleLbl="node3" presStyleIdx="0" presStyleCnt="0"/>
      <dgm:spPr/>
    </dgm:pt>
    <dgm:pt modelId="{2E937F00-BE9A-4737-BFC3-C8A859CC3E66}" type="pres">
      <dgm:prSet presAssocID="{E02C0EF6-F06E-4FDF-828A-F391C53D1D5B}" presName="hierChild4" presStyleCnt="0"/>
      <dgm:spPr/>
    </dgm:pt>
    <dgm:pt modelId="{5727B416-828F-41AC-86CF-1D4166D80985}" type="pres">
      <dgm:prSet presAssocID="{83095825-8278-4302-80F8-DE0483F9B904}" presName="Name28" presStyleLbl="parChTrans1D4" presStyleIdx="0" presStyleCnt="6"/>
      <dgm:spPr/>
    </dgm:pt>
    <dgm:pt modelId="{F86C4BB4-3FFE-4612-AA0A-3CBA7B3C9015}" type="pres">
      <dgm:prSet presAssocID="{31167768-9F55-41FF-9867-6CE7F19F49B9}" presName="hierRoot2" presStyleCnt="0">
        <dgm:presLayoutVars>
          <dgm:hierBranch val="init"/>
        </dgm:presLayoutVars>
      </dgm:prSet>
      <dgm:spPr/>
    </dgm:pt>
    <dgm:pt modelId="{9813C13F-49E1-4F66-A65E-4C91E2A63DA0}" type="pres">
      <dgm:prSet presAssocID="{31167768-9F55-41FF-9867-6CE7F19F49B9}" presName="rootComposite2" presStyleCnt="0"/>
      <dgm:spPr/>
    </dgm:pt>
    <dgm:pt modelId="{59031F20-66F7-4089-9FEA-16452E6EDAD6}" type="pres">
      <dgm:prSet presAssocID="{31167768-9F55-41FF-9867-6CE7F19F49B9}" presName="rootText2" presStyleLbl="alignAcc1" presStyleIdx="0" presStyleCnt="0">
        <dgm:presLayoutVars>
          <dgm:chPref val="3"/>
        </dgm:presLayoutVars>
      </dgm:prSet>
      <dgm:spPr/>
    </dgm:pt>
    <dgm:pt modelId="{B500E1F4-D105-4EA9-9A20-AE52CB47B0CF}" type="pres">
      <dgm:prSet presAssocID="{31167768-9F55-41FF-9867-6CE7F19F49B9}" presName="topArc2" presStyleLbl="parChTrans1D1" presStyleIdx="8" presStyleCnt="32"/>
      <dgm:spPr/>
    </dgm:pt>
    <dgm:pt modelId="{273B62A5-5AA0-4D67-99B8-DC1973863316}" type="pres">
      <dgm:prSet presAssocID="{31167768-9F55-41FF-9867-6CE7F19F49B9}" presName="bottomArc2" presStyleLbl="parChTrans1D1" presStyleIdx="9" presStyleCnt="32"/>
      <dgm:spPr/>
    </dgm:pt>
    <dgm:pt modelId="{44AC4143-1E6C-42AD-BF0F-EA03B53F4004}" type="pres">
      <dgm:prSet presAssocID="{31167768-9F55-41FF-9867-6CE7F19F49B9}" presName="topConnNode2" presStyleLbl="node4" presStyleIdx="0" presStyleCnt="0"/>
      <dgm:spPr/>
    </dgm:pt>
    <dgm:pt modelId="{87106C23-5103-47B7-A20E-44EBA93C8C83}" type="pres">
      <dgm:prSet presAssocID="{31167768-9F55-41FF-9867-6CE7F19F49B9}" presName="hierChild4" presStyleCnt="0"/>
      <dgm:spPr/>
    </dgm:pt>
    <dgm:pt modelId="{6E0D8718-7B96-4F56-A327-D6ECC5F0798E}" type="pres">
      <dgm:prSet presAssocID="{31167768-9F55-41FF-9867-6CE7F19F49B9}" presName="hierChild5" presStyleCnt="0"/>
      <dgm:spPr/>
    </dgm:pt>
    <dgm:pt modelId="{B3DBE8B4-6A2B-4184-B523-7BDE627B462B}" type="pres">
      <dgm:prSet presAssocID="{80164134-206F-4344-954A-FF9EB11E08CD}" presName="Name28" presStyleLbl="parChTrans1D4" presStyleIdx="1" presStyleCnt="6"/>
      <dgm:spPr/>
    </dgm:pt>
    <dgm:pt modelId="{6132D00E-D979-4FA5-AED0-10D07A656898}" type="pres">
      <dgm:prSet presAssocID="{4BF628A4-99E3-4353-8024-93F1C52CB557}" presName="hierRoot2" presStyleCnt="0">
        <dgm:presLayoutVars>
          <dgm:hierBranch val="init"/>
        </dgm:presLayoutVars>
      </dgm:prSet>
      <dgm:spPr/>
    </dgm:pt>
    <dgm:pt modelId="{3D59C6D4-11EB-450D-9DCC-C85BA747E949}" type="pres">
      <dgm:prSet presAssocID="{4BF628A4-99E3-4353-8024-93F1C52CB557}" presName="rootComposite2" presStyleCnt="0"/>
      <dgm:spPr/>
    </dgm:pt>
    <dgm:pt modelId="{02ACDB0A-0922-4A7D-ABDB-1A4AB2352B6C}" type="pres">
      <dgm:prSet presAssocID="{4BF628A4-99E3-4353-8024-93F1C52CB557}" presName="rootText2" presStyleLbl="alignAcc1" presStyleIdx="0" presStyleCnt="0">
        <dgm:presLayoutVars>
          <dgm:chPref val="3"/>
        </dgm:presLayoutVars>
      </dgm:prSet>
      <dgm:spPr/>
    </dgm:pt>
    <dgm:pt modelId="{DEB647A8-A573-454B-B002-34E87B95E609}" type="pres">
      <dgm:prSet presAssocID="{4BF628A4-99E3-4353-8024-93F1C52CB557}" presName="topArc2" presStyleLbl="parChTrans1D1" presStyleIdx="10" presStyleCnt="32"/>
      <dgm:spPr/>
    </dgm:pt>
    <dgm:pt modelId="{9919552F-0643-4AFF-87FD-F20447CA27BA}" type="pres">
      <dgm:prSet presAssocID="{4BF628A4-99E3-4353-8024-93F1C52CB557}" presName="bottomArc2" presStyleLbl="parChTrans1D1" presStyleIdx="11" presStyleCnt="32"/>
      <dgm:spPr/>
    </dgm:pt>
    <dgm:pt modelId="{1887AB59-B38B-497E-9F7D-7CB0C668DE71}" type="pres">
      <dgm:prSet presAssocID="{4BF628A4-99E3-4353-8024-93F1C52CB557}" presName="topConnNode2" presStyleLbl="node4" presStyleIdx="0" presStyleCnt="0"/>
      <dgm:spPr/>
    </dgm:pt>
    <dgm:pt modelId="{410F6497-029B-4F58-855E-CA69E645A5FC}" type="pres">
      <dgm:prSet presAssocID="{4BF628A4-99E3-4353-8024-93F1C52CB557}" presName="hierChild4" presStyleCnt="0"/>
      <dgm:spPr/>
    </dgm:pt>
    <dgm:pt modelId="{74EA749C-B065-44FC-A516-76B5AA776475}" type="pres">
      <dgm:prSet presAssocID="{4BF628A4-99E3-4353-8024-93F1C52CB557}" presName="hierChild5" presStyleCnt="0"/>
      <dgm:spPr/>
    </dgm:pt>
    <dgm:pt modelId="{6BA594A4-355B-4F4D-9252-D4ACE3E7E8DA}" type="pres">
      <dgm:prSet presAssocID="{E02C0EF6-F06E-4FDF-828A-F391C53D1D5B}" presName="hierChild5" presStyleCnt="0"/>
      <dgm:spPr/>
    </dgm:pt>
    <dgm:pt modelId="{3B5A3E28-59AA-4EEA-8D2A-08F1BAD200BC}" type="pres">
      <dgm:prSet presAssocID="{C8555C07-2A75-4E45-B924-E43A2537DA1A}" presName="Name28" presStyleLbl="parChTrans1D3" presStyleIdx="1" presStyleCnt="6"/>
      <dgm:spPr/>
    </dgm:pt>
    <dgm:pt modelId="{3C665962-D8D4-4EC7-9E05-53D8A3B85416}" type="pres">
      <dgm:prSet presAssocID="{A858005B-332F-4760-BD5F-EDEC6A990B17}" presName="hierRoot2" presStyleCnt="0">
        <dgm:presLayoutVars>
          <dgm:hierBranch val="init"/>
        </dgm:presLayoutVars>
      </dgm:prSet>
      <dgm:spPr/>
    </dgm:pt>
    <dgm:pt modelId="{15EB26B9-B58C-4D03-88E2-3B79B683E103}" type="pres">
      <dgm:prSet presAssocID="{A858005B-332F-4760-BD5F-EDEC6A990B17}" presName="rootComposite2" presStyleCnt="0"/>
      <dgm:spPr/>
    </dgm:pt>
    <dgm:pt modelId="{8B474F0B-E298-49E0-8965-53B0BA8659D8}" type="pres">
      <dgm:prSet presAssocID="{A858005B-332F-4760-BD5F-EDEC6A990B17}" presName="rootText2" presStyleLbl="alignAcc1" presStyleIdx="0" presStyleCnt="0">
        <dgm:presLayoutVars>
          <dgm:chPref val="3"/>
        </dgm:presLayoutVars>
      </dgm:prSet>
      <dgm:spPr/>
    </dgm:pt>
    <dgm:pt modelId="{5D47DA27-CC7A-450E-87EE-4BFD8BFEE98F}" type="pres">
      <dgm:prSet presAssocID="{A858005B-332F-4760-BD5F-EDEC6A990B17}" presName="topArc2" presStyleLbl="parChTrans1D1" presStyleIdx="12" presStyleCnt="32"/>
      <dgm:spPr/>
    </dgm:pt>
    <dgm:pt modelId="{898F059F-2B52-4A75-AF11-31DC1B369EB8}" type="pres">
      <dgm:prSet presAssocID="{A858005B-332F-4760-BD5F-EDEC6A990B17}" presName="bottomArc2" presStyleLbl="parChTrans1D1" presStyleIdx="13" presStyleCnt="32"/>
      <dgm:spPr/>
    </dgm:pt>
    <dgm:pt modelId="{A322FE7E-A573-4ED8-B334-B2071B88FC27}" type="pres">
      <dgm:prSet presAssocID="{A858005B-332F-4760-BD5F-EDEC6A990B17}" presName="topConnNode2" presStyleLbl="node3" presStyleIdx="0" presStyleCnt="0"/>
      <dgm:spPr/>
    </dgm:pt>
    <dgm:pt modelId="{D590B7DD-8A14-4C2A-9E35-6778C71830DE}" type="pres">
      <dgm:prSet presAssocID="{A858005B-332F-4760-BD5F-EDEC6A990B17}" presName="hierChild4" presStyleCnt="0"/>
      <dgm:spPr/>
    </dgm:pt>
    <dgm:pt modelId="{EED908F0-B3A9-4968-8776-4586B1BEA7E4}" type="pres">
      <dgm:prSet presAssocID="{C4DDA4E8-11EA-4450-8991-43637ADD5071}" presName="Name28" presStyleLbl="parChTrans1D4" presStyleIdx="2" presStyleCnt="6"/>
      <dgm:spPr/>
    </dgm:pt>
    <dgm:pt modelId="{463B5E4E-3042-4DEC-A64B-EBFA9D4B80AB}" type="pres">
      <dgm:prSet presAssocID="{A9BBC8F3-665D-4432-AC24-637457A71DE1}" presName="hierRoot2" presStyleCnt="0">
        <dgm:presLayoutVars>
          <dgm:hierBranch val="init"/>
        </dgm:presLayoutVars>
      </dgm:prSet>
      <dgm:spPr/>
    </dgm:pt>
    <dgm:pt modelId="{7B7F775E-2F61-4DB7-98BF-C4398263BC80}" type="pres">
      <dgm:prSet presAssocID="{A9BBC8F3-665D-4432-AC24-637457A71DE1}" presName="rootComposite2" presStyleCnt="0"/>
      <dgm:spPr/>
    </dgm:pt>
    <dgm:pt modelId="{21F6EE82-599D-45DD-A066-0FD6B4FB6F3E}" type="pres">
      <dgm:prSet presAssocID="{A9BBC8F3-665D-4432-AC24-637457A71DE1}" presName="rootText2" presStyleLbl="alignAcc1" presStyleIdx="0" presStyleCnt="0" custLinFactNeighborX="-3808" custLinFactNeighborY="-61935">
        <dgm:presLayoutVars>
          <dgm:chPref val="3"/>
        </dgm:presLayoutVars>
      </dgm:prSet>
      <dgm:spPr/>
    </dgm:pt>
    <dgm:pt modelId="{998593E5-4563-41DC-9212-0293E08ABA0E}" type="pres">
      <dgm:prSet presAssocID="{A9BBC8F3-665D-4432-AC24-637457A71DE1}" presName="topArc2" presStyleLbl="parChTrans1D1" presStyleIdx="14" presStyleCnt="32"/>
      <dgm:spPr/>
    </dgm:pt>
    <dgm:pt modelId="{6A8E670E-16BE-4001-8068-D1545BA00B1C}" type="pres">
      <dgm:prSet presAssocID="{A9BBC8F3-665D-4432-AC24-637457A71DE1}" presName="bottomArc2" presStyleLbl="parChTrans1D1" presStyleIdx="15" presStyleCnt="32"/>
      <dgm:spPr/>
    </dgm:pt>
    <dgm:pt modelId="{2708DA26-EC86-4DF5-BE02-6951E4B5D787}" type="pres">
      <dgm:prSet presAssocID="{A9BBC8F3-665D-4432-AC24-637457A71DE1}" presName="topConnNode2" presStyleLbl="node4" presStyleIdx="0" presStyleCnt="0"/>
      <dgm:spPr/>
    </dgm:pt>
    <dgm:pt modelId="{8EFB6091-C641-4775-8522-7DEEEC4F4FD9}" type="pres">
      <dgm:prSet presAssocID="{A9BBC8F3-665D-4432-AC24-637457A71DE1}" presName="hierChild4" presStyleCnt="0"/>
      <dgm:spPr/>
    </dgm:pt>
    <dgm:pt modelId="{696C406E-9D92-4A7A-B964-283C26C6470A}" type="pres">
      <dgm:prSet presAssocID="{A9BBC8F3-665D-4432-AC24-637457A71DE1}" presName="hierChild5" presStyleCnt="0"/>
      <dgm:spPr/>
    </dgm:pt>
    <dgm:pt modelId="{B72035D1-4FF3-423D-96C0-3C4A95DD0267}" type="pres">
      <dgm:prSet presAssocID="{B3D93821-665A-4656-A119-9E09A50EFC92}" presName="Name28" presStyleLbl="parChTrans1D4" presStyleIdx="3" presStyleCnt="6"/>
      <dgm:spPr/>
    </dgm:pt>
    <dgm:pt modelId="{8CD20657-A659-477A-819F-9C5B8A87857A}" type="pres">
      <dgm:prSet presAssocID="{3529FCAA-CB87-4153-B7AE-2880E7133BF9}" presName="hierRoot2" presStyleCnt="0">
        <dgm:presLayoutVars>
          <dgm:hierBranch val="init"/>
        </dgm:presLayoutVars>
      </dgm:prSet>
      <dgm:spPr/>
    </dgm:pt>
    <dgm:pt modelId="{7FAD5AB2-8A3E-4DD4-B62A-8688D072EEA3}" type="pres">
      <dgm:prSet presAssocID="{3529FCAA-CB87-4153-B7AE-2880E7133BF9}" presName="rootComposite2" presStyleCnt="0"/>
      <dgm:spPr/>
    </dgm:pt>
    <dgm:pt modelId="{CCBB05AB-2583-4337-ABCA-791EAFE8E5EC}" type="pres">
      <dgm:prSet presAssocID="{3529FCAA-CB87-4153-B7AE-2880E7133BF9}" presName="rootText2" presStyleLbl="alignAcc1" presStyleIdx="0" presStyleCnt="0" custLinFactY="42129" custLinFactNeighborX="-45237" custLinFactNeighborY="100000">
        <dgm:presLayoutVars>
          <dgm:chPref val="3"/>
        </dgm:presLayoutVars>
      </dgm:prSet>
      <dgm:spPr/>
    </dgm:pt>
    <dgm:pt modelId="{853E994A-7DA9-4B12-845B-BA7132A74544}" type="pres">
      <dgm:prSet presAssocID="{3529FCAA-CB87-4153-B7AE-2880E7133BF9}" presName="topArc2" presStyleLbl="parChTrans1D1" presStyleIdx="16" presStyleCnt="32"/>
      <dgm:spPr/>
    </dgm:pt>
    <dgm:pt modelId="{587B4365-7D88-4EFB-BBF1-E147FD3AFE04}" type="pres">
      <dgm:prSet presAssocID="{3529FCAA-CB87-4153-B7AE-2880E7133BF9}" presName="bottomArc2" presStyleLbl="parChTrans1D1" presStyleIdx="17" presStyleCnt="32"/>
      <dgm:spPr/>
    </dgm:pt>
    <dgm:pt modelId="{D70B6E43-13E1-4948-A23E-6593E13F2BEA}" type="pres">
      <dgm:prSet presAssocID="{3529FCAA-CB87-4153-B7AE-2880E7133BF9}" presName="topConnNode2" presStyleLbl="node4" presStyleIdx="0" presStyleCnt="0"/>
      <dgm:spPr/>
    </dgm:pt>
    <dgm:pt modelId="{56E7A4A7-70C1-4092-8E32-881464C40E8E}" type="pres">
      <dgm:prSet presAssocID="{3529FCAA-CB87-4153-B7AE-2880E7133BF9}" presName="hierChild4" presStyleCnt="0"/>
      <dgm:spPr/>
    </dgm:pt>
    <dgm:pt modelId="{9B4360F7-76C2-48CF-946C-0D9229500EB2}" type="pres">
      <dgm:prSet presAssocID="{3529FCAA-CB87-4153-B7AE-2880E7133BF9}" presName="hierChild5" presStyleCnt="0"/>
      <dgm:spPr/>
    </dgm:pt>
    <dgm:pt modelId="{FDB9D647-E1DC-4EC3-B0B3-001BCB8F600F}" type="pres">
      <dgm:prSet presAssocID="{A858005B-332F-4760-BD5F-EDEC6A990B17}" presName="hierChild5" presStyleCnt="0"/>
      <dgm:spPr/>
    </dgm:pt>
    <dgm:pt modelId="{71409651-DF3D-4A1E-97A3-F883F904E255}" type="pres">
      <dgm:prSet presAssocID="{0DC2081F-158C-4792-9AB5-5CF935884CAD}" presName="Name28" presStyleLbl="parChTrans1D3" presStyleIdx="2" presStyleCnt="6"/>
      <dgm:spPr/>
    </dgm:pt>
    <dgm:pt modelId="{69FF3F43-0CDE-4F94-A5B4-B56DEAA33061}" type="pres">
      <dgm:prSet presAssocID="{B7D67DE1-56FA-4D57-9534-68C353DD3293}" presName="hierRoot2" presStyleCnt="0">
        <dgm:presLayoutVars>
          <dgm:hierBranch val="init"/>
        </dgm:presLayoutVars>
      </dgm:prSet>
      <dgm:spPr/>
    </dgm:pt>
    <dgm:pt modelId="{B0B0BBB1-BB9C-4918-AE9B-8CCB423729A7}" type="pres">
      <dgm:prSet presAssocID="{B7D67DE1-56FA-4D57-9534-68C353DD3293}" presName="rootComposite2" presStyleCnt="0"/>
      <dgm:spPr/>
    </dgm:pt>
    <dgm:pt modelId="{6B741CB2-6BF3-4D02-879E-2C84721F14BF}" type="pres">
      <dgm:prSet presAssocID="{B7D67DE1-56FA-4D57-9534-68C353DD3293}" presName="rootText2" presStyleLbl="alignAcc1" presStyleIdx="0" presStyleCnt="0">
        <dgm:presLayoutVars>
          <dgm:chPref val="3"/>
        </dgm:presLayoutVars>
      </dgm:prSet>
      <dgm:spPr/>
    </dgm:pt>
    <dgm:pt modelId="{6DA37940-31BF-496B-9E02-1B346EA1E8DA}" type="pres">
      <dgm:prSet presAssocID="{B7D67DE1-56FA-4D57-9534-68C353DD3293}" presName="topArc2" presStyleLbl="parChTrans1D1" presStyleIdx="18" presStyleCnt="32"/>
      <dgm:spPr/>
    </dgm:pt>
    <dgm:pt modelId="{961BA867-6AC8-4913-8BC8-79765D6B5931}" type="pres">
      <dgm:prSet presAssocID="{B7D67DE1-56FA-4D57-9534-68C353DD3293}" presName="bottomArc2" presStyleLbl="parChTrans1D1" presStyleIdx="19" presStyleCnt="32"/>
      <dgm:spPr/>
    </dgm:pt>
    <dgm:pt modelId="{7F80CC48-EAB2-4111-AC43-492DF9962BAF}" type="pres">
      <dgm:prSet presAssocID="{B7D67DE1-56FA-4D57-9534-68C353DD3293}" presName="topConnNode2" presStyleLbl="node3" presStyleIdx="0" presStyleCnt="0"/>
      <dgm:spPr/>
    </dgm:pt>
    <dgm:pt modelId="{D636E0DD-D588-46C4-BC82-4EF1BAA6029A}" type="pres">
      <dgm:prSet presAssocID="{B7D67DE1-56FA-4D57-9534-68C353DD3293}" presName="hierChild4" presStyleCnt="0"/>
      <dgm:spPr/>
    </dgm:pt>
    <dgm:pt modelId="{F4AC77C2-EF34-4EA2-92BF-9CBCBB582978}" type="pres">
      <dgm:prSet presAssocID="{B7D67DE1-56FA-4D57-9534-68C353DD3293}" presName="hierChild5" presStyleCnt="0"/>
      <dgm:spPr/>
    </dgm:pt>
    <dgm:pt modelId="{5A79F832-D9F8-4420-A5D1-9941A592A3E4}" type="pres">
      <dgm:prSet presAssocID="{A8B0D59A-4EC1-4099-80A4-2516FA866F50}" presName="hierChild5" presStyleCnt="0"/>
      <dgm:spPr/>
    </dgm:pt>
    <dgm:pt modelId="{1B7047C6-E036-41A0-B4E9-34B3318B6945}" type="pres">
      <dgm:prSet presAssocID="{76071AEE-C4BD-4E58-9245-BD995DB644E4}" presName="Name28" presStyleLbl="parChTrans1D2" presStyleIdx="2" presStyleCnt="3"/>
      <dgm:spPr/>
    </dgm:pt>
    <dgm:pt modelId="{BE4800F4-C33C-4D7E-B1CC-01EBC4F824AD}" type="pres">
      <dgm:prSet presAssocID="{1AF27087-6362-4415-ADC3-2EF04470FB37}" presName="hierRoot2" presStyleCnt="0">
        <dgm:presLayoutVars>
          <dgm:hierBranch val="init"/>
        </dgm:presLayoutVars>
      </dgm:prSet>
      <dgm:spPr/>
    </dgm:pt>
    <dgm:pt modelId="{9A74F0FC-53DB-4833-A6F4-566B2F8DA9B3}" type="pres">
      <dgm:prSet presAssocID="{1AF27087-6362-4415-ADC3-2EF04470FB37}" presName="rootComposite2" presStyleCnt="0"/>
      <dgm:spPr/>
    </dgm:pt>
    <dgm:pt modelId="{B38C1DBA-0E8F-4D7C-B983-6331E37B1AA7}" type="pres">
      <dgm:prSet presAssocID="{1AF27087-6362-4415-ADC3-2EF04470FB37}" presName="rootText2" presStyleLbl="alignAcc1" presStyleIdx="0" presStyleCnt="0">
        <dgm:presLayoutVars>
          <dgm:chPref val="3"/>
        </dgm:presLayoutVars>
      </dgm:prSet>
      <dgm:spPr/>
    </dgm:pt>
    <dgm:pt modelId="{6D07C95C-839B-4ECD-91CB-C3270CE3A1A8}" type="pres">
      <dgm:prSet presAssocID="{1AF27087-6362-4415-ADC3-2EF04470FB37}" presName="topArc2" presStyleLbl="parChTrans1D1" presStyleIdx="20" presStyleCnt="32"/>
      <dgm:spPr/>
    </dgm:pt>
    <dgm:pt modelId="{DAF782B9-CFC6-47D1-9E2C-961F851B0472}" type="pres">
      <dgm:prSet presAssocID="{1AF27087-6362-4415-ADC3-2EF04470FB37}" presName="bottomArc2" presStyleLbl="parChTrans1D1" presStyleIdx="21" presStyleCnt="32"/>
      <dgm:spPr/>
    </dgm:pt>
    <dgm:pt modelId="{7F9F98B6-66D1-41D5-B825-3D2373A444C5}" type="pres">
      <dgm:prSet presAssocID="{1AF27087-6362-4415-ADC3-2EF04470FB37}" presName="topConnNode2" presStyleLbl="node2" presStyleIdx="0" presStyleCnt="0"/>
      <dgm:spPr/>
    </dgm:pt>
    <dgm:pt modelId="{516CC899-414C-41C0-8BE6-E7C84370D885}" type="pres">
      <dgm:prSet presAssocID="{1AF27087-6362-4415-ADC3-2EF04470FB37}" presName="hierChild4" presStyleCnt="0"/>
      <dgm:spPr/>
    </dgm:pt>
    <dgm:pt modelId="{3A56BB59-340C-4C0F-9795-048B777F6DE9}" type="pres">
      <dgm:prSet presAssocID="{C3F08932-73CA-439B-9E54-4540C0E731CF}" presName="Name28" presStyleLbl="parChTrans1D3" presStyleIdx="3" presStyleCnt="6"/>
      <dgm:spPr/>
    </dgm:pt>
    <dgm:pt modelId="{A8AACDF1-8168-421B-8CC0-71D03015495F}" type="pres">
      <dgm:prSet presAssocID="{D3540224-2CD9-4DFB-82BB-D7D34299B05B}" presName="hierRoot2" presStyleCnt="0">
        <dgm:presLayoutVars>
          <dgm:hierBranch val="init"/>
        </dgm:presLayoutVars>
      </dgm:prSet>
      <dgm:spPr/>
    </dgm:pt>
    <dgm:pt modelId="{254D2F5A-958D-4F8D-A070-2EFC42A6E275}" type="pres">
      <dgm:prSet presAssocID="{D3540224-2CD9-4DFB-82BB-D7D34299B05B}" presName="rootComposite2" presStyleCnt="0"/>
      <dgm:spPr/>
    </dgm:pt>
    <dgm:pt modelId="{B78524D5-E7F8-443F-932E-BC0DCDE50275}" type="pres">
      <dgm:prSet presAssocID="{D3540224-2CD9-4DFB-82BB-D7D34299B05B}" presName="rootText2" presStyleLbl="alignAcc1" presStyleIdx="0" presStyleCnt="0">
        <dgm:presLayoutVars>
          <dgm:chPref val="3"/>
        </dgm:presLayoutVars>
      </dgm:prSet>
      <dgm:spPr/>
    </dgm:pt>
    <dgm:pt modelId="{DECDF49F-DD98-4D6E-B8C2-2B2F4885894C}" type="pres">
      <dgm:prSet presAssocID="{D3540224-2CD9-4DFB-82BB-D7D34299B05B}" presName="topArc2" presStyleLbl="parChTrans1D1" presStyleIdx="22" presStyleCnt="32"/>
      <dgm:spPr/>
    </dgm:pt>
    <dgm:pt modelId="{5D2325B1-1BFD-4C61-9EAA-1780C9883AF1}" type="pres">
      <dgm:prSet presAssocID="{D3540224-2CD9-4DFB-82BB-D7D34299B05B}" presName="bottomArc2" presStyleLbl="parChTrans1D1" presStyleIdx="23" presStyleCnt="32"/>
      <dgm:spPr/>
    </dgm:pt>
    <dgm:pt modelId="{EF2F1098-B7A8-4F53-A055-15B8695E615F}" type="pres">
      <dgm:prSet presAssocID="{D3540224-2CD9-4DFB-82BB-D7D34299B05B}" presName="topConnNode2" presStyleLbl="node3" presStyleIdx="0" presStyleCnt="0"/>
      <dgm:spPr/>
    </dgm:pt>
    <dgm:pt modelId="{F16628E3-5243-425B-956A-458A56F77AE9}" type="pres">
      <dgm:prSet presAssocID="{D3540224-2CD9-4DFB-82BB-D7D34299B05B}" presName="hierChild4" presStyleCnt="0"/>
      <dgm:spPr/>
    </dgm:pt>
    <dgm:pt modelId="{EFFD7D2D-D85B-49A0-AFC8-7AFE22F8925B}" type="pres">
      <dgm:prSet presAssocID="{C280A328-406E-4068-9794-EB017D5E0AC5}" presName="Name28" presStyleLbl="parChTrans1D4" presStyleIdx="4" presStyleCnt="6"/>
      <dgm:spPr/>
    </dgm:pt>
    <dgm:pt modelId="{FC8B5FA4-5C22-4B58-8B19-01480762D03E}" type="pres">
      <dgm:prSet presAssocID="{1D195F41-DA66-4392-9D5B-793F87CE80B0}" presName="hierRoot2" presStyleCnt="0">
        <dgm:presLayoutVars>
          <dgm:hierBranch val="init"/>
        </dgm:presLayoutVars>
      </dgm:prSet>
      <dgm:spPr/>
    </dgm:pt>
    <dgm:pt modelId="{E5067612-27F9-4D1B-ACD0-B2D76D3B5AA3}" type="pres">
      <dgm:prSet presAssocID="{1D195F41-DA66-4392-9D5B-793F87CE80B0}" presName="rootComposite2" presStyleCnt="0"/>
      <dgm:spPr/>
    </dgm:pt>
    <dgm:pt modelId="{2D624688-04C7-4E43-9AB7-E787CFBA045F}" type="pres">
      <dgm:prSet presAssocID="{1D195F41-DA66-4392-9D5B-793F87CE80B0}" presName="rootText2" presStyleLbl="alignAcc1" presStyleIdx="0" presStyleCnt="0">
        <dgm:presLayoutVars>
          <dgm:chPref val="3"/>
        </dgm:presLayoutVars>
      </dgm:prSet>
      <dgm:spPr/>
    </dgm:pt>
    <dgm:pt modelId="{2A526EF6-63F7-4FF6-8E0C-EF12E6E8C77A}" type="pres">
      <dgm:prSet presAssocID="{1D195F41-DA66-4392-9D5B-793F87CE80B0}" presName="topArc2" presStyleLbl="parChTrans1D1" presStyleIdx="24" presStyleCnt="32"/>
      <dgm:spPr/>
    </dgm:pt>
    <dgm:pt modelId="{DECAAAD3-D00D-438F-9E8C-C35BF4C48652}" type="pres">
      <dgm:prSet presAssocID="{1D195F41-DA66-4392-9D5B-793F87CE80B0}" presName="bottomArc2" presStyleLbl="parChTrans1D1" presStyleIdx="25" presStyleCnt="32"/>
      <dgm:spPr/>
    </dgm:pt>
    <dgm:pt modelId="{755F7F8D-B174-48A6-8A50-1A53C32F4993}" type="pres">
      <dgm:prSet presAssocID="{1D195F41-DA66-4392-9D5B-793F87CE80B0}" presName="topConnNode2" presStyleLbl="node4" presStyleIdx="0" presStyleCnt="0"/>
      <dgm:spPr/>
    </dgm:pt>
    <dgm:pt modelId="{9A6E0212-F9F9-4862-AA15-A762EA2B446A}" type="pres">
      <dgm:prSet presAssocID="{1D195F41-DA66-4392-9D5B-793F87CE80B0}" presName="hierChild4" presStyleCnt="0"/>
      <dgm:spPr/>
    </dgm:pt>
    <dgm:pt modelId="{54934F82-CA11-4AB0-A5FD-929C0A52E374}" type="pres">
      <dgm:prSet presAssocID="{1D195F41-DA66-4392-9D5B-793F87CE80B0}" presName="hierChild5" presStyleCnt="0"/>
      <dgm:spPr/>
    </dgm:pt>
    <dgm:pt modelId="{0D7C129D-9997-4164-AC32-4354E8D6AF2F}" type="pres">
      <dgm:prSet presAssocID="{D3540224-2CD9-4DFB-82BB-D7D34299B05B}" presName="hierChild5" presStyleCnt="0"/>
      <dgm:spPr/>
    </dgm:pt>
    <dgm:pt modelId="{19C1DB53-1A4B-45DC-95D0-11E911C8B98F}" type="pres">
      <dgm:prSet presAssocID="{66B3E750-5239-4645-80DC-8C918096AD48}" presName="Name28" presStyleLbl="parChTrans1D3" presStyleIdx="4" presStyleCnt="6"/>
      <dgm:spPr/>
    </dgm:pt>
    <dgm:pt modelId="{54D7D7AC-DB57-40BB-A84D-FA17821C6A93}" type="pres">
      <dgm:prSet presAssocID="{1F8C9FC9-AA66-47D3-A282-5F13F465CEFF}" presName="hierRoot2" presStyleCnt="0">
        <dgm:presLayoutVars>
          <dgm:hierBranch val="init"/>
        </dgm:presLayoutVars>
      </dgm:prSet>
      <dgm:spPr/>
    </dgm:pt>
    <dgm:pt modelId="{EEBFD229-7185-4CBF-A083-C36C671F8AF9}" type="pres">
      <dgm:prSet presAssocID="{1F8C9FC9-AA66-47D3-A282-5F13F465CEFF}" presName="rootComposite2" presStyleCnt="0"/>
      <dgm:spPr/>
    </dgm:pt>
    <dgm:pt modelId="{CF94A721-8355-4DD2-A0FE-70B821757BC4}" type="pres">
      <dgm:prSet presAssocID="{1F8C9FC9-AA66-47D3-A282-5F13F465CEFF}" presName="rootText2" presStyleLbl="alignAcc1" presStyleIdx="0" presStyleCnt="0">
        <dgm:presLayoutVars>
          <dgm:chPref val="3"/>
        </dgm:presLayoutVars>
      </dgm:prSet>
      <dgm:spPr/>
    </dgm:pt>
    <dgm:pt modelId="{CEAC49F7-5222-46C9-8C47-3D7A690133C5}" type="pres">
      <dgm:prSet presAssocID="{1F8C9FC9-AA66-47D3-A282-5F13F465CEFF}" presName="topArc2" presStyleLbl="parChTrans1D1" presStyleIdx="26" presStyleCnt="32"/>
      <dgm:spPr/>
    </dgm:pt>
    <dgm:pt modelId="{4B310322-A1EE-484F-B95C-727BAF89731F}" type="pres">
      <dgm:prSet presAssocID="{1F8C9FC9-AA66-47D3-A282-5F13F465CEFF}" presName="bottomArc2" presStyleLbl="parChTrans1D1" presStyleIdx="27" presStyleCnt="32"/>
      <dgm:spPr/>
    </dgm:pt>
    <dgm:pt modelId="{933B42E3-5505-42A9-9584-20F1E5066F47}" type="pres">
      <dgm:prSet presAssocID="{1F8C9FC9-AA66-47D3-A282-5F13F465CEFF}" presName="topConnNode2" presStyleLbl="node3" presStyleIdx="0" presStyleCnt="0"/>
      <dgm:spPr/>
    </dgm:pt>
    <dgm:pt modelId="{AA8E33AB-DE03-4234-A5E7-949D2E1B7C46}" type="pres">
      <dgm:prSet presAssocID="{1F8C9FC9-AA66-47D3-A282-5F13F465CEFF}" presName="hierChild4" presStyleCnt="0"/>
      <dgm:spPr/>
    </dgm:pt>
    <dgm:pt modelId="{08CA399E-F755-44CC-A68B-29B0D7EDCB5D}" type="pres">
      <dgm:prSet presAssocID="{C7B8B243-25F9-422A-8615-33B9EACDA966}" presName="Name28" presStyleLbl="parChTrans1D4" presStyleIdx="5" presStyleCnt="6"/>
      <dgm:spPr/>
    </dgm:pt>
    <dgm:pt modelId="{B818A786-31CE-4986-B82D-6787690E611E}" type="pres">
      <dgm:prSet presAssocID="{02FA3DF9-4683-4F39-8824-A250F9E05AFF}" presName="hierRoot2" presStyleCnt="0">
        <dgm:presLayoutVars>
          <dgm:hierBranch val="init"/>
        </dgm:presLayoutVars>
      </dgm:prSet>
      <dgm:spPr/>
    </dgm:pt>
    <dgm:pt modelId="{3AA1F9EE-BE52-435D-9964-32ADD2935EE0}" type="pres">
      <dgm:prSet presAssocID="{02FA3DF9-4683-4F39-8824-A250F9E05AFF}" presName="rootComposite2" presStyleCnt="0"/>
      <dgm:spPr/>
    </dgm:pt>
    <dgm:pt modelId="{51BB9506-AF38-4C1C-B0A5-FBCC9714C5A5}" type="pres">
      <dgm:prSet presAssocID="{02FA3DF9-4683-4F39-8824-A250F9E05AFF}" presName="rootText2" presStyleLbl="alignAcc1" presStyleIdx="0" presStyleCnt="0">
        <dgm:presLayoutVars>
          <dgm:chPref val="3"/>
        </dgm:presLayoutVars>
      </dgm:prSet>
      <dgm:spPr/>
    </dgm:pt>
    <dgm:pt modelId="{B9D3FEE3-AA5B-43E7-AD4A-C9F699202D6B}" type="pres">
      <dgm:prSet presAssocID="{02FA3DF9-4683-4F39-8824-A250F9E05AFF}" presName="topArc2" presStyleLbl="parChTrans1D1" presStyleIdx="28" presStyleCnt="32"/>
      <dgm:spPr/>
    </dgm:pt>
    <dgm:pt modelId="{F70A4727-5BBD-46FE-8E88-E8A9BB5325A9}" type="pres">
      <dgm:prSet presAssocID="{02FA3DF9-4683-4F39-8824-A250F9E05AFF}" presName="bottomArc2" presStyleLbl="parChTrans1D1" presStyleIdx="29" presStyleCnt="32"/>
      <dgm:spPr/>
    </dgm:pt>
    <dgm:pt modelId="{05DEEE35-2119-4564-9600-B601A82791EF}" type="pres">
      <dgm:prSet presAssocID="{02FA3DF9-4683-4F39-8824-A250F9E05AFF}" presName="topConnNode2" presStyleLbl="node4" presStyleIdx="0" presStyleCnt="0"/>
      <dgm:spPr/>
    </dgm:pt>
    <dgm:pt modelId="{44386918-E12F-4980-9659-A1A83C74EDAD}" type="pres">
      <dgm:prSet presAssocID="{02FA3DF9-4683-4F39-8824-A250F9E05AFF}" presName="hierChild4" presStyleCnt="0"/>
      <dgm:spPr/>
    </dgm:pt>
    <dgm:pt modelId="{C5AA0E23-6877-4A25-9178-C79416980E3B}" type="pres">
      <dgm:prSet presAssocID="{02FA3DF9-4683-4F39-8824-A250F9E05AFF}" presName="hierChild5" presStyleCnt="0"/>
      <dgm:spPr/>
    </dgm:pt>
    <dgm:pt modelId="{A9C7460C-8D2C-45D3-B0C9-4390430ABA84}" type="pres">
      <dgm:prSet presAssocID="{1F8C9FC9-AA66-47D3-A282-5F13F465CEFF}" presName="hierChild5" presStyleCnt="0"/>
      <dgm:spPr/>
    </dgm:pt>
    <dgm:pt modelId="{45F577EC-D01D-48B7-931A-41966298BF4C}" type="pres">
      <dgm:prSet presAssocID="{431DCF3D-980D-49E3-9ECC-DB8F76EA47F7}" presName="Name28" presStyleLbl="parChTrans1D3" presStyleIdx="5" presStyleCnt="6"/>
      <dgm:spPr/>
    </dgm:pt>
    <dgm:pt modelId="{E9493C94-055C-494D-AF90-426710DBD969}" type="pres">
      <dgm:prSet presAssocID="{8050076A-08BC-43F6-870F-721DBD269179}" presName="hierRoot2" presStyleCnt="0">
        <dgm:presLayoutVars>
          <dgm:hierBranch val="init"/>
        </dgm:presLayoutVars>
      </dgm:prSet>
      <dgm:spPr/>
    </dgm:pt>
    <dgm:pt modelId="{AC4C13F0-A040-4A6B-9932-CC5A842E48A7}" type="pres">
      <dgm:prSet presAssocID="{8050076A-08BC-43F6-870F-721DBD269179}" presName="rootComposite2" presStyleCnt="0"/>
      <dgm:spPr/>
    </dgm:pt>
    <dgm:pt modelId="{B4D68571-9668-4B32-9B89-78BE0EE05125}" type="pres">
      <dgm:prSet presAssocID="{8050076A-08BC-43F6-870F-721DBD269179}" presName="rootText2" presStyleLbl="alignAcc1" presStyleIdx="0" presStyleCnt="0">
        <dgm:presLayoutVars>
          <dgm:chPref val="3"/>
        </dgm:presLayoutVars>
      </dgm:prSet>
      <dgm:spPr/>
    </dgm:pt>
    <dgm:pt modelId="{5665EC41-D57C-41B8-B146-34383A86557C}" type="pres">
      <dgm:prSet presAssocID="{8050076A-08BC-43F6-870F-721DBD269179}" presName="topArc2" presStyleLbl="parChTrans1D1" presStyleIdx="30" presStyleCnt="32"/>
      <dgm:spPr/>
    </dgm:pt>
    <dgm:pt modelId="{4CAFC1F8-C8F5-4DA9-B7D7-B8F45CAAFCAE}" type="pres">
      <dgm:prSet presAssocID="{8050076A-08BC-43F6-870F-721DBD269179}" presName="bottomArc2" presStyleLbl="parChTrans1D1" presStyleIdx="31" presStyleCnt="32"/>
      <dgm:spPr/>
    </dgm:pt>
    <dgm:pt modelId="{3D441DA3-23F2-433E-8F02-4EF7D536E38A}" type="pres">
      <dgm:prSet presAssocID="{8050076A-08BC-43F6-870F-721DBD269179}" presName="topConnNode2" presStyleLbl="node3" presStyleIdx="0" presStyleCnt="0"/>
      <dgm:spPr/>
    </dgm:pt>
    <dgm:pt modelId="{EE342403-A328-4988-B1EB-75E10B7347A6}" type="pres">
      <dgm:prSet presAssocID="{8050076A-08BC-43F6-870F-721DBD269179}" presName="hierChild4" presStyleCnt="0"/>
      <dgm:spPr/>
    </dgm:pt>
    <dgm:pt modelId="{6A25B2E8-4A67-4553-8DD2-11E93C8A4B65}" type="pres">
      <dgm:prSet presAssocID="{8050076A-08BC-43F6-870F-721DBD269179}" presName="hierChild5" presStyleCnt="0"/>
      <dgm:spPr/>
    </dgm:pt>
    <dgm:pt modelId="{7FD57D39-1228-47A2-B1F5-4B2CCB2BF715}" type="pres">
      <dgm:prSet presAssocID="{1AF27087-6362-4415-ADC3-2EF04470FB37}" presName="hierChild5" presStyleCnt="0"/>
      <dgm:spPr/>
    </dgm:pt>
    <dgm:pt modelId="{5B6BFD76-5FEE-469F-8FC6-D385AF40C2B8}" type="pres">
      <dgm:prSet presAssocID="{104EB3FE-26B2-4744-BCC2-156DC14620E9}" presName="hierChild3" presStyleCnt="0"/>
      <dgm:spPr/>
    </dgm:pt>
  </dgm:ptLst>
  <dgm:cxnLst>
    <dgm:cxn modelId="{333B4E02-C532-4A56-88C7-DCE42E70AE16}" type="presOf" srcId="{104EB3FE-26B2-4744-BCC2-156DC14620E9}" destId="{88F247E3-65A0-4531-B0B8-B46BFF9B1588}" srcOrd="1" destOrd="0" presId="urn:microsoft.com/office/officeart/2008/layout/HalfCircleOrganizationChart"/>
    <dgm:cxn modelId="{39E1C403-6627-42AA-97E1-4F2B6CCCAF21}" type="presOf" srcId="{104EB3FE-26B2-4744-BCC2-156DC14620E9}" destId="{BD5A258E-8078-49DA-90B4-512890F18F77}" srcOrd="0" destOrd="0" presId="urn:microsoft.com/office/officeart/2008/layout/HalfCircleOrganizationChart"/>
    <dgm:cxn modelId="{ED042607-F910-40D1-AAE0-F7DFE60EA21A}" type="presOf" srcId="{D3540224-2CD9-4DFB-82BB-D7D34299B05B}" destId="{EF2F1098-B7A8-4F53-A055-15B8695E615F}" srcOrd="1" destOrd="0" presId="urn:microsoft.com/office/officeart/2008/layout/HalfCircleOrganizationChart"/>
    <dgm:cxn modelId="{157DE207-E033-44C1-AEC3-7D4E96B6E195}" type="presOf" srcId="{A8B0D59A-4EC1-4099-80A4-2516FA866F50}" destId="{D769B18A-DC19-40A8-814E-4F69540D8369}" srcOrd="0" destOrd="0" presId="urn:microsoft.com/office/officeart/2008/layout/HalfCircleOrganizationChart"/>
    <dgm:cxn modelId="{4BEB490A-7172-41A4-94E5-74D0C7128A34}" type="presOf" srcId="{C8555C07-2A75-4E45-B924-E43A2537DA1A}" destId="{3B5A3E28-59AA-4EEA-8D2A-08F1BAD200BC}" srcOrd="0" destOrd="0" presId="urn:microsoft.com/office/officeart/2008/layout/HalfCircleOrganizationChart"/>
    <dgm:cxn modelId="{09522210-14DD-454E-AAB8-E736249EC2FF}" type="presOf" srcId="{66B3E750-5239-4645-80DC-8C918096AD48}" destId="{19C1DB53-1A4B-45DC-95D0-11E911C8B98F}" srcOrd="0" destOrd="0" presId="urn:microsoft.com/office/officeart/2008/layout/HalfCircleOrganizationChart"/>
    <dgm:cxn modelId="{CBC14C11-7B40-4B89-9658-84C26885FE41}" type="presOf" srcId="{8050076A-08BC-43F6-870F-721DBD269179}" destId="{B4D68571-9668-4B32-9B89-78BE0EE05125}" srcOrd="0" destOrd="0" presId="urn:microsoft.com/office/officeart/2008/layout/HalfCircleOrganizationChart"/>
    <dgm:cxn modelId="{F08F6212-05F2-4C13-AB5E-88079DB55CCD}" type="presOf" srcId="{0DC2081F-158C-4792-9AB5-5CF935884CAD}" destId="{71409651-DF3D-4A1E-97A3-F883F904E255}" srcOrd="0" destOrd="0" presId="urn:microsoft.com/office/officeart/2008/layout/HalfCircleOrganizationChart"/>
    <dgm:cxn modelId="{E8CD3C1B-1B3B-4120-AAC6-70C606CC9385}" type="presOf" srcId="{C280A328-406E-4068-9794-EB017D5E0AC5}" destId="{EFFD7D2D-D85B-49A0-AFC8-7AFE22F8925B}" srcOrd="0" destOrd="0" presId="urn:microsoft.com/office/officeart/2008/layout/HalfCircleOrganizationChart"/>
    <dgm:cxn modelId="{9BBA8D1B-08F4-4171-8C59-08B91EE7BE58}" type="presOf" srcId="{A9BBC8F3-665D-4432-AC24-637457A71DE1}" destId="{2708DA26-EC86-4DF5-BE02-6951E4B5D787}" srcOrd="1" destOrd="0" presId="urn:microsoft.com/office/officeart/2008/layout/HalfCircleOrganizationChart"/>
    <dgm:cxn modelId="{9BE69822-5935-4B1C-AC98-8D31F3D1336E}" type="presOf" srcId="{C3F08932-73CA-439B-9E54-4540C0E731CF}" destId="{3A56BB59-340C-4C0F-9795-048B777F6DE9}" srcOrd="0" destOrd="0" presId="urn:microsoft.com/office/officeart/2008/layout/HalfCircleOrganizationChart"/>
    <dgm:cxn modelId="{E33A462C-3EEC-4F25-B4A8-8E9BF50AE230}" type="presOf" srcId="{1AF27087-6362-4415-ADC3-2EF04470FB37}" destId="{B38C1DBA-0E8F-4D7C-B983-6331E37B1AA7}" srcOrd="0" destOrd="0" presId="urn:microsoft.com/office/officeart/2008/layout/HalfCircleOrganizationChart"/>
    <dgm:cxn modelId="{CF647533-A29D-4E8B-A38D-FAB63EC6609C}" type="presOf" srcId="{1F8C9FC9-AA66-47D3-A282-5F13F465CEFF}" destId="{CF94A721-8355-4DD2-A0FE-70B821757BC4}" srcOrd="0" destOrd="0" presId="urn:microsoft.com/office/officeart/2008/layout/HalfCircleOrganizationChart"/>
    <dgm:cxn modelId="{0A808636-8122-476F-800A-C58FBC661700}" type="presOf" srcId="{1F8C9FC9-AA66-47D3-A282-5F13F465CEFF}" destId="{933B42E3-5505-42A9-9584-20F1E5066F47}" srcOrd="1" destOrd="0" presId="urn:microsoft.com/office/officeart/2008/layout/HalfCircleOrganizationChart"/>
    <dgm:cxn modelId="{3B993E45-786F-4B48-B4B0-794C3DB2D773}" type="presOf" srcId="{4BF628A4-99E3-4353-8024-93F1C52CB557}" destId="{1887AB59-B38B-497E-9F7D-7CB0C668DE71}" srcOrd="1" destOrd="0" presId="urn:microsoft.com/office/officeart/2008/layout/HalfCircleOrganizationChart"/>
    <dgm:cxn modelId="{43709146-2D2B-4046-B825-1E48B1641BA3}" type="presOf" srcId="{3D65DA5E-C1F7-4471-8A89-30BE026B05D2}" destId="{5E609F20-3E55-424B-B56A-2FCB665E366A}" srcOrd="0" destOrd="0" presId="urn:microsoft.com/office/officeart/2008/layout/HalfCircleOrganizationChart"/>
    <dgm:cxn modelId="{D51F544D-B51D-4400-B9ED-5FD65CD22410}" type="presOf" srcId="{02FA3DF9-4683-4F39-8824-A250F9E05AFF}" destId="{51BB9506-AF38-4C1C-B0A5-FBCC9714C5A5}" srcOrd="0" destOrd="0" presId="urn:microsoft.com/office/officeart/2008/layout/HalfCircleOrganizationChart"/>
    <dgm:cxn modelId="{82696451-5FA9-47E9-A44D-EC84D16913E5}" type="presOf" srcId="{D3540224-2CD9-4DFB-82BB-D7D34299B05B}" destId="{B78524D5-E7F8-443F-932E-BC0DCDE50275}" srcOrd="0" destOrd="0" presId="urn:microsoft.com/office/officeart/2008/layout/HalfCircleOrganizationChart"/>
    <dgm:cxn modelId="{26ECD451-B869-45AD-B042-CDB3A9659EC6}" srcId="{1F8C9FC9-AA66-47D3-A282-5F13F465CEFF}" destId="{02FA3DF9-4683-4F39-8824-A250F9E05AFF}" srcOrd="0" destOrd="0" parTransId="{C7B8B243-25F9-422A-8615-33B9EACDA966}" sibTransId="{66FC5BB3-1B2A-4503-B06A-8EEE106637C7}"/>
    <dgm:cxn modelId="{E897EC55-6268-418D-9B36-22C9069FC584}" srcId="{E02C0EF6-F06E-4FDF-828A-F391C53D1D5B}" destId="{31167768-9F55-41FF-9867-6CE7F19F49B9}" srcOrd="0" destOrd="0" parTransId="{83095825-8278-4302-80F8-DE0483F9B904}" sibTransId="{6DFF19D3-1352-4B75-8E44-F23BF2D295FE}"/>
    <dgm:cxn modelId="{39733958-C361-47A4-8333-7B8DD5B2D0DC}" srcId="{A8B0D59A-4EC1-4099-80A4-2516FA866F50}" destId="{E02C0EF6-F06E-4FDF-828A-F391C53D1D5B}" srcOrd="0" destOrd="0" parTransId="{290D95D9-7813-4F43-B3A9-FE5B25B86586}" sibTransId="{0436A544-7DE6-46FE-AC85-69F3A6A75E3D}"/>
    <dgm:cxn modelId="{3941B15B-1DEE-44D4-B8EB-F30AAA11EAC5}" type="presOf" srcId="{CA303AA2-58E4-41EB-9DB6-37E16746C40D}" destId="{CB09EDDE-6545-4BF0-9DAC-2AC7D128CC0D}" srcOrd="0" destOrd="0" presId="urn:microsoft.com/office/officeart/2008/layout/HalfCircleOrganizationChart"/>
    <dgm:cxn modelId="{D251795F-360F-4592-8801-3D4C1E226198}" type="presOf" srcId="{431DCF3D-980D-49E3-9ECC-DB8F76EA47F7}" destId="{45F577EC-D01D-48B7-931A-41966298BF4C}" srcOrd="0" destOrd="0" presId="urn:microsoft.com/office/officeart/2008/layout/HalfCircleOrganizationChart"/>
    <dgm:cxn modelId="{9D43D15F-6F9F-46F0-9E6C-8F3981A26B3D}" type="presOf" srcId="{B7D67DE1-56FA-4D57-9534-68C353DD3293}" destId="{7F80CC48-EAB2-4111-AC43-492DF9962BAF}" srcOrd="1" destOrd="0" presId="urn:microsoft.com/office/officeart/2008/layout/HalfCircleOrganizationChart"/>
    <dgm:cxn modelId="{09913F61-DA50-4C31-8E47-80A7AE0FB049}" type="presOf" srcId="{CA303AA2-58E4-41EB-9DB6-37E16746C40D}" destId="{8B575593-AA2C-43B1-8D04-14E074190438}" srcOrd="1" destOrd="0" presId="urn:microsoft.com/office/officeart/2008/layout/HalfCircleOrganizationChart"/>
    <dgm:cxn modelId="{BD5D5462-11D9-4254-A05C-BBB9DCAA04C7}" srcId="{104EB3FE-26B2-4744-BCC2-156DC14620E9}" destId="{CA303AA2-58E4-41EB-9DB6-37E16746C40D}" srcOrd="0" destOrd="0" parTransId="{352FB882-2BFC-4480-845E-879E5AE662CA}" sibTransId="{AB304CB0-5DC0-47C3-B592-2E4729E1B407}"/>
    <dgm:cxn modelId="{30B2BD67-5BD2-4622-9DE1-AB5580E65CAE}" type="presOf" srcId="{3529FCAA-CB87-4153-B7AE-2880E7133BF9}" destId="{CCBB05AB-2583-4337-ABCA-791EAFE8E5EC}" srcOrd="0" destOrd="0" presId="urn:microsoft.com/office/officeart/2008/layout/HalfCircleOrganizationChart"/>
    <dgm:cxn modelId="{84E23369-C53F-4C59-BD0F-E67382373815}" srcId="{1AF27087-6362-4415-ADC3-2EF04470FB37}" destId="{D3540224-2CD9-4DFB-82BB-D7D34299B05B}" srcOrd="0" destOrd="0" parTransId="{C3F08932-73CA-439B-9E54-4540C0E731CF}" sibTransId="{512B949F-0C2A-4D98-A010-E7341CF4BA2D}"/>
    <dgm:cxn modelId="{C9D5E371-9971-4621-8D00-B6C048102741}" srcId="{3D65DA5E-C1F7-4471-8A89-30BE026B05D2}" destId="{104EB3FE-26B2-4744-BCC2-156DC14620E9}" srcOrd="0" destOrd="0" parTransId="{E2E34DAC-90A0-4830-9B2A-34F65BFD0018}" sibTransId="{1F076707-2F29-457B-810B-9177E30F0DB0}"/>
    <dgm:cxn modelId="{AE51DD74-EB47-4561-A930-16CF39ACC7C2}" type="presOf" srcId="{352FB882-2BFC-4480-845E-879E5AE662CA}" destId="{4F34908B-3C6B-4F65-917F-F2F9DB09EE3E}" srcOrd="0" destOrd="0" presId="urn:microsoft.com/office/officeart/2008/layout/HalfCircleOrganizationChart"/>
    <dgm:cxn modelId="{91152B76-B8D7-4697-B9FF-6F7BAB20524E}" type="presOf" srcId="{290D95D9-7813-4F43-B3A9-FE5B25B86586}" destId="{D134DA8F-E37F-497C-982F-D87454CD9944}" srcOrd="0" destOrd="0" presId="urn:microsoft.com/office/officeart/2008/layout/HalfCircleOrganizationChart"/>
    <dgm:cxn modelId="{ADAAB078-6A63-4795-BB5B-C82CE44D245E}" srcId="{1AF27087-6362-4415-ADC3-2EF04470FB37}" destId="{8050076A-08BC-43F6-870F-721DBD269179}" srcOrd="2" destOrd="0" parTransId="{431DCF3D-980D-49E3-9ECC-DB8F76EA47F7}" sibTransId="{52815338-AB91-400F-88C4-F24AAD10B9EB}"/>
    <dgm:cxn modelId="{50EF477D-73DD-4EC9-AA30-2C4B16F70078}" type="presOf" srcId="{179B493F-95AE-4887-9C26-AA774BBACD4F}" destId="{B9870D9C-CC86-4589-B7AC-592B414FCCCB}" srcOrd="0" destOrd="0" presId="urn:microsoft.com/office/officeart/2008/layout/HalfCircleOrganizationChart"/>
    <dgm:cxn modelId="{0F55C083-F09F-4F9D-A359-16129C91CAE6}" type="presOf" srcId="{E02C0EF6-F06E-4FDF-828A-F391C53D1D5B}" destId="{B2B93771-6EE5-4F43-94BA-353EB02EE560}" srcOrd="0" destOrd="0" presId="urn:microsoft.com/office/officeart/2008/layout/HalfCircleOrganizationChart"/>
    <dgm:cxn modelId="{FC78B388-A8E0-45F0-9D07-D2A43B3914AC}" type="presOf" srcId="{3529FCAA-CB87-4153-B7AE-2880E7133BF9}" destId="{D70B6E43-13E1-4948-A23E-6593E13F2BEA}" srcOrd="1" destOrd="0" presId="urn:microsoft.com/office/officeart/2008/layout/HalfCircleOrganizationChart"/>
    <dgm:cxn modelId="{D48B9389-387D-4562-9FF4-C2B036042040}" type="presOf" srcId="{B7D67DE1-56FA-4D57-9534-68C353DD3293}" destId="{6B741CB2-6BF3-4D02-879E-2C84721F14BF}" srcOrd="0" destOrd="0" presId="urn:microsoft.com/office/officeart/2008/layout/HalfCircleOrganizationChart"/>
    <dgm:cxn modelId="{FDA01B8D-A80B-4992-BA50-AE55FEF84F48}" type="presOf" srcId="{1D195F41-DA66-4392-9D5B-793F87CE80B0}" destId="{2D624688-04C7-4E43-9AB7-E787CFBA045F}" srcOrd="0" destOrd="0" presId="urn:microsoft.com/office/officeart/2008/layout/HalfCircleOrganizationChart"/>
    <dgm:cxn modelId="{65A98A8F-7700-4741-A785-45E3F22A0381}" type="presOf" srcId="{83095825-8278-4302-80F8-DE0483F9B904}" destId="{5727B416-828F-41AC-86CF-1D4166D80985}" srcOrd="0" destOrd="0" presId="urn:microsoft.com/office/officeart/2008/layout/HalfCircleOrganizationChart"/>
    <dgm:cxn modelId="{A272DA91-7768-4F5F-B21F-3E1BC9AA60BE}" srcId="{E02C0EF6-F06E-4FDF-828A-F391C53D1D5B}" destId="{4BF628A4-99E3-4353-8024-93F1C52CB557}" srcOrd="1" destOrd="0" parTransId="{80164134-206F-4344-954A-FF9EB11E08CD}" sibTransId="{0BA5F7CA-1D24-4E39-B231-38A3BBB4465E}"/>
    <dgm:cxn modelId="{3E7D4C99-22A5-41FD-AF2E-BE5E6791A941}" type="presOf" srcId="{1D195F41-DA66-4392-9D5B-793F87CE80B0}" destId="{755F7F8D-B174-48A6-8A50-1A53C32F4993}" srcOrd="1" destOrd="0" presId="urn:microsoft.com/office/officeart/2008/layout/HalfCircleOrganizationChart"/>
    <dgm:cxn modelId="{DBECA79B-66E6-4BB3-9189-68FB39961AA4}" srcId="{A858005B-332F-4760-BD5F-EDEC6A990B17}" destId="{A9BBC8F3-665D-4432-AC24-637457A71DE1}" srcOrd="0" destOrd="0" parTransId="{C4DDA4E8-11EA-4450-8991-43637ADD5071}" sibTransId="{CB1F9D15-1EEE-43E8-9F47-C5321786E37B}"/>
    <dgm:cxn modelId="{BFABA89C-7DC3-4D7E-A0A0-6514D218E322}" srcId="{A8B0D59A-4EC1-4099-80A4-2516FA866F50}" destId="{B7D67DE1-56FA-4D57-9534-68C353DD3293}" srcOrd="2" destOrd="0" parTransId="{0DC2081F-158C-4792-9AB5-5CF935884CAD}" sibTransId="{A58930EF-CB95-4624-B533-AD6DCB916B0A}"/>
    <dgm:cxn modelId="{188DA2A0-209F-49EF-9288-337C8873454D}" type="presOf" srcId="{A9BBC8F3-665D-4432-AC24-637457A71DE1}" destId="{21F6EE82-599D-45DD-A066-0FD6B4FB6F3E}" srcOrd="0" destOrd="0" presId="urn:microsoft.com/office/officeart/2008/layout/HalfCircleOrganizationChart"/>
    <dgm:cxn modelId="{17A635AB-D89F-487A-8BF5-0818278A699B}" srcId="{A858005B-332F-4760-BD5F-EDEC6A990B17}" destId="{3529FCAA-CB87-4153-B7AE-2880E7133BF9}" srcOrd="1" destOrd="0" parTransId="{B3D93821-665A-4656-A119-9E09A50EFC92}" sibTransId="{446F8B01-4915-4816-B8BD-C4C58BB0633F}"/>
    <dgm:cxn modelId="{9D7D2ABC-7C76-4355-B87A-CBEBEC38CE9B}" srcId="{104EB3FE-26B2-4744-BCC2-156DC14620E9}" destId="{1AF27087-6362-4415-ADC3-2EF04470FB37}" srcOrd="2" destOrd="0" parTransId="{76071AEE-C4BD-4E58-9245-BD995DB644E4}" sibTransId="{D0791AFF-CCF0-4BC8-89FE-AC19BC7B1734}"/>
    <dgm:cxn modelId="{8DD7F7BC-53BA-4A8D-9EBC-36A8E185DD10}" type="presOf" srcId="{31167768-9F55-41FF-9867-6CE7F19F49B9}" destId="{44AC4143-1E6C-42AD-BF0F-EA03B53F4004}" srcOrd="1" destOrd="0" presId="urn:microsoft.com/office/officeart/2008/layout/HalfCircleOrganizationChart"/>
    <dgm:cxn modelId="{609945BD-4767-4E8A-9E8D-3B8940877E92}" type="presOf" srcId="{4BF628A4-99E3-4353-8024-93F1C52CB557}" destId="{02ACDB0A-0922-4A7D-ABDB-1A4AB2352B6C}" srcOrd="0" destOrd="0" presId="urn:microsoft.com/office/officeart/2008/layout/HalfCircleOrganizationChart"/>
    <dgm:cxn modelId="{5A0007C0-6A1D-4553-A189-F04688847905}" srcId="{104EB3FE-26B2-4744-BCC2-156DC14620E9}" destId="{A8B0D59A-4EC1-4099-80A4-2516FA866F50}" srcOrd="1" destOrd="0" parTransId="{179B493F-95AE-4887-9C26-AA774BBACD4F}" sibTransId="{F6DE597A-EB45-4A17-BB87-72576077DF98}"/>
    <dgm:cxn modelId="{0E91F8C5-329E-49E7-8E02-96333D09CA4B}" type="presOf" srcId="{B3D93821-665A-4656-A119-9E09A50EFC92}" destId="{B72035D1-4FF3-423D-96C0-3C4A95DD0267}" srcOrd="0" destOrd="0" presId="urn:microsoft.com/office/officeart/2008/layout/HalfCircleOrganizationChart"/>
    <dgm:cxn modelId="{79DE83CC-E276-4583-A0D3-B0FC773CEBA3}" type="presOf" srcId="{1AF27087-6362-4415-ADC3-2EF04470FB37}" destId="{7F9F98B6-66D1-41D5-B825-3D2373A444C5}" srcOrd="1" destOrd="0" presId="urn:microsoft.com/office/officeart/2008/layout/HalfCircleOrganizationChart"/>
    <dgm:cxn modelId="{CDF22ECD-AC34-4587-B10C-A8A549C73C05}" type="presOf" srcId="{31167768-9F55-41FF-9867-6CE7F19F49B9}" destId="{59031F20-66F7-4089-9FEA-16452E6EDAD6}" srcOrd="0" destOrd="0" presId="urn:microsoft.com/office/officeart/2008/layout/HalfCircleOrganizationChart"/>
    <dgm:cxn modelId="{39CE1ED8-8D22-4A51-964D-250042D6AEAB}" type="presOf" srcId="{80164134-206F-4344-954A-FF9EB11E08CD}" destId="{B3DBE8B4-6A2B-4184-B523-7BDE627B462B}" srcOrd="0" destOrd="0" presId="urn:microsoft.com/office/officeart/2008/layout/HalfCircleOrganizationChart"/>
    <dgm:cxn modelId="{156B80DC-2B9F-4DC1-9A34-65DC191A5EBD}" type="presOf" srcId="{02FA3DF9-4683-4F39-8824-A250F9E05AFF}" destId="{05DEEE35-2119-4564-9600-B601A82791EF}" srcOrd="1" destOrd="0" presId="urn:microsoft.com/office/officeart/2008/layout/HalfCircleOrganizationChart"/>
    <dgm:cxn modelId="{242C0CE5-2027-408A-AA30-5A26E8FAC718}" type="presOf" srcId="{8050076A-08BC-43F6-870F-721DBD269179}" destId="{3D441DA3-23F2-433E-8F02-4EF7D536E38A}" srcOrd="1" destOrd="0" presId="urn:microsoft.com/office/officeart/2008/layout/HalfCircleOrganizationChart"/>
    <dgm:cxn modelId="{FF1B12EB-2DAC-46A0-8387-246DE0C5D6DC}" type="presOf" srcId="{A858005B-332F-4760-BD5F-EDEC6A990B17}" destId="{8B474F0B-E298-49E0-8965-53B0BA8659D8}" srcOrd="0" destOrd="0" presId="urn:microsoft.com/office/officeart/2008/layout/HalfCircleOrganizationChart"/>
    <dgm:cxn modelId="{D49041EB-831E-445A-A846-11040823CEFA}" type="presOf" srcId="{E02C0EF6-F06E-4FDF-828A-F391C53D1D5B}" destId="{E71795CD-B25E-4EB6-8627-0AEFCDFA9FD4}" srcOrd="1" destOrd="0" presId="urn:microsoft.com/office/officeart/2008/layout/HalfCircleOrganizationChart"/>
    <dgm:cxn modelId="{754095ED-CB3B-4D1E-9B9E-1BCB8692ED55}" srcId="{A8B0D59A-4EC1-4099-80A4-2516FA866F50}" destId="{A858005B-332F-4760-BD5F-EDEC6A990B17}" srcOrd="1" destOrd="0" parTransId="{C8555C07-2A75-4E45-B924-E43A2537DA1A}" sibTransId="{980744EF-9690-4FB8-A8A1-F49BBBE1A4A7}"/>
    <dgm:cxn modelId="{93E5D7F3-D302-45B5-90F0-CD1C27109096}" type="presOf" srcId="{76071AEE-C4BD-4E58-9245-BD995DB644E4}" destId="{1B7047C6-E036-41A0-B4E9-34B3318B6945}" srcOrd="0" destOrd="0" presId="urn:microsoft.com/office/officeart/2008/layout/HalfCircleOrganizationChart"/>
    <dgm:cxn modelId="{C57AF5F3-9AB1-4F20-8708-DE5D0A1C9FE5}" type="presOf" srcId="{C7B8B243-25F9-422A-8615-33B9EACDA966}" destId="{08CA399E-F755-44CC-A68B-29B0D7EDCB5D}" srcOrd="0" destOrd="0" presId="urn:microsoft.com/office/officeart/2008/layout/HalfCircleOrganizationChart"/>
    <dgm:cxn modelId="{4B6507F6-C893-4D9D-B6A6-ADF3A41D22F6}" type="presOf" srcId="{A8B0D59A-4EC1-4099-80A4-2516FA866F50}" destId="{0A1B6460-DFC7-4173-8800-D0F6EF1459C2}" srcOrd="1" destOrd="0" presId="urn:microsoft.com/office/officeart/2008/layout/HalfCircleOrganizationChart"/>
    <dgm:cxn modelId="{37EA07F7-1BF4-463D-A6B2-7EC0B1B6D0EC}" type="presOf" srcId="{A858005B-332F-4760-BD5F-EDEC6A990B17}" destId="{A322FE7E-A573-4ED8-B334-B2071B88FC27}" srcOrd="1" destOrd="0" presId="urn:microsoft.com/office/officeart/2008/layout/HalfCircleOrganizationChart"/>
    <dgm:cxn modelId="{99D2DFF8-1D25-43BC-A76E-C509D222281E}" type="presOf" srcId="{C4DDA4E8-11EA-4450-8991-43637ADD5071}" destId="{EED908F0-B3A9-4968-8776-4586B1BEA7E4}" srcOrd="0" destOrd="0" presId="urn:microsoft.com/office/officeart/2008/layout/HalfCircleOrganizationChart"/>
    <dgm:cxn modelId="{0B11DDFD-B5AA-484B-95C5-F642E356F284}" srcId="{1AF27087-6362-4415-ADC3-2EF04470FB37}" destId="{1F8C9FC9-AA66-47D3-A282-5F13F465CEFF}" srcOrd="1" destOrd="0" parTransId="{66B3E750-5239-4645-80DC-8C918096AD48}" sibTransId="{B0BFD9CF-7611-4124-9DEA-9916FB27A673}"/>
    <dgm:cxn modelId="{CEB943FE-0DC6-4886-97F6-A541507EFEEF}" srcId="{D3540224-2CD9-4DFB-82BB-D7D34299B05B}" destId="{1D195F41-DA66-4392-9D5B-793F87CE80B0}" srcOrd="0" destOrd="0" parTransId="{C280A328-406E-4068-9794-EB017D5E0AC5}" sibTransId="{8A21BF94-D9E3-4427-870F-40E431245796}"/>
    <dgm:cxn modelId="{353A9DB4-8FBD-4A2D-ADFB-B4ECC658E13F}" type="presParOf" srcId="{5E609F20-3E55-424B-B56A-2FCB665E366A}" destId="{77D90B61-F4A6-4508-862F-BDDABAE3B5E6}" srcOrd="0" destOrd="0" presId="urn:microsoft.com/office/officeart/2008/layout/HalfCircleOrganizationChart"/>
    <dgm:cxn modelId="{A2AD82F8-8007-437B-AD23-79181B0812F2}" type="presParOf" srcId="{77D90B61-F4A6-4508-862F-BDDABAE3B5E6}" destId="{01C521C0-AD9B-4BFB-B8F3-15125F34C7F7}" srcOrd="0" destOrd="0" presId="urn:microsoft.com/office/officeart/2008/layout/HalfCircleOrganizationChart"/>
    <dgm:cxn modelId="{B0F87D46-13E3-4C30-90F2-8853A90D60BA}" type="presParOf" srcId="{01C521C0-AD9B-4BFB-B8F3-15125F34C7F7}" destId="{BD5A258E-8078-49DA-90B4-512890F18F77}" srcOrd="0" destOrd="0" presId="urn:microsoft.com/office/officeart/2008/layout/HalfCircleOrganizationChart"/>
    <dgm:cxn modelId="{AD2DFCE0-918E-4B16-A691-E48801FC3900}" type="presParOf" srcId="{01C521C0-AD9B-4BFB-B8F3-15125F34C7F7}" destId="{2D1A89E6-BBF2-4D33-A83D-24B0A7C824A3}" srcOrd="1" destOrd="0" presId="urn:microsoft.com/office/officeart/2008/layout/HalfCircleOrganizationChart"/>
    <dgm:cxn modelId="{6AD9B577-B906-4834-ACD5-FE4D53370ADF}" type="presParOf" srcId="{01C521C0-AD9B-4BFB-B8F3-15125F34C7F7}" destId="{4DDF5E15-FF1F-4684-A293-DA2D1F4473EB}" srcOrd="2" destOrd="0" presId="urn:microsoft.com/office/officeart/2008/layout/HalfCircleOrganizationChart"/>
    <dgm:cxn modelId="{8FA1C3AC-4274-4BF1-BCDB-C2920C22D269}" type="presParOf" srcId="{01C521C0-AD9B-4BFB-B8F3-15125F34C7F7}" destId="{88F247E3-65A0-4531-B0B8-B46BFF9B1588}" srcOrd="3" destOrd="0" presId="urn:microsoft.com/office/officeart/2008/layout/HalfCircleOrganizationChart"/>
    <dgm:cxn modelId="{ADAD7424-B4AF-4E81-B75F-26630EF87B21}" type="presParOf" srcId="{77D90B61-F4A6-4508-862F-BDDABAE3B5E6}" destId="{6EB711D7-78E9-4AB8-BDC3-3E00E788196A}" srcOrd="1" destOrd="0" presId="urn:microsoft.com/office/officeart/2008/layout/HalfCircleOrganizationChart"/>
    <dgm:cxn modelId="{B665FC4C-1555-499B-84DD-F867DD9D0CAF}" type="presParOf" srcId="{6EB711D7-78E9-4AB8-BDC3-3E00E788196A}" destId="{4F34908B-3C6B-4F65-917F-F2F9DB09EE3E}" srcOrd="0" destOrd="0" presId="urn:microsoft.com/office/officeart/2008/layout/HalfCircleOrganizationChart"/>
    <dgm:cxn modelId="{E80D1D45-C79D-4F02-B855-18B2C80D8250}" type="presParOf" srcId="{6EB711D7-78E9-4AB8-BDC3-3E00E788196A}" destId="{A3E002F6-42F4-4076-A9E6-32984D503B5A}" srcOrd="1" destOrd="0" presId="urn:microsoft.com/office/officeart/2008/layout/HalfCircleOrganizationChart"/>
    <dgm:cxn modelId="{DBEE1322-4284-4E08-B9A0-1A1E7558665A}" type="presParOf" srcId="{A3E002F6-42F4-4076-A9E6-32984D503B5A}" destId="{752A12E4-32F2-43DA-A126-0C32ABBF97FB}" srcOrd="0" destOrd="0" presId="urn:microsoft.com/office/officeart/2008/layout/HalfCircleOrganizationChart"/>
    <dgm:cxn modelId="{1FBAD2EF-9920-40D2-9C6C-070B0B362FA3}" type="presParOf" srcId="{752A12E4-32F2-43DA-A126-0C32ABBF97FB}" destId="{CB09EDDE-6545-4BF0-9DAC-2AC7D128CC0D}" srcOrd="0" destOrd="0" presId="urn:microsoft.com/office/officeart/2008/layout/HalfCircleOrganizationChart"/>
    <dgm:cxn modelId="{D60724BF-3DFA-47D0-83FB-895672C12478}" type="presParOf" srcId="{752A12E4-32F2-43DA-A126-0C32ABBF97FB}" destId="{7A23FD76-918C-44D7-8163-FF6CB6FE1038}" srcOrd="1" destOrd="0" presId="urn:microsoft.com/office/officeart/2008/layout/HalfCircleOrganizationChart"/>
    <dgm:cxn modelId="{C5E788B5-95B9-4DB7-8E26-F0521DC0696A}" type="presParOf" srcId="{752A12E4-32F2-43DA-A126-0C32ABBF97FB}" destId="{FAA178F6-9CAC-4732-BA7C-CA4D48DD311B}" srcOrd="2" destOrd="0" presId="urn:microsoft.com/office/officeart/2008/layout/HalfCircleOrganizationChart"/>
    <dgm:cxn modelId="{2C878161-8985-4DC7-A75C-3B28AA87DDBB}" type="presParOf" srcId="{752A12E4-32F2-43DA-A126-0C32ABBF97FB}" destId="{8B575593-AA2C-43B1-8D04-14E074190438}" srcOrd="3" destOrd="0" presId="urn:microsoft.com/office/officeart/2008/layout/HalfCircleOrganizationChart"/>
    <dgm:cxn modelId="{2BA47EE6-1AA4-4366-8578-0A76DF89FFD9}" type="presParOf" srcId="{A3E002F6-42F4-4076-A9E6-32984D503B5A}" destId="{04B0ADBC-1A3E-4C71-9700-34469F43091E}" srcOrd="1" destOrd="0" presId="urn:microsoft.com/office/officeart/2008/layout/HalfCircleOrganizationChart"/>
    <dgm:cxn modelId="{85F6B879-0DA2-4F3C-8BEE-2A3309C8FEC7}" type="presParOf" srcId="{A3E002F6-42F4-4076-A9E6-32984D503B5A}" destId="{73481433-19A8-404C-AF2C-AC7F306C3213}" srcOrd="2" destOrd="0" presId="urn:microsoft.com/office/officeart/2008/layout/HalfCircleOrganizationChart"/>
    <dgm:cxn modelId="{EDBDC7D3-1CC8-4271-9AF5-DF8B174B4C42}" type="presParOf" srcId="{6EB711D7-78E9-4AB8-BDC3-3E00E788196A}" destId="{B9870D9C-CC86-4589-B7AC-592B414FCCCB}" srcOrd="2" destOrd="0" presId="urn:microsoft.com/office/officeart/2008/layout/HalfCircleOrganizationChart"/>
    <dgm:cxn modelId="{D0E79EC6-3919-4D61-A8AE-64AEFF2D8F9B}" type="presParOf" srcId="{6EB711D7-78E9-4AB8-BDC3-3E00E788196A}" destId="{A425285D-3365-471D-944A-2F8357A76D15}" srcOrd="3" destOrd="0" presId="urn:microsoft.com/office/officeart/2008/layout/HalfCircleOrganizationChart"/>
    <dgm:cxn modelId="{8C480602-1329-44DD-BE56-5A0B48E6E3E4}" type="presParOf" srcId="{A425285D-3365-471D-944A-2F8357A76D15}" destId="{B51C63E1-A676-40EB-880C-0DE5DB7E0337}" srcOrd="0" destOrd="0" presId="urn:microsoft.com/office/officeart/2008/layout/HalfCircleOrganizationChart"/>
    <dgm:cxn modelId="{8A4D3DE8-49B4-48B2-B756-78AF6B8EF94F}" type="presParOf" srcId="{B51C63E1-A676-40EB-880C-0DE5DB7E0337}" destId="{D769B18A-DC19-40A8-814E-4F69540D8369}" srcOrd="0" destOrd="0" presId="urn:microsoft.com/office/officeart/2008/layout/HalfCircleOrganizationChart"/>
    <dgm:cxn modelId="{EB6D52AE-1421-4334-B87B-934DC9AEA738}" type="presParOf" srcId="{B51C63E1-A676-40EB-880C-0DE5DB7E0337}" destId="{C024E2C2-BC08-4642-85AB-D46C1CBF6C14}" srcOrd="1" destOrd="0" presId="urn:microsoft.com/office/officeart/2008/layout/HalfCircleOrganizationChart"/>
    <dgm:cxn modelId="{6DC795C7-0AA0-43F0-B3D7-A30C819D6E77}" type="presParOf" srcId="{B51C63E1-A676-40EB-880C-0DE5DB7E0337}" destId="{1B7E862E-FE5E-4F1E-85A3-F675817203FC}" srcOrd="2" destOrd="0" presId="urn:microsoft.com/office/officeart/2008/layout/HalfCircleOrganizationChart"/>
    <dgm:cxn modelId="{9CD8663B-7B47-4C2D-9B88-2E2A8AB74B57}" type="presParOf" srcId="{B51C63E1-A676-40EB-880C-0DE5DB7E0337}" destId="{0A1B6460-DFC7-4173-8800-D0F6EF1459C2}" srcOrd="3" destOrd="0" presId="urn:microsoft.com/office/officeart/2008/layout/HalfCircleOrganizationChart"/>
    <dgm:cxn modelId="{E589C9EE-23AE-4954-A726-897E0F6B7979}" type="presParOf" srcId="{A425285D-3365-471D-944A-2F8357A76D15}" destId="{054AD830-1573-4B6B-A628-09CBB43FB224}" srcOrd="1" destOrd="0" presId="urn:microsoft.com/office/officeart/2008/layout/HalfCircleOrganizationChart"/>
    <dgm:cxn modelId="{F6AB9DF3-A996-4FB3-A60E-51DE9C957F01}" type="presParOf" srcId="{054AD830-1573-4B6B-A628-09CBB43FB224}" destId="{D134DA8F-E37F-497C-982F-D87454CD9944}" srcOrd="0" destOrd="0" presId="urn:microsoft.com/office/officeart/2008/layout/HalfCircleOrganizationChart"/>
    <dgm:cxn modelId="{6A390507-B69F-4F15-8D93-7FEBED46DBD6}" type="presParOf" srcId="{054AD830-1573-4B6B-A628-09CBB43FB224}" destId="{0A73E420-C91E-4DDE-B3E3-2B81A605C298}" srcOrd="1" destOrd="0" presId="urn:microsoft.com/office/officeart/2008/layout/HalfCircleOrganizationChart"/>
    <dgm:cxn modelId="{9FC48915-BD91-4C62-A45D-7DF7C355F6B9}" type="presParOf" srcId="{0A73E420-C91E-4DDE-B3E3-2B81A605C298}" destId="{085932D6-0741-4C4A-9378-B7D7D2DFF7CF}" srcOrd="0" destOrd="0" presId="urn:microsoft.com/office/officeart/2008/layout/HalfCircleOrganizationChart"/>
    <dgm:cxn modelId="{076672A5-0D81-41CC-A8EC-D0225124FAF8}" type="presParOf" srcId="{085932D6-0741-4C4A-9378-B7D7D2DFF7CF}" destId="{B2B93771-6EE5-4F43-94BA-353EB02EE560}" srcOrd="0" destOrd="0" presId="urn:microsoft.com/office/officeart/2008/layout/HalfCircleOrganizationChart"/>
    <dgm:cxn modelId="{217EB984-EE56-4D33-9888-0F4056825F03}" type="presParOf" srcId="{085932D6-0741-4C4A-9378-B7D7D2DFF7CF}" destId="{35AADBF0-8356-4125-8FFC-67FEC3D3BBED}" srcOrd="1" destOrd="0" presId="urn:microsoft.com/office/officeart/2008/layout/HalfCircleOrganizationChart"/>
    <dgm:cxn modelId="{96E0C665-0080-48C6-9C2F-32402A8C6E6E}" type="presParOf" srcId="{085932D6-0741-4C4A-9378-B7D7D2DFF7CF}" destId="{032C38D0-BBCA-4B96-A83A-B2DB9865496E}" srcOrd="2" destOrd="0" presId="urn:microsoft.com/office/officeart/2008/layout/HalfCircleOrganizationChart"/>
    <dgm:cxn modelId="{61843D08-B276-4FBB-8433-CAB8BD28CF60}" type="presParOf" srcId="{085932D6-0741-4C4A-9378-B7D7D2DFF7CF}" destId="{E71795CD-B25E-4EB6-8627-0AEFCDFA9FD4}" srcOrd="3" destOrd="0" presId="urn:microsoft.com/office/officeart/2008/layout/HalfCircleOrganizationChart"/>
    <dgm:cxn modelId="{22BA80B5-2177-4787-B1DE-7EB2F1A2F0ED}" type="presParOf" srcId="{0A73E420-C91E-4DDE-B3E3-2B81A605C298}" destId="{2E937F00-BE9A-4737-BFC3-C8A859CC3E66}" srcOrd="1" destOrd="0" presId="urn:microsoft.com/office/officeart/2008/layout/HalfCircleOrganizationChart"/>
    <dgm:cxn modelId="{C3BFCD77-3767-4317-B96C-A187B6AEC7D1}" type="presParOf" srcId="{2E937F00-BE9A-4737-BFC3-C8A859CC3E66}" destId="{5727B416-828F-41AC-86CF-1D4166D80985}" srcOrd="0" destOrd="0" presId="urn:microsoft.com/office/officeart/2008/layout/HalfCircleOrganizationChart"/>
    <dgm:cxn modelId="{F3FF8AF4-E803-4CD7-9238-D320A6A6B096}" type="presParOf" srcId="{2E937F00-BE9A-4737-BFC3-C8A859CC3E66}" destId="{F86C4BB4-3FFE-4612-AA0A-3CBA7B3C9015}" srcOrd="1" destOrd="0" presId="urn:microsoft.com/office/officeart/2008/layout/HalfCircleOrganizationChart"/>
    <dgm:cxn modelId="{63AABAC8-FC66-455A-97F0-BBEF9375F3F6}" type="presParOf" srcId="{F86C4BB4-3FFE-4612-AA0A-3CBA7B3C9015}" destId="{9813C13F-49E1-4F66-A65E-4C91E2A63DA0}" srcOrd="0" destOrd="0" presId="urn:microsoft.com/office/officeart/2008/layout/HalfCircleOrganizationChart"/>
    <dgm:cxn modelId="{11BB3DF3-F510-45C4-AD6D-6987F372E5C6}" type="presParOf" srcId="{9813C13F-49E1-4F66-A65E-4C91E2A63DA0}" destId="{59031F20-66F7-4089-9FEA-16452E6EDAD6}" srcOrd="0" destOrd="0" presId="urn:microsoft.com/office/officeart/2008/layout/HalfCircleOrganizationChart"/>
    <dgm:cxn modelId="{350A29D8-D9ED-4937-8A4D-48CA15715D3E}" type="presParOf" srcId="{9813C13F-49E1-4F66-A65E-4C91E2A63DA0}" destId="{B500E1F4-D105-4EA9-9A20-AE52CB47B0CF}" srcOrd="1" destOrd="0" presId="urn:microsoft.com/office/officeart/2008/layout/HalfCircleOrganizationChart"/>
    <dgm:cxn modelId="{94D537A6-E6C5-4AD5-97BD-8AD953650F96}" type="presParOf" srcId="{9813C13F-49E1-4F66-A65E-4C91E2A63DA0}" destId="{273B62A5-5AA0-4D67-99B8-DC1973863316}" srcOrd="2" destOrd="0" presId="urn:microsoft.com/office/officeart/2008/layout/HalfCircleOrganizationChart"/>
    <dgm:cxn modelId="{945C7D61-C2AC-4C87-96A8-75B6EF750098}" type="presParOf" srcId="{9813C13F-49E1-4F66-A65E-4C91E2A63DA0}" destId="{44AC4143-1E6C-42AD-BF0F-EA03B53F4004}" srcOrd="3" destOrd="0" presId="urn:microsoft.com/office/officeart/2008/layout/HalfCircleOrganizationChart"/>
    <dgm:cxn modelId="{63BE4829-79D8-41FD-8C97-3CFC016FAE72}" type="presParOf" srcId="{F86C4BB4-3FFE-4612-AA0A-3CBA7B3C9015}" destId="{87106C23-5103-47B7-A20E-44EBA93C8C83}" srcOrd="1" destOrd="0" presId="urn:microsoft.com/office/officeart/2008/layout/HalfCircleOrganizationChart"/>
    <dgm:cxn modelId="{429626C6-B635-44B4-A604-79B7B77107AD}" type="presParOf" srcId="{F86C4BB4-3FFE-4612-AA0A-3CBA7B3C9015}" destId="{6E0D8718-7B96-4F56-A327-D6ECC5F0798E}" srcOrd="2" destOrd="0" presId="urn:microsoft.com/office/officeart/2008/layout/HalfCircleOrganizationChart"/>
    <dgm:cxn modelId="{EADBB5C9-8385-45A5-9B29-4266EB6D8A29}" type="presParOf" srcId="{2E937F00-BE9A-4737-BFC3-C8A859CC3E66}" destId="{B3DBE8B4-6A2B-4184-B523-7BDE627B462B}" srcOrd="2" destOrd="0" presId="urn:microsoft.com/office/officeart/2008/layout/HalfCircleOrganizationChart"/>
    <dgm:cxn modelId="{94441D2D-0771-4324-9E5B-B34407C9002F}" type="presParOf" srcId="{2E937F00-BE9A-4737-BFC3-C8A859CC3E66}" destId="{6132D00E-D979-4FA5-AED0-10D07A656898}" srcOrd="3" destOrd="0" presId="urn:microsoft.com/office/officeart/2008/layout/HalfCircleOrganizationChart"/>
    <dgm:cxn modelId="{0C87E33D-FB94-4048-9372-64212844B58B}" type="presParOf" srcId="{6132D00E-D979-4FA5-AED0-10D07A656898}" destId="{3D59C6D4-11EB-450D-9DCC-C85BA747E949}" srcOrd="0" destOrd="0" presId="urn:microsoft.com/office/officeart/2008/layout/HalfCircleOrganizationChart"/>
    <dgm:cxn modelId="{2147D8D5-CD07-4DD9-A683-8B96227F15B1}" type="presParOf" srcId="{3D59C6D4-11EB-450D-9DCC-C85BA747E949}" destId="{02ACDB0A-0922-4A7D-ABDB-1A4AB2352B6C}" srcOrd="0" destOrd="0" presId="urn:microsoft.com/office/officeart/2008/layout/HalfCircleOrganizationChart"/>
    <dgm:cxn modelId="{59B02463-257F-461F-A1B2-9A617D91C4D7}" type="presParOf" srcId="{3D59C6D4-11EB-450D-9DCC-C85BA747E949}" destId="{DEB647A8-A573-454B-B002-34E87B95E609}" srcOrd="1" destOrd="0" presId="urn:microsoft.com/office/officeart/2008/layout/HalfCircleOrganizationChart"/>
    <dgm:cxn modelId="{52478502-4AD6-4572-AD21-89212ACDC0DE}" type="presParOf" srcId="{3D59C6D4-11EB-450D-9DCC-C85BA747E949}" destId="{9919552F-0643-4AFF-87FD-F20447CA27BA}" srcOrd="2" destOrd="0" presId="urn:microsoft.com/office/officeart/2008/layout/HalfCircleOrganizationChart"/>
    <dgm:cxn modelId="{A677D952-5296-4D66-9468-5B4185316CB1}" type="presParOf" srcId="{3D59C6D4-11EB-450D-9DCC-C85BA747E949}" destId="{1887AB59-B38B-497E-9F7D-7CB0C668DE71}" srcOrd="3" destOrd="0" presId="urn:microsoft.com/office/officeart/2008/layout/HalfCircleOrganizationChart"/>
    <dgm:cxn modelId="{D889A480-9D21-421D-90D8-685638646909}" type="presParOf" srcId="{6132D00E-D979-4FA5-AED0-10D07A656898}" destId="{410F6497-029B-4F58-855E-CA69E645A5FC}" srcOrd="1" destOrd="0" presId="urn:microsoft.com/office/officeart/2008/layout/HalfCircleOrganizationChart"/>
    <dgm:cxn modelId="{5ED292E8-587C-4132-A540-C5F1DFA60C4A}" type="presParOf" srcId="{6132D00E-D979-4FA5-AED0-10D07A656898}" destId="{74EA749C-B065-44FC-A516-76B5AA776475}" srcOrd="2" destOrd="0" presId="urn:microsoft.com/office/officeart/2008/layout/HalfCircleOrganizationChart"/>
    <dgm:cxn modelId="{67A03E4E-4DAA-4925-B70A-1F464486EC91}" type="presParOf" srcId="{0A73E420-C91E-4DDE-B3E3-2B81A605C298}" destId="{6BA594A4-355B-4F4D-9252-D4ACE3E7E8DA}" srcOrd="2" destOrd="0" presId="urn:microsoft.com/office/officeart/2008/layout/HalfCircleOrganizationChart"/>
    <dgm:cxn modelId="{DDC0AA85-95B4-4358-8C36-65508CFDA7BD}" type="presParOf" srcId="{054AD830-1573-4B6B-A628-09CBB43FB224}" destId="{3B5A3E28-59AA-4EEA-8D2A-08F1BAD200BC}" srcOrd="2" destOrd="0" presId="urn:microsoft.com/office/officeart/2008/layout/HalfCircleOrganizationChart"/>
    <dgm:cxn modelId="{52CE1B4D-EB98-4790-B650-46D8F925CB6E}" type="presParOf" srcId="{054AD830-1573-4B6B-A628-09CBB43FB224}" destId="{3C665962-D8D4-4EC7-9E05-53D8A3B85416}" srcOrd="3" destOrd="0" presId="urn:microsoft.com/office/officeart/2008/layout/HalfCircleOrganizationChart"/>
    <dgm:cxn modelId="{A34AA902-2518-4AFC-990D-95C59CC6E4BB}" type="presParOf" srcId="{3C665962-D8D4-4EC7-9E05-53D8A3B85416}" destId="{15EB26B9-B58C-4D03-88E2-3B79B683E103}" srcOrd="0" destOrd="0" presId="urn:microsoft.com/office/officeart/2008/layout/HalfCircleOrganizationChart"/>
    <dgm:cxn modelId="{36A7F0CB-2D19-4980-8607-3BD2DC38F78E}" type="presParOf" srcId="{15EB26B9-B58C-4D03-88E2-3B79B683E103}" destId="{8B474F0B-E298-49E0-8965-53B0BA8659D8}" srcOrd="0" destOrd="0" presId="urn:microsoft.com/office/officeart/2008/layout/HalfCircleOrganizationChart"/>
    <dgm:cxn modelId="{3298D6C0-E393-46CB-803A-46863E2A6253}" type="presParOf" srcId="{15EB26B9-B58C-4D03-88E2-3B79B683E103}" destId="{5D47DA27-CC7A-450E-87EE-4BFD8BFEE98F}" srcOrd="1" destOrd="0" presId="urn:microsoft.com/office/officeart/2008/layout/HalfCircleOrganizationChart"/>
    <dgm:cxn modelId="{B288C609-C40A-45EC-8703-B69949FB2D75}" type="presParOf" srcId="{15EB26B9-B58C-4D03-88E2-3B79B683E103}" destId="{898F059F-2B52-4A75-AF11-31DC1B369EB8}" srcOrd="2" destOrd="0" presId="urn:microsoft.com/office/officeart/2008/layout/HalfCircleOrganizationChart"/>
    <dgm:cxn modelId="{84FD5454-594C-46B5-A4E6-F648F74AF00E}" type="presParOf" srcId="{15EB26B9-B58C-4D03-88E2-3B79B683E103}" destId="{A322FE7E-A573-4ED8-B334-B2071B88FC27}" srcOrd="3" destOrd="0" presId="urn:microsoft.com/office/officeart/2008/layout/HalfCircleOrganizationChart"/>
    <dgm:cxn modelId="{A326CA5A-9A7F-4BD2-A465-58F4A09EDDDF}" type="presParOf" srcId="{3C665962-D8D4-4EC7-9E05-53D8A3B85416}" destId="{D590B7DD-8A14-4C2A-9E35-6778C71830DE}" srcOrd="1" destOrd="0" presId="urn:microsoft.com/office/officeart/2008/layout/HalfCircleOrganizationChart"/>
    <dgm:cxn modelId="{C33DD660-4F3C-4182-BF8F-FF771C4433E0}" type="presParOf" srcId="{D590B7DD-8A14-4C2A-9E35-6778C71830DE}" destId="{EED908F0-B3A9-4968-8776-4586B1BEA7E4}" srcOrd="0" destOrd="0" presId="urn:microsoft.com/office/officeart/2008/layout/HalfCircleOrganizationChart"/>
    <dgm:cxn modelId="{4748A917-4955-4B4A-9388-8C9B40E9E3DA}" type="presParOf" srcId="{D590B7DD-8A14-4C2A-9E35-6778C71830DE}" destId="{463B5E4E-3042-4DEC-A64B-EBFA9D4B80AB}" srcOrd="1" destOrd="0" presId="urn:microsoft.com/office/officeart/2008/layout/HalfCircleOrganizationChart"/>
    <dgm:cxn modelId="{FBFEDA09-FFF3-4F7C-BDBE-8A7B91D5545A}" type="presParOf" srcId="{463B5E4E-3042-4DEC-A64B-EBFA9D4B80AB}" destId="{7B7F775E-2F61-4DB7-98BF-C4398263BC80}" srcOrd="0" destOrd="0" presId="urn:microsoft.com/office/officeart/2008/layout/HalfCircleOrganizationChart"/>
    <dgm:cxn modelId="{0E43EB5A-2868-45A2-B5F4-E33AB13E4273}" type="presParOf" srcId="{7B7F775E-2F61-4DB7-98BF-C4398263BC80}" destId="{21F6EE82-599D-45DD-A066-0FD6B4FB6F3E}" srcOrd="0" destOrd="0" presId="urn:microsoft.com/office/officeart/2008/layout/HalfCircleOrganizationChart"/>
    <dgm:cxn modelId="{ACC5A62C-1F9A-4EDC-AEDA-C263C54ECBC1}" type="presParOf" srcId="{7B7F775E-2F61-4DB7-98BF-C4398263BC80}" destId="{998593E5-4563-41DC-9212-0293E08ABA0E}" srcOrd="1" destOrd="0" presId="urn:microsoft.com/office/officeart/2008/layout/HalfCircleOrganizationChart"/>
    <dgm:cxn modelId="{1CD796DE-9116-4A8D-A95C-45EFDE32AA8E}" type="presParOf" srcId="{7B7F775E-2F61-4DB7-98BF-C4398263BC80}" destId="{6A8E670E-16BE-4001-8068-D1545BA00B1C}" srcOrd="2" destOrd="0" presId="urn:microsoft.com/office/officeart/2008/layout/HalfCircleOrganizationChart"/>
    <dgm:cxn modelId="{C91A3BBB-BEDD-437B-BBF2-6B3AF5503A7E}" type="presParOf" srcId="{7B7F775E-2F61-4DB7-98BF-C4398263BC80}" destId="{2708DA26-EC86-4DF5-BE02-6951E4B5D787}" srcOrd="3" destOrd="0" presId="urn:microsoft.com/office/officeart/2008/layout/HalfCircleOrganizationChart"/>
    <dgm:cxn modelId="{4A10351B-916E-4DA1-A266-4DD48D7FDFD1}" type="presParOf" srcId="{463B5E4E-3042-4DEC-A64B-EBFA9D4B80AB}" destId="{8EFB6091-C641-4775-8522-7DEEEC4F4FD9}" srcOrd="1" destOrd="0" presId="urn:microsoft.com/office/officeart/2008/layout/HalfCircleOrganizationChart"/>
    <dgm:cxn modelId="{E49EB1C4-E3E7-4371-8CB8-CDF12EF311EC}" type="presParOf" srcId="{463B5E4E-3042-4DEC-A64B-EBFA9D4B80AB}" destId="{696C406E-9D92-4A7A-B964-283C26C6470A}" srcOrd="2" destOrd="0" presId="urn:microsoft.com/office/officeart/2008/layout/HalfCircleOrganizationChart"/>
    <dgm:cxn modelId="{ACA4D5C9-1578-4274-BDC8-43C209FD74F5}" type="presParOf" srcId="{D590B7DD-8A14-4C2A-9E35-6778C71830DE}" destId="{B72035D1-4FF3-423D-96C0-3C4A95DD0267}" srcOrd="2" destOrd="0" presId="urn:microsoft.com/office/officeart/2008/layout/HalfCircleOrganizationChart"/>
    <dgm:cxn modelId="{C2601BBD-0140-429B-A758-8A9865E923B4}" type="presParOf" srcId="{D590B7DD-8A14-4C2A-9E35-6778C71830DE}" destId="{8CD20657-A659-477A-819F-9C5B8A87857A}" srcOrd="3" destOrd="0" presId="urn:microsoft.com/office/officeart/2008/layout/HalfCircleOrganizationChart"/>
    <dgm:cxn modelId="{7DB0F0FE-4994-474F-93BA-AC6DE514894C}" type="presParOf" srcId="{8CD20657-A659-477A-819F-9C5B8A87857A}" destId="{7FAD5AB2-8A3E-4DD4-B62A-8688D072EEA3}" srcOrd="0" destOrd="0" presId="urn:microsoft.com/office/officeart/2008/layout/HalfCircleOrganizationChart"/>
    <dgm:cxn modelId="{F296A633-6B7E-4266-BFE0-A809C2B74ADA}" type="presParOf" srcId="{7FAD5AB2-8A3E-4DD4-B62A-8688D072EEA3}" destId="{CCBB05AB-2583-4337-ABCA-791EAFE8E5EC}" srcOrd="0" destOrd="0" presId="urn:microsoft.com/office/officeart/2008/layout/HalfCircleOrganizationChart"/>
    <dgm:cxn modelId="{00D8F1DF-7516-4CA0-BECB-26A3913A0F9D}" type="presParOf" srcId="{7FAD5AB2-8A3E-4DD4-B62A-8688D072EEA3}" destId="{853E994A-7DA9-4B12-845B-BA7132A74544}" srcOrd="1" destOrd="0" presId="urn:microsoft.com/office/officeart/2008/layout/HalfCircleOrganizationChart"/>
    <dgm:cxn modelId="{9AFA3D8C-9D9E-4C03-B724-FE66FF1207B4}" type="presParOf" srcId="{7FAD5AB2-8A3E-4DD4-B62A-8688D072EEA3}" destId="{587B4365-7D88-4EFB-BBF1-E147FD3AFE04}" srcOrd="2" destOrd="0" presId="urn:microsoft.com/office/officeart/2008/layout/HalfCircleOrganizationChart"/>
    <dgm:cxn modelId="{01C0F0D4-6C71-48A7-9440-30F3279FB228}" type="presParOf" srcId="{7FAD5AB2-8A3E-4DD4-B62A-8688D072EEA3}" destId="{D70B6E43-13E1-4948-A23E-6593E13F2BEA}" srcOrd="3" destOrd="0" presId="urn:microsoft.com/office/officeart/2008/layout/HalfCircleOrganizationChart"/>
    <dgm:cxn modelId="{93D5FC69-D46D-49DC-959F-EBF2E1A0175C}" type="presParOf" srcId="{8CD20657-A659-477A-819F-9C5B8A87857A}" destId="{56E7A4A7-70C1-4092-8E32-881464C40E8E}" srcOrd="1" destOrd="0" presId="urn:microsoft.com/office/officeart/2008/layout/HalfCircleOrganizationChart"/>
    <dgm:cxn modelId="{9A86B443-783A-4266-BB92-36FEFE72372B}" type="presParOf" srcId="{8CD20657-A659-477A-819F-9C5B8A87857A}" destId="{9B4360F7-76C2-48CF-946C-0D9229500EB2}" srcOrd="2" destOrd="0" presId="urn:microsoft.com/office/officeart/2008/layout/HalfCircleOrganizationChart"/>
    <dgm:cxn modelId="{FD2F909D-E260-458A-84AE-C513B437711D}" type="presParOf" srcId="{3C665962-D8D4-4EC7-9E05-53D8A3B85416}" destId="{FDB9D647-E1DC-4EC3-B0B3-001BCB8F600F}" srcOrd="2" destOrd="0" presId="urn:microsoft.com/office/officeart/2008/layout/HalfCircleOrganizationChart"/>
    <dgm:cxn modelId="{EA26B81F-CA58-4B2F-8103-6F0A3B5F6D79}" type="presParOf" srcId="{054AD830-1573-4B6B-A628-09CBB43FB224}" destId="{71409651-DF3D-4A1E-97A3-F883F904E255}" srcOrd="4" destOrd="0" presId="urn:microsoft.com/office/officeart/2008/layout/HalfCircleOrganizationChart"/>
    <dgm:cxn modelId="{94D30836-C673-41FA-8479-51CFC354443C}" type="presParOf" srcId="{054AD830-1573-4B6B-A628-09CBB43FB224}" destId="{69FF3F43-0CDE-4F94-A5B4-B56DEAA33061}" srcOrd="5" destOrd="0" presId="urn:microsoft.com/office/officeart/2008/layout/HalfCircleOrganizationChart"/>
    <dgm:cxn modelId="{26E076FC-BF88-46E7-951B-98A7CE031DE2}" type="presParOf" srcId="{69FF3F43-0CDE-4F94-A5B4-B56DEAA33061}" destId="{B0B0BBB1-BB9C-4918-AE9B-8CCB423729A7}" srcOrd="0" destOrd="0" presId="urn:microsoft.com/office/officeart/2008/layout/HalfCircleOrganizationChart"/>
    <dgm:cxn modelId="{9D9A970C-BB4A-4FDE-805D-08D45A5CDA56}" type="presParOf" srcId="{B0B0BBB1-BB9C-4918-AE9B-8CCB423729A7}" destId="{6B741CB2-6BF3-4D02-879E-2C84721F14BF}" srcOrd="0" destOrd="0" presId="urn:microsoft.com/office/officeart/2008/layout/HalfCircleOrganizationChart"/>
    <dgm:cxn modelId="{77C42645-2453-4BF6-83E3-50A2024013FC}" type="presParOf" srcId="{B0B0BBB1-BB9C-4918-AE9B-8CCB423729A7}" destId="{6DA37940-31BF-496B-9E02-1B346EA1E8DA}" srcOrd="1" destOrd="0" presId="urn:microsoft.com/office/officeart/2008/layout/HalfCircleOrganizationChart"/>
    <dgm:cxn modelId="{ACB10085-9CC2-4130-AB7B-3D9F2D4E23B7}" type="presParOf" srcId="{B0B0BBB1-BB9C-4918-AE9B-8CCB423729A7}" destId="{961BA867-6AC8-4913-8BC8-79765D6B5931}" srcOrd="2" destOrd="0" presId="urn:microsoft.com/office/officeart/2008/layout/HalfCircleOrganizationChart"/>
    <dgm:cxn modelId="{EFB23670-798D-4941-80AD-7260165639E1}" type="presParOf" srcId="{B0B0BBB1-BB9C-4918-AE9B-8CCB423729A7}" destId="{7F80CC48-EAB2-4111-AC43-492DF9962BAF}" srcOrd="3" destOrd="0" presId="urn:microsoft.com/office/officeart/2008/layout/HalfCircleOrganizationChart"/>
    <dgm:cxn modelId="{1D20A9EE-C2F2-4138-8F3A-1513E1EBA1A8}" type="presParOf" srcId="{69FF3F43-0CDE-4F94-A5B4-B56DEAA33061}" destId="{D636E0DD-D588-46C4-BC82-4EF1BAA6029A}" srcOrd="1" destOrd="0" presId="urn:microsoft.com/office/officeart/2008/layout/HalfCircleOrganizationChart"/>
    <dgm:cxn modelId="{4BCBA455-ED2F-4AB3-A572-B7875C470F12}" type="presParOf" srcId="{69FF3F43-0CDE-4F94-A5B4-B56DEAA33061}" destId="{F4AC77C2-EF34-4EA2-92BF-9CBCBB582978}" srcOrd="2" destOrd="0" presId="urn:microsoft.com/office/officeart/2008/layout/HalfCircleOrganizationChart"/>
    <dgm:cxn modelId="{421C1E5D-B152-42B8-BA2A-BC74D39F2919}" type="presParOf" srcId="{A425285D-3365-471D-944A-2F8357A76D15}" destId="{5A79F832-D9F8-4420-A5D1-9941A592A3E4}" srcOrd="2" destOrd="0" presId="urn:microsoft.com/office/officeart/2008/layout/HalfCircleOrganizationChart"/>
    <dgm:cxn modelId="{36588722-789A-4A22-A2EC-6EB8EF5C5424}" type="presParOf" srcId="{6EB711D7-78E9-4AB8-BDC3-3E00E788196A}" destId="{1B7047C6-E036-41A0-B4E9-34B3318B6945}" srcOrd="4" destOrd="0" presId="urn:microsoft.com/office/officeart/2008/layout/HalfCircleOrganizationChart"/>
    <dgm:cxn modelId="{067E8919-BCF5-467D-A3E7-3BDD038CC0BD}" type="presParOf" srcId="{6EB711D7-78E9-4AB8-BDC3-3E00E788196A}" destId="{BE4800F4-C33C-4D7E-B1CC-01EBC4F824AD}" srcOrd="5" destOrd="0" presId="urn:microsoft.com/office/officeart/2008/layout/HalfCircleOrganizationChart"/>
    <dgm:cxn modelId="{AF005D5C-6859-4962-8C8F-2EE9A2FE6261}" type="presParOf" srcId="{BE4800F4-C33C-4D7E-B1CC-01EBC4F824AD}" destId="{9A74F0FC-53DB-4833-A6F4-566B2F8DA9B3}" srcOrd="0" destOrd="0" presId="urn:microsoft.com/office/officeart/2008/layout/HalfCircleOrganizationChart"/>
    <dgm:cxn modelId="{BCCF97DA-6E44-42DE-B178-16E3B5DC0F77}" type="presParOf" srcId="{9A74F0FC-53DB-4833-A6F4-566B2F8DA9B3}" destId="{B38C1DBA-0E8F-4D7C-B983-6331E37B1AA7}" srcOrd="0" destOrd="0" presId="urn:microsoft.com/office/officeart/2008/layout/HalfCircleOrganizationChart"/>
    <dgm:cxn modelId="{F5744A9D-50D3-46AF-BA7D-F125DE07D70F}" type="presParOf" srcId="{9A74F0FC-53DB-4833-A6F4-566B2F8DA9B3}" destId="{6D07C95C-839B-4ECD-91CB-C3270CE3A1A8}" srcOrd="1" destOrd="0" presId="urn:microsoft.com/office/officeart/2008/layout/HalfCircleOrganizationChart"/>
    <dgm:cxn modelId="{B408DAA5-6C25-4BBD-AABF-A37470C2AEC1}" type="presParOf" srcId="{9A74F0FC-53DB-4833-A6F4-566B2F8DA9B3}" destId="{DAF782B9-CFC6-47D1-9E2C-961F851B0472}" srcOrd="2" destOrd="0" presId="urn:microsoft.com/office/officeart/2008/layout/HalfCircleOrganizationChart"/>
    <dgm:cxn modelId="{1D35062B-57DF-4A2A-B0A5-E2DCD3F000E1}" type="presParOf" srcId="{9A74F0FC-53DB-4833-A6F4-566B2F8DA9B3}" destId="{7F9F98B6-66D1-41D5-B825-3D2373A444C5}" srcOrd="3" destOrd="0" presId="urn:microsoft.com/office/officeart/2008/layout/HalfCircleOrganizationChart"/>
    <dgm:cxn modelId="{43399A5A-E760-48A1-8EB4-23F769BC4911}" type="presParOf" srcId="{BE4800F4-C33C-4D7E-B1CC-01EBC4F824AD}" destId="{516CC899-414C-41C0-8BE6-E7C84370D885}" srcOrd="1" destOrd="0" presId="urn:microsoft.com/office/officeart/2008/layout/HalfCircleOrganizationChart"/>
    <dgm:cxn modelId="{8DE984CA-9318-4654-A531-6CC2CE007854}" type="presParOf" srcId="{516CC899-414C-41C0-8BE6-E7C84370D885}" destId="{3A56BB59-340C-4C0F-9795-048B777F6DE9}" srcOrd="0" destOrd="0" presId="urn:microsoft.com/office/officeart/2008/layout/HalfCircleOrganizationChart"/>
    <dgm:cxn modelId="{B0453281-D910-4718-9747-F8DCCFC27A85}" type="presParOf" srcId="{516CC899-414C-41C0-8BE6-E7C84370D885}" destId="{A8AACDF1-8168-421B-8CC0-71D03015495F}" srcOrd="1" destOrd="0" presId="urn:microsoft.com/office/officeart/2008/layout/HalfCircleOrganizationChart"/>
    <dgm:cxn modelId="{2A77E1F1-2967-430F-AF98-A5B10A50171C}" type="presParOf" srcId="{A8AACDF1-8168-421B-8CC0-71D03015495F}" destId="{254D2F5A-958D-4F8D-A070-2EFC42A6E275}" srcOrd="0" destOrd="0" presId="urn:microsoft.com/office/officeart/2008/layout/HalfCircleOrganizationChart"/>
    <dgm:cxn modelId="{981AD2C8-B5FC-48F6-B8C1-B60A39253BEB}" type="presParOf" srcId="{254D2F5A-958D-4F8D-A070-2EFC42A6E275}" destId="{B78524D5-E7F8-443F-932E-BC0DCDE50275}" srcOrd="0" destOrd="0" presId="urn:microsoft.com/office/officeart/2008/layout/HalfCircleOrganizationChart"/>
    <dgm:cxn modelId="{67355100-6917-45E7-AEEE-D08DEDCA3750}" type="presParOf" srcId="{254D2F5A-958D-4F8D-A070-2EFC42A6E275}" destId="{DECDF49F-DD98-4D6E-B8C2-2B2F4885894C}" srcOrd="1" destOrd="0" presId="urn:microsoft.com/office/officeart/2008/layout/HalfCircleOrganizationChart"/>
    <dgm:cxn modelId="{E5E1E828-36F1-4169-9E3E-7D80473F584E}" type="presParOf" srcId="{254D2F5A-958D-4F8D-A070-2EFC42A6E275}" destId="{5D2325B1-1BFD-4C61-9EAA-1780C9883AF1}" srcOrd="2" destOrd="0" presId="urn:microsoft.com/office/officeart/2008/layout/HalfCircleOrganizationChart"/>
    <dgm:cxn modelId="{562B2740-50CA-497C-BBFC-DD8A7EFE6D39}" type="presParOf" srcId="{254D2F5A-958D-4F8D-A070-2EFC42A6E275}" destId="{EF2F1098-B7A8-4F53-A055-15B8695E615F}" srcOrd="3" destOrd="0" presId="urn:microsoft.com/office/officeart/2008/layout/HalfCircleOrganizationChart"/>
    <dgm:cxn modelId="{537AB865-B450-4C1A-AC38-50EF575B6813}" type="presParOf" srcId="{A8AACDF1-8168-421B-8CC0-71D03015495F}" destId="{F16628E3-5243-425B-956A-458A56F77AE9}" srcOrd="1" destOrd="0" presId="urn:microsoft.com/office/officeart/2008/layout/HalfCircleOrganizationChart"/>
    <dgm:cxn modelId="{AB2386AA-766E-4E71-9A13-7F8AB866EBA4}" type="presParOf" srcId="{F16628E3-5243-425B-956A-458A56F77AE9}" destId="{EFFD7D2D-D85B-49A0-AFC8-7AFE22F8925B}" srcOrd="0" destOrd="0" presId="urn:microsoft.com/office/officeart/2008/layout/HalfCircleOrganizationChart"/>
    <dgm:cxn modelId="{DE0EF64E-8D02-4F4E-AC5E-BAA83A326E21}" type="presParOf" srcId="{F16628E3-5243-425B-956A-458A56F77AE9}" destId="{FC8B5FA4-5C22-4B58-8B19-01480762D03E}" srcOrd="1" destOrd="0" presId="urn:microsoft.com/office/officeart/2008/layout/HalfCircleOrganizationChart"/>
    <dgm:cxn modelId="{8520801E-43CB-437A-92AD-58F6406F36FF}" type="presParOf" srcId="{FC8B5FA4-5C22-4B58-8B19-01480762D03E}" destId="{E5067612-27F9-4D1B-ACD0-B2D76D3B5AA3}" srcOrd="0" destOrd="0" presId="urn:microsoft.com/office/officeart/2008/layout/HalfCircleOrganizationChart"/>
    <dgm:cxn modelId="{03F36ECA-ED1B-4064-A312-99CECD495935}" type="presParOf" srcId="{E5067612-27F9-4D1B-ACD0-B2D76D3B5AA3}" destId="{2D624688-04C7-4E43-9AB7-E787CFBA045F}" srcOrd="0" destOrd="0" presId="urn:microsoft.com/office/officeart/2008/layout/HalfCircleOrganizationChart"/>
    <dgm:cxn modelId="{6B3E4A5A-48A9-494F-8477-27D649425216}" type="presParOf" srcId="{E5067612-27F9-4D1B-ACD0-B2D76D3B5AA3}" destId="{2A526EF6-63F7-4FF6-8E0C-EF12E6E8C77A}" srcOrd="1" destOrd="0" presId="urn:microsoft.com/office/officeart/2008/layout/HalfCircleOrganizationChart"/>
    <dgm:cxn modelId="{A25C8606-009F-46D8-A405-5B496261A57A}" type="presParOf" srcId="{E5067612-27F9-4D1B-ACD0-B2D76D3B5AA3}" destId="{DECAAAD3-D00D-438F-9E8C-C35BF4C48652}" srcOrd="2" destOrd="0" presId="urn:microsoft.com/office/officeart/2008/layout/HalfCircleOrganizationChart"/>
    <dgm:cxn modelId="{9783BD02-096C-406E-B73F-67F949DB1728}" type="presParOf" srcId="{E5067612-27F9-4D1B-ACD0-B2D76D3B5AA3}" destId="{755F7F8D-B174-48A6-8A50-1A53C32F4993}" srcOrd="3" destOrd="0" presId="urn:microsoft.com/office/officeart/2008/layout/HalfCircleOrganizationChart"/>
    <dgm:cxn modelId="{1A59A85A-76D1-4B6B-A3E4-3881E6DB5503}" type="presParOf" srcId="{FC8B5FA4-5C22-4B58-8B19-01480762D03E}" destId="{9A6E0212-F9F9-4862-AA15-A762EA2B446A}" srcOrd="1" destOrd="0" presId="urn:microsoft.com/office/officeart/2008/layout/HalfCircleOrganizationChart"/>
    <dgm:cxn modelId="{D6FAF485-351B-4927-A1A8-31CDB80ED4BB}" type="presParOf" srcId="{FC8B5FA4-5C22-4B58-8B19-01480762D03E}" destId="{54934F82-CA11-4AB0-A5FD-929C0A52E374}" srcOrd="2" destOrd="0" presId="urn:microsoft.com/office/officeart/2008/layout/HalfCircleOrganizationChart"/>
    <dgm:cxn modelId="{5F45917E-869F-4165-9E4E-593869F8B6B2}" type="presParOf" srcId="{A8AACDF1-8168-421B-8CC0-71D03015495F}" destId="{0D7C129D-9997-4164-AC32-4354E8D6AF2F}" srcOrd="2" destOrd="0" presId="urn:microsoft.com/office/officeart/2008/layout/HalfCircleOrganizationChart"/>
    <dgm:cxn modelId="{B3DB3227-0952-4446-B48A-1CF00344019E}" type="presParOf" srcId="{516CC899-414C-41C0-8BE6-E7C84370D885}" destId="{19C1DB53-1A4B-45DC-95D0-11E911C8B98F}" srcOrd="2" destOrd="0" presId="urn:microsoft.com/office/officeart/2008/layout/HalfCircleOrganizationChart"/>
    <dgm:cxn modelId="{39295056-F676-46D0-A275-AB8D921F7D27}" type="presParOf" srcId="{516CC899-414C-41C0-8BE6-E7C84370D885}" destId="{54D7D7AC-DB57-40BB-A84D-FA17821C6A93}" srcOrd="3" destOrd="0" presId="urn:microsoft.com/office/officeart/2008/layout/HalfCircleOrganizationChart"/>
    <dgm:cxn modelId="{85025987-A8BE-450B-AF61-1563D098E18F}" type="presParOf" srcId="{54D7D7AC-DB57-40BB-A84D-FA17821C6A93}" destId="{EEBFD229-7185-4CBF-A083-C36C671F8AF9}" srcOrd="0" destOrd="0" presId="urn:microsoft.com/office/officeart/2008/layout/HalfCircleOrganizationChart"/>
    <dgm:cxn modelId="{FE185B19-20BE-4F68-96C0-D885321B6A8D}" type="presParOf" srcId="{EEBFD229-7185-4CBF-A083-C36C671F8AF9}" destId="{CF94A721-8355-4DD2-A0FE-70B821757BC4}" srcOrd="0" destOrd="0" presId="urn:microsoft.com/office/officeart/2008/layout/HalfCircleOrganizationChart"/>
    <dgm:cxn modelId="{12FFE5CC-21B9-4DC1-803A-F49356775D26}" type="presParOf" srcId="{EEBFD229-7185-4CBF-A083-C36C671F8AF9}" destId="{CEAC49F7-5222-46C9-8C47-3D7A690133C5}" srcOrd="1" destOrd="0" presId="urn:microsoft.com/office/officeart/2008/layout/HalfCircleOrganizationChart"/>
    <dgm:cxn modelId="{CCD71B02-2972-46AE-A069-126889DB42E2}" type="presParOf" srcId="{EEBFD229-7185-4CBF-A083-C36C671F8AF9}" destId="{4B310322-A1EE-484F-B95C-727BAF89731F}" srcOrd="2" destOrd="0" presId="urn:microsoft.com/office/officeart/2008/layout/HalfCircleOrganizationChart"/>
    <dgm:cxn modelId="{026E17E5-C628-430A-945B-3035AB99AE27}" type="presParOf" srcId="{EEBFD229-7185-4CBF-A083-C36C671F8AF9}" destId="{933B42E3-5505-42A9-9584-20F1E5066F47}" srcOrd="3" destOrd="0" presId="urn:microsoft.com/office/officeart/2008/layout/HalfCircleOrganizationChart"/>
    <dgm:cxn modelId="{3C1A17B6-7B7E-4A28-836E-C6ADEB590C60}" type="presParOf" srcId="{54D7D7AC-DB57-40BB-A84D-FA17821C6A93}" destId="{AA8E33AB-DE03-4234-A5E7-949D2E1B7C46}" srcOrd="1" destOrd="0" presId="urn:microsoft.com/office/officeart/2008/layout/HalfCircleOrganizationChart"/>
    <dgm:cxn modelId="{755EAB03-B2B1-46A3-BD32-4494F1F625C1}" type="presParOf" srcId="{AA8E33AB-DE03-4234-A5E7-949D2E1B7C46}" destId="{08CA399E-F755-44CC-A68B-29B0D7EDCB5D}" srcOrd="0" destOrd="0" presId="urn:microsoft.com/office/officeart/2008/layout/HalfCircleOrganizationChart"/>
    <dgm:cxn modelId="{7B1A7001-4C8F-4FCA-B73B-82B9362BEAF2}" type="presParOf" srcId="{AA8E33AB-DE03-4234-A5E7-949D2E1B7C46}" destId="{B818A786-31CE-4986-B82D-6787690E611E}" srcOrd="1" destOrd="0" presId="urn:microsoft.com/office/officeart/2008/layout/HalfCircleOrganizationChart"/>
    <dgm:cxn modelId="{D35B9AFF-55B3-42CE-8937-C217A0288DD0}" type="presParOf" srcId="{B818A786-31CE-4986-B82D-6787690E611E}" destId="{3AA1F9EE-BE52-435D-9964-32ADD2935EE0}" srcOrd="0" destOrd="0" presId="urn:microsoft.com/office/officeart/2008/layout/HalfCircleOrganizationChart"/>
    <dgm:cxn modelId="{49B82A8B-5413-4820-B82A-51B3B90C1C40}" type="presParOf" srcId="{3AA1F9EE-BE52-435D-9964-32ADD2935EE0}" destId="{51BB9506-AF38-4C1C-B0A5-FBCC9714C5A5}" srcOrd="0" destOrd="0" presId="urn:microsoft.com/office/officeart/2008/layout/HalfCircleOrganizationChart"/>
    <dgm:cxn modelId="{162A129E-D929-4B0E-8B0C-38E2449006D5}" type="presParOf" srcId="{3AA1F9EE-BE52-435D-9964-32ADD2935EE0}" destId="{B9D3FEE3-AA5B-43E7-AD4A-C9F699202D6B}" srcOrd="1" destOrd="0" presId="urn:microsoft.com/office/officeart/2008/layout/HalfCircleOrganizationChart"/>
    <dgm:cxn modelId="{85B8CB6F-957F-4547-AF46-8571C8436C18}" type="presParOf" srcId="{3AA1F9EE-BE52-435D-9964-32ADD2935EE0}" destId="{F70A4727-5BBD-46FE-8E88-E8A9BB5325A9}" srcOrd="2" destOrd="0" presId="urn:microsoft.com/office/officeart/2008/layout/HalfCircleOrganizationChart"/>
    <dgm:cxn modelId="{9B2C55A1-DED1-4D7E-8993-1D14C083B841}" type="presParOf" srcId="{3AA1F9EE-BE52-435D-9964-32ADD2935EE0}" destId="{05DEEE35-2119-4564-9600-B601A82791EF}" srcOrd="3" destOrd="0" presId="urn:microsoft.com/office/officeart/2008/layout/HalfCircleOrganizationChart"/>
    <dgm:cxn modelId="{1B603A59-48FE-41E9-B89C-24A5CA8A2E78}" type="presParOf" srcId="{B818A786-31CE-4986-B82D-6787690E611E}" destId="{44386918-E12F-4980-9659-A1A83C74EDAD}" srcOrd="1" destOrd="0" presId="urn:microsoft.com/office/officeart/2008/layout/HalfCircleOrganizationChart"/>
    <dgm:cxn modelId="{E9FB8C72-C780-41F1-97FA-752FDAB86DAB}" type="presParOf" srcId="{B818A786-31CE-4986-B82D-6787690E611E}" destId="{C5AA0E23-6877-4A25-9178-C79416980E3B}" srcOrd="2" destOrd="0" presId="urn:microsoft.com/office/officeart/2008/layout/HalfCircleOrganizationChart"/>
    <dgm:cxn modelId="{5D045FD1-3D6C-4D30-B63E-52C22D54255F}" type="presParOf" srcId="{54D7D7AC-DB57-40BB-A84D-FA17821C6A93}" destId="{A9C7460C-8D2C-45D3-B0C9-4390430ABA84}" srcOrd="2" destOrd="0" presId="urn:microsoft.com/office/officeart/2008/layout/HalfCircleOrganizationChart"/>
    <dgm:cxn modelId="{0803FF39-3010-4620-8802-9AA933999365}" type="presParOf" srcId="{516CC899-414C-41C0-8BE6-E7C84370D885}" destId="{45F577EC-D01D-48B7-931A-41966298BF4C}" srcOrd="4" destOrd="0" presId="urn:microsoft.com/office/officeart/2008/layout/HalfCircleOrganizationChart"/>
    <dgm:cxn modelId="{97B82680-14B3-46D3-8D06-D44BD8EDD4E7}" type="presParOf" srcId="{516CC899-414C-41C0-8BE6-E7C84370D885}" destId="{E9493C94-055C-494D-AF90-426710DBD969}" srcOrd="5" destOrd="0" presId="urn:microsoft.com/office/officeart/2008/layout/HalfCircleOrganizationChart"/>
    <dgm:cxn modelId="{D0DDDB4C-CAFE-4CE5-883D-8899DCE47739}" type="presParOf" srcId="{E9493C94-055C-494D-AF90-426710DBD969}" destId="{AC4C13F0-A040-4A6B-9932-CC5A842E48A7}" srcOrd="0" destOrd="0" presId="urn:microsoft.com/office/officeart/2008/layout/HalfCircleOrganizationChart"/>
    <dgm:cxn modelId="{24E23E11-66AA-4650-B49A-F3569E3786D9}" type="presParOf" srcId="{AC4C13F0-A040-4A6B-9932-CC5A842E48A7}" destId="{B4D68571-9668-4B32-9B89-78BE0EE05125}" srcOrd="0" destOrd="0" presId="urn:microsoft.com/office/officeart/2008/layout/HalfCircleOrganizationChart"/>
    <dgm:cxn modelId="{91320BEE-6223-46DA-9365-B4FD25C8E7E5}" type="presParOf" srcId="{AC4C13F0-A040-4A6B-9932-CC5A842E48A7}" destId="{5665EC41-D57C-41B8-B146-34383A86557C}" srcOrd="1" destOrd="0" presId="urn:microsoft.com/office/officeart/2008/layout/HalfCircleOrganizationChart"/>
    <dgm:cxn modelId="{C1EDF121-F798-484F-8520-F1CE086DC42F}" type="presParOf" srcId="{AC4C13F0-A040-4A6B-9932-CC5A842E48A7}" destId="{4CAFC1F8-C8F5-4DA9-B7D7-B8F45CAAFCAE}" srcOrd="2" destOrd="0" presId="urn:microsoft.com/office/officeart/2008/layout/HalfCircleOrganizationChart"/>
    <dgm:cxn modelId="{06FCBAC6-1881-4DBF-BF43-BEBFB3FA906B}" type="presParOf" srcId="{AC4C13F0-A040-4A6B-9932-CC5A842E48A7}" destId="{3D441DA3-23F2-433E-8F02-4EF7D536E38A}" srcOrd="3" destOrd="0" presId="urn:microsoft.com/office/officeart/2008/layout/HalfCircleOrganizationChart"/>
    <dgm:cxn modelId="{F84949A9-3016-477A-AAAD-6D226C68C0D8}" type="presParOf" srcId="{E9493C94-055C-494D-AF90-426710DBD969}" destId="{EE342403-A328-4988-B1EB-75E10B7347A6}" srcOrd="1" destOrd="0" presId="urn:microsoft.com/office/officeart/2008/layout/HalfCircleOrganizationChart"/>
    <dgm:cxn modelId="{EA0673D2-0316-48AD-8119-94A67E872CE8}" type="presParOf" srcId="{E9493C94-055C-494D-AF90-426710DBD969}" destId="{6A25B2E8-4A67-4553-8DD2-11E93C8A4B65}" srcOrd="2" destOrd="0" presId="urn:microsoft.com/office/officeart/2008/layout/HalfCircleOrganizationChart"/>
    <dgm:cxn modelId="{E3D47978-FA86-460D-AB82-C8050F12F763}" type="presParOf" srcId="{BE4800F4-C33C-4D7E-B1CC-01EBC4F824AD}" destId="{7FD57D39-1228-47A2-B1F5-4B2CCB2BF715}" srcOrd="2" destOrd="0" presId="urn:microsoft.com/office/officeart/2008/layout/HalfCircleOrganizationChart"/>
    <dgm:cxn modelId="{2C6E50F8-45D6-4385-B16D-4AE1B3764B08}" type="presParOf" srcId="{77D90B61-F4A6-4508-862F-BDDABAE3B5E6}" destId="{5B6BFD76-5FEE-469F-8FC6-D385AF40C2B8}" srcOrd="2" destOrd="0" presId="urn:microsoft.com/office/officeart/2008/layout/HalfCircleOrganizationChar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5F577EC-D01D-48B7-931A-41966298BF4C}">
      <dsp:nvSpPr>
        <dsp:cNvPr id="0" name=""/>
        <dsp:cNvSpPr/>
      </dsp:nvSpPr>
      <dsp:spPr>
        <a:xfrm>
          <a:off x="7544931" y="2274508"/>
          <a:ext cx="1708904" cy="29658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48293"/>
              </a:lnTo>
              <a:lnTo>
                <a:pt x="1708904" y="148293"/>
              </a:lnTo>
              <a:lnTo>
                <a:pt x="1708904" y="296586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8CA399E-F755-44CC-A68B-29B0D7EDCB5D}">
      <dsp:nvSpPr>
        <dsp:cNvPr id="0" name=""/>
        <dsp:cNvSpPr/>
      </dsp:nvSpPr>
      <dsp:spPr>
        <a:xfrm>
          <a:off x="7544931" y="3277253"/>
          <a:ext cx="649666" cy="42369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23695"/>
              </a:lnTo>
              <a:lnTo>
                <a:pt x="649666" y="423695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9C1DB53-1A4B-45DC-95D0-11E911C8B98F}">
      <dsp:nvSpPr>
        <dsp:cNvPr id="0" name=""/>
        <dsp:cNvSpPr/>
      </dsp:nvSpPr>
      <dsp:spPr>
        <a:xfrm>
          <a:off x="7499211" y="2274508"/>
          <a:ext cx="91440" cy="296586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296586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FFD7D2D-D85B-49A0-AFC8-7AFE22F8925B}">
      <dsp:nvSpPr>
        <dsp:cNvPr id="0" name=""/>
        <dsp:cNvSpPr/>
      </dsp:nvSpPr>
      <dsp:spPr>
        <a:xfrm>
          <a:off x="5836027" y="3277253"/>
          <a:ext cx="649666" cy="42369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23695"/>
              </a:lnTo>
              <a:lnTo>
                <a:pt x="649666" y="423695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A56BB59-340C-4C0F-9795-048B777F6DE9}">
      <dsp:nvSpPr>
        <dsp:cNvPr id="0" name=""/>
        <dsp:cNvSpPr/>
      </dsp:nvSpPr>
      <dsp:spPr>
        <a:xfrm>
          <a:off x="5836027" y="2274508"/>
          <a:ext cx="1708904" cy="296586"/>
        </a:xfrm>
        <a:custGeom>
          <a:avLst/>
          <a:gdLst/>
          <a:ahLst/>
          <a:cxnLst/>
          <a:rect l="0" t="0" r="0" b="0"/>
          <a:pathLst>
            <a:path>
              <a:moveTo>
                <a:pt x="1708904" y="0"/>
              </a:moveTo>
              <a:lnTo>
                <a:pt x="1708904" y="148293"/>
              </a:lnTo>
              <a:lnTo>
                <a:pt x="0" y="148293"/>
              </a:lnTo>
              <a:lnTo>
                <a:pt x="0" y="296586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B7047C6-E036-41A0-B4E9-34B3318B6945}">
      <dsp:nvSpPr>
        <dsp:cNvPr id="0" name=""/>
        <dsp:cNvSpPr/>
      </dsp:nvSpPr>
      <dsp:spPr>
        <a:xfrm>
          <a:off x="4127122" y="1271762"/>
          <a:ext cx="3417809" cy="29658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48293"/>
              </a:lnTo>
              <a:lnTo>
                <a:pt x="3417809" y="148293"/>
              </a:lnTo>
              <a:lnTo>
                <a:pt x="3417809" y="296586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1409651-DF3D-4A1E-97A3-F883F904E255}">
      <dsp:nvSpPr>
        <dsp:cNvPr id="0" name=""/>
        <dsp:cNvSpPr/>
      </dsp:nvSpPr>
      <dsp:spPr>
        <a:xfrm>
          <a:off x="2418218" y="2274508"/>
          <a:ext cx="1708904" cy="29658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48293"/>
              </a:lnTo>
              <a:lnTo>
                <a:pt x="1708904" y="148293"/>
              </a:lnTo>
              <a:lnTo>
                <a:pt x="1708904" y="296586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72035D1-4FF3-423D-96C0-3C4A95DD0267}">
      <dsp:nvSpPr>
        <dsp:cNvPr id="0" name=""/>
        <dsp:cNvSpPr/>
      </dsp:nvSpPr>
      <dsp:spPr>
        <a:xfrm>
          <a:off x="2372498" y="3277253"/>
          <a:ext cx="91440" cy="206878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2068781"/>
              </a:lnTo>
              <a:lnTo>
                <a:pt x="56495" y="2068781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ED908F0-B3A9-4968-8776-4586B1BEA7E4}">
      <dsp:nvSpPr>
        <dsp:cNvPr id="0" name=""/>
        <dsp:cNvSpPr/>
      </dsp:nvSpPr>
      <dsp:spPr>
        <a:xfrm>
          <a:off x="2418218" y="3277253"/>
          <a:ext cx="595885" cy="14378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43785"/>
              </a:lnTo>
              <a:lnTo>
                <a:pt x="595885" y="143785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B5A3E28-59AA-4EEA-8D2A-08F1BAD200BC}">
      <dsp:nvSpPr>
        <dsp:cNvPr id="0" name=""/>
        <dsp:cNvSpPr/>
      </dsp:nvSpPr>
      <dsp:spPr>
        <a:xfrm>
          <a:off x="2372498" y="2274508"/>
          <a:ext cx="91440" cy="296586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296586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3DBE8B4-6A2B-4184-B523-7BDE627B462B}">
      <dsp:nvSpPr>
        <dsp:cNvPr id="0" name=""/>
        <dsp:cNvSpPr/>
      </dsp:nvSpPr>
      <dsp:spPr>
        <a:xfrm>
          <a:off x="709313" y="3277253"/>
          <a:ext cx="649666" cy="142644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426441"/>
              </a:lnTo>
              <a:lnTo>
                <a:pt x="649666" y="1426441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727B416-828F-41AC-86CF-1D4166D80985}">
      <dsp:nvSpPr>
        <dsp:cNvPr id="0" name=""/>
        <dsp:cNvSpPr/>
      </dsp:nvSpPr>
      <dsp:spPr>
        <a:xfrm>
          <a:off x="709313" y="3277253"/>
          <a:ext cx="649666" cy="42369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23695"/>
              </a:lnTo>
              <a:lnTo>
                <a:pt x="649666" y="423695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134DA8F-E37F-497C-982F-D87454CD9944}">
      <dsp:nvSpPr>
        <dsp:cNvPr id="0" name=""/>
        <dsp:cNvSpPr/>
      </dsp:nvSpPr>
      <dsp:spPr>
        <a:xfrm>
          <a:off x="709313" y="2274508"/>
          <a:ext cx="1708904" cy="296586"/>
        </a:xfrm>
        <a:custGeom>
          <a:avLst/>
          <a:gdLst/>
          <a:ahLst/>
          <a:cxnLst/>
          <a:rect l="0" t="0" r="0" b="0"/>
          <a:pathLst>
            <a:path>
              <a:moveTo>
                <a:pt x="1708904" y="0"/>
              </a:moveTo>
              <a:lnTo>
                <a:pt x="1708904" y="148293"/>
              </a:lnTo>
              <a:lnTo>
                <a:pt x="0" y="148293"/>
              </a:lnTo>
              <a:lnTo>
                <a:pt x="0" y="296586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9870D9C-CC86-4589-B7AC-592B414FCCCB}">
      <dsp:nvSpPr>
        <dsp:cNvPr id="0" name=""/>
        <dsp:cNvSpPr/>
      </dsp:nvSpPr>
      <dsp:spPr>
        <a:xfrm>
          <a:off x="2418218" y="1271762"/>
          <a:ext cx="1708904" cy="296586"/>
        </a:xfrm>
        <a:custGeom>
          <a:avLst/>
          <a:gdLst/>
          <a:ahLst/>
          <a:cxnLst/>
          <a:rect l="0" t="0" r="0" b="0"/>
          <a:pathLst>
            <a:path>
              <a:moveTo>
                <a:pt x="1708904" y="0"/>
              </a:moveTo>
              <a:lnTo>
                <a:pt x="1708904" y="148293"/>
              </a:lnTo>
              <a:lnTo>
                <a:pt x="0" y="148293"/>
              </a:lnTo>
              <a:lnTo>
                <a:pt x="0" y="296586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F34908B-3C6B-4F65-917F-F2F9DB09EE3E}">
      <dsp:nvSpPr>
        <dsp:cNvPr id="0" name=""/>
        <dsp:cNvSpPr/>
      </dsp:nvSpPr>
      <dsp:spPr>
        <a:xfrm>
          <a:off x="709313" y="1271762"/>
          <a:ext cx="3417809" cy="296586"/>
        </a:xfrm>
        <a:custGeom>
          <a:avLst/>
          <a:gdLst/>
          <a:ahLst/>
          <a:cxnLst/>
          <a:rect l="0" t="0" r="0" b="0"/>
          <a:pathLst>
            <a:path>
              <a:moveTo>
                <a:pt x="3417809" y="0"/>
              </a:moveTo>
              <a:lnTo>
                <a:pt x="3417809" y="148293"/>
              </a:lnTo>
              <a:lnTo>
                <a:pt x="0" y="148293"/>
              </a:lnTo>
              <a:lnTo>
                <a:pt x="0" y="296586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D1A89E6-BBF2-4D33-A83D-24B0A7C824A3}">
      <dsp:nvSpPr>
        <dsp:cNvPr id="0" name=""/>
        <dsp:cNvSpPr/>
      </dsp:nvSpPr>
      <dsp:spPr>
        <a:xfrm>
          <a:off x="3774043" y="565603"/>
          <a:ext cx="706158" cy="706158"/>
        </a:xfrm>
        <a:prstGeom prst="arc">
          <a:avLst>
            <a:gd name="adj1" fmla="val 13200000"/>
            <a:gd name="adj2" fmla="val 19200000"/>
          </a:avLst>
        </a:pr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DDF5E15-FF1F-4684-A293-DA2D1F4473EB}">
      <dsp:nvSpPr>
        <dsp:cNvPr id="0" name=""/>
        <dsp:cNvSpPr/>
      </dsp:nvSpPr>
      <dsp:spPr>
        <a:xfrm>
          <a:off x="3774043" y="565603"/>
          <a:ext cx="706158" cy="706158"/>
        </a:xfrm>
        <a:prstGeom prst="arc">
          <a:avLst>
            <a:gd name="adj1" fmla="val 2400000"/>
            <a:gd name="adj2" fmla="val 8400000"/>
          </a:avLst>
        </a:pr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D5A258E-8078-49DA-90B4-512890F18F77}">
      <dsp:nvSpPr>
        <dsp:cNvPr id="0" name=""/>
        <dsp:cNvSpPr/>
      </dsp:nvSpPr>
      <dsp:spPr>
        <a:xfrm>
          <a:off x="3420963" y="692712"/>
          <a:ext cx="1412317" cy="451941"/>
        </a:xfrm>
        <a:prstGeom prst="rect">
          <a:avLst/>
        </a:prstGeom>
        <a:noFill/>
        <a:ln w="25400" cap="flat" cmpd="sng" algn="ctr">
          <a:noFill/>
          <a:prstDash val="solid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200" b="0" i="0" kern="1200" dirty="0">
              <a:latin typeface="Calibri Light" panose="020F0302020204030204" pitchFamily="34" charset="0"/>
              <a:cs typeface="Calibri Light" panose="020F0302020204030204" pitchFamily="34" charset="0"/>
            </a:rPr>
            <a:t>Coordinador</a:t>
          </a:r>
        </a:p>
      </dsp:txBody>
      <dsp:txXfrm>
        <a:off x="3420963" y="692712"/>
        <a:ext cx="1412317" cy="451941"/>
      </dsp:txXfrm>
    </dsp:sp>
    <dsp:sp modelId="{7A23FD76-918C-44D7-8163-FF6CB6FE1038}">
      <dsp:nvSpPr>
        <dsp:cNvPr id="0" name=""/>
        <dsp:cNvSpPr/>
      </dsp:nvSpPr>
      <dsp:spPr>
        <a:xfrm>
          <a:off x="356233" y="1568349"/>
          <a:ext cx="706158" cy="706158"/>
        </a:xfrm>
        <a:prstGeom prst="arc">
          <a:avLst>
            <a:gd name="adj1" fmla="val 13200000"/>
            <a:gd name="adj2" fmla="val 19200000"/>
          </a:avLst>
        </a:pr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AA178F6-9CAC-4732-BA7C-CA4D48DD311B}">
      <dsp:nvSpPr>
        <dsp:cNvPr id="0" name=""/>
        <dsp:cNvSpPr/>
      </dsp:nvSpPr>
      <dsp:spPr>
        <a:xfrm>
          <a:off x="356233" y="1568349"/>
          <a:ext cx="706158" cy="706158"/>
        </a:xfrm>
        <a:prstGeom prst="arc">
          <a:avLst>
            <a:gd name="adj1" fmla="val 2400000"/>
            <a:gd name="adj2" fmla="val 8400000"/>
          </a:avLst>
        </a:pr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B09EDDE-6545-4BF0-9DAC-2AC7D128CC0D}">
      <dsp:nvSpPr>
        <dsp:cNvPr id="0" name=""/>
        <dsp:cNvSpPr/>
      </dsp:nvSpPr>
      <dsp:spPr>
        <a:xfrm>
          <a:off x="3154" y="1695457"/>
          <a:ext cx="1412317" cy="451941"/>
        </a:xfrm>
        <a:prstGeom prst="rect">
          <a:avLst/>
        </a:prstGeom>
        <a:noFill/>
        <a:ln w="25400" cap="flat" cmpd="sng" algn="ctr">
          <a:noFill/>
          <a:prstDash val="solid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200" b="0" i="0" kern="1200" dirty="0">
              <a:latin typeface="Calibri Light" panose="020F0302020204030204" pitchFamily="34" charset="0"/>
              <a:cs typeface="Calibri Light" panose="020F0302020204030204" pitchFamily="34" charset="0"/>
            </a:rPr>
            <a:t>Prestamista de dinero</a:t>
          </a:r>
        </a:p>
      </dsp:txBody>
      <dsp:txXfrm>
        <a:off x="3154" y="1695457"/>
        <a:ext cx="1412317" cy="451941"/>
      </dsp:txXfrm>
    </dsp:sp>
    <dsp:sp modelId="{C024E2C2-BC08-4642-85AB-D46C1CBF6C14}">
      <dsp:nvSpPr>
        <dsp:cNvPr id="0" name=""/>
        <dsp:cNvSpPr/>
      </dsp:nvSpPr>
      <dsp:spPr>
        <a:xfrm>
          <a:off x="2065138" y="1568349"/>
          <a:ext cx="706158" cy="706158"/>
        </a:xfrm>
        <a:prstGeom prst="arc">
          <a:avLst>
            <a:gd name="adj1" fmla="val 13200000"/>
            <a:gd name="adj2" fmla="val 19200000"/>
          </a:avLst>
        </a:pr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B7E862E-FE5E-4F1E-85A3-F675817203FC}">
      <dsp:nvSpPr>
        <dsp:cNvPr id="0" name=""/>
        <dsp:cNvSpPr/>
      </dsp:nvSpPr>
      <dsp:spPr>
        <a:xfrm>
          <a:off x="2065138" y="1568349"/>
          <a:ext cx="706158" cy="706158"/>
        </a:xfrm>
        <a:prstGeom prst="arc">
          <a:avLst>
            <a:gd name="adj1" fmla="val 2400000"/>
            <a:gd name="adj2" fmla="val 8400000"/>
          </a:avLst>
        </a:pr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769B18A-DC19-40A8-814E-4F69540D8369}">
      <dsp:nvSpPr>
        <dsp:cNvPr id="0" name=""/>
        <dsp:cNvSpPr/>
      </dsp:nvSpPr>
      <dsp:spPr>
        <a:xfrm>
          <a:off x="1712059" y="1695457"/>
          <a:ext cx="1412317" cy="451941"/>
        </a:xfrm>
        <a:prstGeom prst="rect">
          <a:avLst/>
        </a:prstGeom>
        <a:noFill/>
        <a:ln w="25400" cap="flat" cmpd="sng" algn="ctr">
          <a:noFill/>
          <a:prstDash val="solid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200" b="0" i="0" kern="1200" dirty="0">
              <a:latin typeface="Calibri Light" panose="020F0302020204030204" pitchFamily="34" charset="0"/>
              <a:cs typeface="Calibri Light" panose="020F0302020204030204" pitchFamily="34" charset="0"/>
            </a:rPr>
            <a:t>Encargado de drogas</a:t>
          </a:r>
        </a:p>
      </dsp:txBody>
      <dsp:txXfrm>
        <a:off x="1712059" y="1695457"/>
        <a:ext cx="1412317" cy="451941"/>
      </dsp:txXfrm>
    </dsp:sp>
    <dsp:sp modelId="{35AADBF0-8356-4125-8FFC-67FEC3D3BBED}">
      <dsp:nvSpPr>
        <dsp:cNvPr id="0" name=""/>
        <dsp:cNvSpPr/>
      </dsp:nvSpPr>
      <dsp:spPr>
        <a:xfrm>
          <a:off x="356233" y="2571095"/>
          <a:ext cx="706158" cy="706158"/>
        </a:xfrm>
        <a:prstGeom prst="arc">
          <a:avLst>
            <a:gd name="adj1" fmla="val 13200000"/>
            <a:gd name="adj2" fmla="val 19200000"/>
          </a:avLst>
        </a:pr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32C38D0-BBCA-4B96-A83A-B2DB9865496E}">
      <dsp:nvSpPr>
        <dsp:cNvPr id="0" name=""/>
        <dsp:cNvSpPr/>
      </dsp:nvSpPr>
      <dsp:spPr>
        <a:xfrm>
          <a:off x="356233" y="2571095"/>
          <a:ext cx="706158" cy="706158"/>
        </a:xfrm>
        <a:prstGeom prst="arc">
          <a:avLst>
            <a:gd name="adj1" fmla="val 2400000"/>
            <a:gd name="adj2" fmla="val 8400000"/>
          </a:avLst>
        </a:pr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2B93771-6EE5-4F43-94BA-353EB02EE560}">
      <dsp:nvSpPr>
        <dsp:cNvPr id="0" name=""/>
        <dsp:cNvSpPr/>
      </dsp:nvSpPr>
      <dsp:spPr>
        <a:xfrm>
          <a:off x="3154" y="2698203"/>
          <a:ext cx="1412317" cy="451941"/>
        </a:xfrm>
        <a:prstGeom prst="rect">
          <a:avLst/>
        </a:prstGeom>
        <a:noFill/>
        <a:ln w="25400" cap="flat" cmpd="sng" algn="ctr">
          <a:noFill/>
          <a:prstDash val="solid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200" b="0" i="0" kern="1200" dirty="0">
              <a:latin typeface="Calibri Light" panose="020F0302020204030204" pitchFamily="34" charset="0"/>
              <a:cs typeface="Calibri Light" panose="020F0302020204030204" pitchFamily="34" charset="0"/>
            </a:rPr>
            <a:t>Coordinador de Marihuana</a:t>
          </a:r>
        </a:p>
      </dsp:txBody>
      <dsp:txXfrm>
        <a:off x="3154" y="2698203"/>
        <a:ext cx="1412317" cy="451941"/>
      </dsp:txXfrm>
    </dsp:sp>
    <dsp:sp modelId="{B500E1F4-D105-4EA9-9A20-AE52CB47B0CF}">
      <dsp:nvSpPr>
        <dsp:cNvPr id="0" name=""/>
        <dsp:cNvSpPr/>
      </dsp:nvSpPr>
      <dsp:spPr>
        <a:xfrm>
          <a:off x="1274240" y="3573840"/>
          <a:ext cx="706158" cy="706158"/>
        </a:xfrm>
        <a:prstGeom prst="arc">
          <a:avLst>
            <a:gd name="adj1" fmla="val 13200000"/>
            <a:gd name="adj2" fmla="val 19200000"/>
          </a:avLst>
        </a:pr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73B62A5-5AA0-4D67-99B8-DC1973863316}">
      <dsp:nvSpPr>
        <dsp:cNvPr id="0" name=""/>
        <dsp:cNvSpPr/>
      </dsp:nvSpPr>
      <dsp:spPr>
        <a:xfrm>
          <a:off x="1274240" y="3573840"/>
          <a:ext cx="706158" cy="706158"/>
        </a:xfrm>
        <a:prstGeom prst="arc">
          <a:avLst>
            <a:gd name="adj1" fmla="val 2400000"/>
            <a:gd name="adj2" fmla="val 8400000"/>
          </a:avLst>
        </a:pr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9031F20-66F7-4089-9FEA-16452E6EDAD6}">
      <dsp:nvSpPr>
        <dsp:cNvPr id="0" name=""/>
        <dsp:cNvSpPr/>
      </dsp:nvSpPr>
      <dsp:spPr>
        <a:xfrm>
          <a:off x="921161" y="3700949"/>
          <a:ext cx="1412317" cy="451941"/>
        </a:xfrm>
        <a:prstGeom prst="rect">
          <a:avLst/>
        </a:prstGeom>
        <a:noFill/>
        <a:ln w="25400" cap="flat" cmpd="sng" algn="ctr">
          <a:noFill/>
          <a:prstDash val="solid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200" b="0" i="0" kern="1200" dirty="0">
              <a:latin typeface="Calibri Light" panose="020F0302020204030204" pitchFamily="34" charset="0"/>
              <a:cs typeface="Calibri Light" panose="020F0302020204030204" pitchFamily="34" charset="0"/>
            </a:rPr>
            <a:t>Transportador de Marihuana</a:t>
          </a:r>
        </a:p>
      </dsp:txBody>
      <dsp:txXfrm>
        <a:off x="921161" y="3700949"/>
        <a:ext cx="1412317" cy="451941"/>
      </dsp:txXfrm>
    </dsp:sp>
    <dsp:sp modelId="{DEB647A8-A573-454B-B002-34E87B95E609}">
      <dsp:nvSpPr>
        <dsp:cNvPr id="0" name=""/>
        <dsp:cNvSpPr/>
      </dsp:nvSpPr>
      <dsp:spPr>
        <a:xfrm>
          <a:off x="1274240" y="4576586"/>
          <a:ext cx="706158" cy="706158"/>
        </a:xfrm>
        <a:prstGeom prst="arc">
          <a:avLst>
            <a:gd name="adj1" fmla="val 13200000"/>
            <a:gd name="adj2" fmla="val 19200000"/>
          </a:avLst>
        </a:pr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919552F-0643-4AFF-87FD-F20447CA27BA}">
      <dsp:nvSpPr>
        <dsp:cNvPr id="0" name=""/>
        <dsp:cNvSpPr/>
      </dsp:nvSpPr>
      <dsp:spPr>
        <a:xfrm>
          <a:off x="1274240" y="4576586"/>
          <a:ext cx="706158" cy="706158"/>
        </a:xfrm>
        <a:prstGeom prst="arc">
          <a:avLst>
            <a:gd name="adj1" fmla="val 2400000"/>
            <a:gd name="adj2" fmla="val 8400000"/>
          </a:avLst>
        </a:pr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2ACDB0A-0922-4A7D-ABDB-1A4AB2352B6C}">
      <dsp:nvSpPr>
        <dsp:cNvPr id="0" name=""/>
        <dsp:cNvSpPr/>
      </dsp:nvSpPr>
      <dsp:spPr>
        <a:xfrm>
          <a:off x="921161" y="4703695"/>
          <a:ext cx="1412317" cy="451941"/>
        </a:xfrm>
        <a:prstGeom prst="rect">
          <a:avLst/>
        </a:prstGeom>
        <a:noFill/>
        <a:ln w="25400" cap="flat" cmpd="sng" algn="ctr">
          <a:noFill/>
          <a:prstDash val="solid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200" b="0" i="0" kern="1200" dirty="0">
              <a:latin typeface="Calibri Light" panose="020F0302020204030204" pitchFamily="34" charset="0"/>
              <a:cs typeface="Calibri Light" panose="020F0302020204030204" pitchFamily="34" charset="0"/>
            </a:rPr>
            <a:t>Empacador de Marihuana</a:t>
          </a:r>
        </a:p>
      </dsp:txBody>
      <dsp:txXfrm>
        <a:off x="921161" y="4703695"/>
        <a:ext cx="1412317" cy="451941"/>
      </dsp:txXfrm>
    </dsp:sp>
    <dsp:sp modelId="{5D47DA27-CC7A-450E-87EE-4BFD8BFEE98F}">
      <dsp:nvSpPr>
        <dsp:cNvPr id="0" name=""/>
        <dsp:cNvSpPr/>
      </dsp:nvSpPr>
      <dsp:spPr>
        <a:xfrm>
          <a:off x="2065138" y="2571095"/>
          <a:ext cx="706158" cy="706158"/>
        </a:xfrm>
        <a:prstGeom prst="arc">
          <a:avLst>
            <a:gd name="adj1" fmla="val 13200000"/>
            <a:gd name="adj2" fmla="val 19200000"/>
          </a:avLst>
        </a:pr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98F059F-2B52-4A75-AF11-31DC1B369EB8}">
      <dsp:nvSpPr>
        <dsp:cNvPr id="0" name=""/>
        <dsp:cNvSpPr/>
      </dsp:nvSpPr>
      <dsp:spPr>
        <a:xfrm>
          <a:off x="2065138" y="2571095"/>
          <a:ext cx="706158" cy="706158"/>
        </a:xfrm>
        <a:prstGeom prst="arc">
          <a:avLst>
            <a:gd name="adj1" fmla="val 2400000"/>
            <a:gd name="adj2" fmla="val 8400000"/>
          </a:avLst>
        </a:pr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B474F0B-E298-49E0-8965-53B0BA8659D8}">
      <dsp:nvSpPr>
        <dsp:cNvPr id="0" name=""/>
        <dsp:cNvSpPr/>
      </dsp:nvSpPr>
      <dsp:spPr>
        <a:xfrm>
          <a:off x="1712059" y="2698203"/>
          <a:ext cx="1412317" cy="451941"/>
        </a:xfrm>
        <a:prstGeom prst="rect">
          <a:avLst/>
        </a:prstGeom>
        <a:noFill/>
        <a:ln w="25400" cap="flat" cmpd="sng" algn="ctr">
          <a:noFill/>
          <a:prstDash val="solid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200" b="0" i="0" kern="1200" dirty="0">
              <a:latin typeface="Calibri Light" panose="020F0302020204030204" pitchFamily="34" charset="0"/>
              <a:cs typeface="Calibri Light" panose="020F0302020204030204" pitchFamily="34" charset="0"/>
            </a:rPr>
            <a:t>Coordinador de Perico</a:t>
          </a:r>
        </a:p>
      </dsp:txBody>
      <dsp:txXfrm>
        <a:off x="1712059" y="2698203"/>
        <a:ext cx="1412317" cy="451941"/>
      </dsp:txXfrm>
    </dsp:sp>
    <dsp:sp modelId="{998593E5-4563-41DC-9212-0293E08ABA0E}">
      <dsp:nvSpPr>
        <dsp:cNvPr id="0" name=""/>
        <dsp:cNvSpPr/>
      </dsp:nvSpPr>
      <dsp:spPr>
        <a:xfrm>
          <a:off x="2929364" y="3293930"/>
          <a:ext cx="706158" cy="706158"/>
        </a:xfrm>
        <a:prstGeom prst="arc">
          <a:avLst>
            <a:gd name="adj1" fmla="val 13200000"/>
            <a:gd name="adj2" fmla="val 19200000"/>
          </a:avLst>
        </a:pr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A8E670E-16BE-4001-8068-D1545BA00B1C}">
      <dsp:nvSpPr>
        <dsp:cNvPr id="0" name=""/>
        <dsp:cNvSpPr/>
      </dsp:nvSpPr>
      <dsp:spPr>
        <a:xfrm>
          <a:off x="2929364" y="3293930"/>
          <a:ext cx="706158" cy="706158"/>
        </a:xfrm>
        <a:prstGeom prst="arc">
          <a:avLst>
            <a:gd name="adj1" fmla="val 2400000"/>
            <a:gd name="adj2" fmla="val 8400000"/>
          </a:avLst>
        </a:pr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1F6EE82-599D-45DD-A066-0FD6B4FB6F3E}">
      <dsp:nvSpPr>
        <dsp:cNvPr id="0" name=""/>
        <dsp:cNvSpPr/>
      </dsp:nvSpPr>
      <dsp:spPr>
        <a:xfrm>
          <a:off x="2576284" y="3421039"/>
          <a:ext cx="1412317" cy="451941"/>
        </a:xfrm>
        <a:prstGeom prst="rect">
          <a:avLst/>
        </a:prstGeom>
        <a:noFill/>
        <a:ln w="25400" cap="flat" cmpd="sng" algn="ctr">
          <a:noFill/>
          <a:prstDash val="solid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200" b="0" i="0" kern="1200" dirty="0">
              <a:latin typeface="Calibri Light" panose="020F0302020204030204" pitchFamily="34" charset="0"/>
              <a:cs typeface="Calibri Light" panose="020F0302020204030204" pitchFamily="34" charset="0"/>
            </a:rPr>
            <a:t>Empacador de Perico</a:t>
          </a:r>
        </a:p>
      </dsp:txBody>
      <dsp:txXfrm>
        <a:off x="2576284" y="3421039"/>
        <a:ext cx="1412317" cy="451941"/>
      </dsp:txXfrm>
    </dsp:sp>
    <dsp:sp modelId="{853E994A-7DA9-4B12-845B-BA7132A74544}">
      <dsp:nvSpPr>
        <dsp:cNvPr id="0" name=""/>
        <dsp:cNvSpPr/>
      </dsp:nvSpPr>
      <dsp:spPr>
        <a:xfrm>
          <a:off x="2344254" y="5218926"/>
          <a:ext cx="706158" cy="706158"/>
        </a:xfrm>
        <a:prstGeom prst="arc">
          <a:avLst>
            <a:gd name="adj1" fmla="val 13200000"/>
            <a:gd name="adj2" fmla="val 19200000"/>
          </a:avLst>
        </a:pr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87B4365-7D88-4EFB-BBF1-E147FD3AFE04}">
      <dsp:nvSpPr>
        <dsp:cNvPr id="0" name=""/>
        <dsp:cNvSpPr/>
      </dsp:nvSpPr>
      <dsp:spPr>
        <a:xfrm>
          <a:off x="2344254" y="5218926"/>
          <a:ext cx="706158" cy="706158"/>
        </a:xfrm>
        <a:prstGeom prst="arc">
          <a:avLst>
            <a:gd name="adj1" fmla="val 2400000"/>
            <a:gd name="adj2" fmla="val 8400000"/>
          </a:avLst>
        </a:pr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CBB05AB-2583-4337-ABCA-791EAFE8E5EC}">
      <dsp:nvSpPr>
        <dsp:cNvPr id="0" name=""/>
        <dsp:cNvSpPr/>
      </dsp:nvSpPr>
      <dsp:spPr>
        <a:xfrm>
          <a:off x="1991175" y="5346035"/>
          <a:ext cx="1412317" cy="451941"/>
        </a:xfrm>
        <a:prstGeom prst="rect">
          <a:avLst/>
        </a:prstGeom>
        <a:noFill/>
        <a:ln w="25400" cap="flat" cmpd="sng" algn="ctr">
          <a:noFill/>
          <a:prstDash val="solid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200" b="0" i="0" kern="1200" dirty="0">
              <a:latin typeface="Calibri Light" panose="020F0302020204030204" pitchFamily="34" charset="0"/>
              <a:cs typeface="Calibri Light" panose="020F0302020204030204" pitchFamily="34" charset="0"/>
            </a:rPr>
            <a:t>Jíbaros</a:t>
          </a:r>
        </a:p>
      </dsp:txBody>
      <dsp:txXfrm>
        <a:off x="1991175" y="5346035"/>
        <a:ext cx="1412317" cy="451941"/>
      </dsp:txXfrm>
    </dsp:sp>
    <dsp:sp modelId="{6DA37940-31BF-496B-9E02-1B346EA1E8DA}">
      <dsp:nvSpPr>
        <dsp:cNvPr id="0" name=""/>
        <dsp:cNvSpPr/>
      </dsp:nvSpPr>
      <dsp:spPr>
        <a:xfrm>
          <a:off x="3774043" y="2571095"/>
          <a:ext cx="706158" cy="706158"/>
        </a:xfrm>
        <a:prstGeom prst="arc">
          <a:avLst>
            <a:gd name="adj1" fmla="val 13200000"/>
            <a:gd name="adj2" fmla="val 19200000"/>
          </a:avLst>
        </a:pr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61BA867-6AC8-4913-8BC8-79765D6B5931}">
      <dsp:nvSpPr>
        <dsp:cNvPr id="0" name=""/>
        <dsp:cNvSpPr/>
      </dsp:nvSpPr>
      <dsp:spPr>
        <a:xfrm>
          <a:off x="3774043" y="2571095"/>
          <a:ext cx="706158" cy="706158"/>
        </a:xfrm>
        <a:prstGeom prst="arc">
          <a:avLst>
            <a:gd name="adj1" fmla="val 2400000"/>
            <a:gd name="adj2" fmla="val 8400000"/>
          </a:avLst>
        </a:pr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B741CB2-6BF3-4D02-879E-2C84721F14BF}">
      <dsp:nvSpPr>
        <dsp:cNvPr id="0" name=""/>
        <dsp:cNvSpPr/>
      </dsp:nvSpPr>
      <dsp:spPr>
        <a:xfrm>
          <a:off x="3420963" y="2698203"/>
          <a:ext cx="1412317" cy="451941"/>
        </a:xfrm>
        <a:prstGeom prst="rect">
          <a:avLst/>
        </a:prstGeom>
        <a:noFill/>
        <a:ln w="25400" cap="flat" cmpd="sng" algn="ctr">
          <a:noFill/>
          <a:prstDash val="solid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200" b="0" i="0" kern="1200" dirty="0">
              <a:latin typeface="Calibri Light" panose="020F0302020204030204" pitchFamily="34" charset="0"/>
              <a:cs typeface="Calibri Light" panose="020F0302020204030204" pitchFamily="34" charset="0"/>
            </a:rPr>
            <a:t>Coordinador 2C</a:t>
          </a:r>
        </a:p>
      </dsp:txBody>
      <dsp:txXfrm>
        <a:off x="3420963" y="2698203"/>
        <a:ext cx="1412317" cy="451941"/>
      </dsp:txXfrm>
    </dsp:sp>
    <dsp:sp modelId="{6D07C95C-839B-4ECD-91CB-C3270CE3A1A8}">
      <dsp:nvSpPr>
        <dsp:cNvPr id="0" name=""/>
        <dsp:cNvSpPr/>
      </dsp:nvSpPr>
      <dsp:spPr>
        <a:xfrm>
          <a:off x="7191852" y="1568349"/>
          <a:ext cx="706158" cy="706158"/>
        </a:xfrm>
        <a:prstGeom prst="arc">
          <a:avLst>
            <a:gd name="adj1" fmla="val 13200000"/>
            <a:gd name="adj2" fmla="val 19200000"/>
          </a:avLst>
        </a:pr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AF782B9-CFC6-47D1-9E2C-961F851B0472}">
      <dsp:nvSpPr>
        <dsp:cNvPr id="0" name=""/>
        <dsp:cNvSpPr/>
      </dsp:nvSpPr>
      <dsp:spPr>
        <a:xfrm>
          <a:off x="7191852" y="1568349"/>
          <a:ext cx="706158" cy="706158"/>
        </a:xfrm>
        <a:prstGeom prst="arc">
          <a:avLst>
            <a:gd name="adj1" fmla="val 2400000"/>
            <a:gd name="adj2" fmla="val 8400000"/>
          </a:avLst>
        </a:pr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38C1DBA-0E8F-4D7C-B983-6331E37B1AA7}">
      <dsp:nvSpPr>
        <dsp:cNvPr id="0" name=""/>
        <dsp:cNvSpPr/>
      </dsp:nvSpPr>
      <dsp:spPr>
        <a:xfrm>
          <a:off x="6838772" y="1695457"/>
          <a:ext cx="1412317" cy="451941"/>
        </a:xfrm>
        <a:prstGeom prst="rect">
          <a:avLst/>
        </a:prstGeom>
        <a:noFill/>
        <a:ln w="25400" cap="flat" cmpd="sng" algn="ctr">
          <a:noFill/>
          <a:prstDash val="solid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b="0" i="0" kern="1200" dirty="0" err="1">
              <a:latin typeface="Calibri Light" panose="020F0302020204030204" pitchFamily="34" charset="0"/>
              <a:cs typeface="Calibri Light" panose="020F0302020204030204" pitchFamily="34" charset="0"/>
            </a:rPr>
            <a:t>Encargado</a:t>
          </a:r>
          <a:r>
            <a:rPr lang="en-US" sz="1200" b="0" i="0" kern="1200" dirty="0">
              <a:latin typeface="Calibri Light" panose="020F0302020204030204" pitchFamily="34" charset="0"/>
              <a:cs typeface="Calibri Light" panose="020F0302020204030204" pitchFamily="34" charset="0"/>
            </a:rPr>
            <a:t> de </a:t>
          </a:r>
          <a:r>
            <a:rPr lang="en-US" sz="1200" b="0" i="0" kern="1200" dirty="0" err="1">
              <a:latin typeface="Calibri Light" panose="020F0302020204030204" pitchFamily="34" charset="0"/>
              <a:cs typeface="Calibri Light" panose="020F0302020204030204" pitchFamily="34" charset="0"/>
            </a:rPr>
            <a:t>extorsión</a:t>
          </a:r>
          <a:r>
            <a:rPr lang="en-US" sz="1200" b="0" i="0" kern="1200" dirty="0">
              <a:latin typeface="Calibri Light" panose="020F0302020204030204" pitchFamily="34" charset="0"/>
              <a:cs typeface="Calibri Light" panose="020F0302020204030204" pitchFamily="34" charset="0"/>
            </a:rPr>
            <a:t> y </a:t>
          </a:r>
          <a:r>
            <a:rPr lang="en-US" sz="1200" b="0" i="0" kern="1200" dirty="0" err="1">
              <a:latin typeface="Calibri Light" panose="020F0302020204030204" pitchFamily="34" charset="0"/>
              <a:cs typeface="Calibri Light" panose="020F0302020204030204" pitchFamily="34" charset="0"/>
            </a:rPr>
            <a:t>seguridad</a:t>
          </a:r>
          <a:endParaRPr lang="es-CO" sz="1200" b="0" i="0" kern="1200" dirty="0">
            <a:latin typeface="Calibri Light" panose="020F0302020204030204" pitchFamily="34" charset="0"/>
            <a:cs typeface="Calibri Light" panose="020F0302020204030204" pitchFamily="34" charset="0"/>
          </a:endParaRPr>
        </a:p>
      </dsp:txBody>
      <dsp:txXfrm>
        <a:off x="6838772" y="1695457"/>
        <a:ext cx="1412317" cy="451941"/>
      </dsp:txXfrm>
    </dsp:sp>
    <dsp:sp modelId="{DECDF49F-DD98-4D6E-B8C2-2B2F4885894C}">
      <dsp:nvSpPr>
        <dsp:cNvPr id="0" name=""/>
        <dsp:cNvSpPr/>
      </dsp:nvSpPr>
      <dsp:spPr>
        <a:xfrm>
          <a:off x="5482947" y="2571095"/>
          <a:ext cx="706158" cy="706158"/>
        </a:xfrm>
        <a:prstGeom prst="arc">
          <a:avLst>
            <a:gd name="adj1" fmla="val 13200000"/>
            <a:gd name="adj2" fmla="val 19200000"/>
          </a:avLst>
        </a:pr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D2325B1-1BFD-4C61-9EAA-1780C9883AF1}">
      <dsp:nvSpPr>
        <dsp:cNvPr id="0" name=""/>
        <dsp:cNvSpPr/>
      </dsp:nvSpPr>
      <dsp:spPr>
        <a:xfrm>
          <a:off x="5482947" y="2571095"/>
          <a:ext cx="706158" cy="706158"/>
        </a:xfrm>
        <a:prstGeom prst="arc">
          <a:avLst>
            <a:gd name="adj1" fmla="val 2400000"/>
            <a:gd name="adj2" fmla="val 8400000"/>
          </a:avLst>
        </a:pr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78524D5-E7F8-443F-932E-BC0DCDE50275}">
      <dsp:nvSpPr>
        <dsp:cNvPr id="0" name=""/>
        <dsp:cNvSpPr/>
      </dsp:nvSpPr>
      <dsp:spPr>
        <a:xfrm>
          <a:off x="5129868" y="2698203"/>
          <a:ext cx="1412317" cy="451941"/>
        </a:xfrm>
        <a:prstGeom prst="rect">
          <a:avLst/>
        </a:prstGeom>
        <a:noFill/>
        <a:ln w="25400" cap="flat" cmpd="sng" algn="ctr">
          <a:noFill/>
          <a:prstDash val="solid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200" b="0" i="0" kern="1200" dirty="0">
              <a:latin typeface="Calibri Light" panose="020F0302020204030204" pitchFamily="34" charset="0"/>
              <a:cs typeface="Calibri Light" panose="020F0302020204030204" pitchFamily="34" charset="0"/>
            </a:rPr>
            <a:t>Coordinador de negocios de extorsión</a:t>
          </a:r>
        </a:p>
      </dsp:txBody>
      <dsp:txXfrm>
        <a:off x="5129868" y="2698203"/>
        <a:ext cx="1412317" cy="451941"/>
      </dsp:txXfrm>
    </dsp:sp>
    <dsp:sp modelId="{2A526EF6-63F7-4FF6-8E0C-EF12E6E8C77A}">
      <dsp:nvSpPr>
        <dsp:cNvPr id="0" name=""/>
        <dsp:cNvSpPr/>
      </dsp:nvSpPr>
      <dsp:spPr>
        <a:xfrm>
          <a:off x="6400954" y="3573840"/>
          <a:ext cx="706158" cy="706158"/>
        </a:xfrm>
        <a:prstGeom prst="arc">
          <a:avLst>
            <a:gd name="adj1" fmla="val 13200000"/>
            <a:gd name="adj2" fmla="val 19200000"/>
          </a:avLst>
        </a:pr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ECAAAD3-D00D-438F-9E8C-C35BF4C48652}">
      <dsp:nvSpPr>
        <dsp:cNvPr id="0" name=""/>
        <dsp:cNvSpPr/>
      </dsp:nvSpPr>
      <dsp:spPr>
        <a:xfrm>
          <a:off x="6400954" y="3573840"/>
          <a:ext cx="706158" cy="706158"/>
        </a:xfrm>
        <a:prstGeom prst="arc">
          <a:avLst>
            <a:gd name="adj1" fmla="val 2400000"/>
            <a:gd name="adj2" fmla="val 8400000"/>
          </a:avLst>
        </a:pr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D624688-04C7-4E43-9AB7-E787CFBA045F}">
      <dsp:nvSpPr>
        <dsp:cNvPr id="0" name=""/>
        <dsp:cNvSpPr/>
      </dsp:nvSpPr>
      <dsp:spPr>
        <a:xfrm>
          <a:off x="6047874" y="3700949"/>
          <a:ext cx="1412317" cy="451941"/>
        </a:xfrm>
        <a:prstGeom prst="rect">
          <a:avLst/>
        </a:prstGeom>
        <a:noFill/>
        <a:ln w="25400" cap="flat" cmpd="sng" algn="ctr">
          <a:noFill/>
          <a:prstDash val="solid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200" b="0" i="0" kern="1200" dirty="0">
              <a:latin typeface="Calibri Light" panose="020F0302020204030204" pitchFamily="34" charset="0"/>
              <a:cs typeface="Calibri Light" panose="020F0302020204030204" pitchFamily="34" charset="0"/>
            </a:rPr>
            <a:t>Recolector de extorsión 1</a:t>
          </a:r>
        </a:p>
      </dsp:txBody>
      <dsp:txXfrm>
        <a:off x="6047874" y="3700949"/>
        <a:ext cx="1412317" cy="451941"/>
      </dsp:txXfrm>
    </dsp:sp>
    <dsp:sp modelId="{CEAC49F7-5222-46C9-8C47-3D7A690133C5}">
      <dsp:nvSpPr>
        <dsp:cNvPr id="0" name=""/>
        <dsp:cNvSpPr/>
      </dsp:nvSpPr>
      <dsp:spPr>
        <a:xfrm>
          <a:off x="7191852" y="2571095"/>
          <a:ext cx="706158" cy="706158"/>
        </a:xfrm>
        <a:prstGeom prst="arc">
          <a:avLst>
            <a:gd name="adj1" fmla="val 13200000"/>
            <a:gd name="adj2" fmla="val 19200000"/>
          </a:avLst>
        </a:pr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B310322-A1EE-484F-B95C-727BAF89731F}">
      <dsp:nvSpPr>
        <dsp:cNvPr id="0" name=""/>
        <dsp:cNvSpPr/>
      </dsp:nvSpPr>
      <dsp:spPr>
        <a:xfrm>
          <a:off x="7191852" y="2571095"/>
          <a:ext cx="706158" cy="706158"/>
        </a:xfrm>
        <a:prstGeom prst="arc">
          <a:avLst>
            <a:gd name="adj1" fmla="val 2400000"/>
            <a:gd name="adj2" fmla="val 8400000"/>
          </a:avLst>
        </a:pr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F94A721-8355-4DD2-A0FE-70B821757BC4}">
      <dsp:nvSpPr>
        <dsp:cNvPr id="0" name=""/>
        <dsp:cNvSpPr/>
      </dsp:nvSpPr>
      <dsp:spPr>
        <a:xfrm>
          <a:off x="6838772" y="2698203"/>
          <a:ext cx="1412317" cy="451941"/>
        </a:xfrm>
        <a:prstGeom prst="rect">
          <a:avLst/>
        </a:prstGeom>
        <a:noFill/>
        <a:ln w="25400" cap="flat" cmpd="sng" algn="ctr">
          <a:noFill/>
          <a:prstDash val="solid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200" b="0" i="0" kern="1200" dirty="0">
              <a:latin typeface="Calibri Light" panose="020F0302020204030204" pitchFamily="34" charset="0"/>
              <a:cs typeface="Calibri Light" panose="020F0302020204030204" pitchFamily="34" charset="0"/>
            </a:rPr>
            <a:t>Coordinador de negocios de extorsión</a:t>
          </a:r>
        </a:p>
      </dsp:txBody>
      <dsp:txXfrm>
        <a:off x="6838772" y="2698203"/>
        <a:ext cx="1412317" cy="451941"/>
      </dsp:txXfrm>
    </dsp:sp>
    <dsp:sp modelId="{B9D3FEE3-AA5B-43E7-AD4A-C9F699202D6B}">
      <dsp:nvSpPr>
        <dsp:cNvPr id="0" name=""/>
        <dsp:cNvSpPr/>
      </dsp:nvSpPr>
      <dsp:spPr>
        <a:xfrm>
          <a:off x="8109859" y="3573840"/>
          <a:ext cx="706158" cy="706158"/>
        </a:xfrm>
        <a:prstGeom prst="arc">
          <a:avLst>
            <a:gd name="adj1" fmla="val 13200000"/>
            <a:gd name="adj2" fmla="val 19200000"/>
          </a:avLst>
        </a:pr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70A4727-5BBD-46FE-8E88-E8A9BB5325A9}">
      <dsp:nvSpPr>
        <dsp:cNvPr id="0" name=""/>
        <dsp:cNvSpPr/>
      </dsp:nvSpPr>
      <dsp:spPr>
        <a:xfrm>
          <a:off x="8109859" y="3573840"/>
          <a:ext cx="706158" cy="706158"/>
        </a:xfrm>
        <a:prstGeom prst="arc">
          <a:avLst>
            <a:gd name="adj1" fmla="val 2400000"/>
            <a:gd name="adj2" fmla="val 8400000"/>
          </a:avLst>
        </a:pr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1BB9506-AF38-4C1C-B0A5-FBCC9714C5A5}">
      <dsp:nvSpPr>
        <dsp:cNvPr id="0" name=""/>
        <dsp:cNvSpPr/>
      </dsp:nvSpPr>
      <dsp:spPr>
        <a:xfrm>
          <a:off x="7756779" y="3700949"/>
          <a:ext cx="1412317" cy="451941"/>
        </a:xfrm>
        <a:prstGeom prst="rect">
          <a:avLst/>
        </a:prstGeom>
        <a:noFill/>
        <a:ln w="25400" cap="flat" cmpd="sng" algn="ctr">
          <a:noFill/>
          <a:prstDash val="solid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200" b="0" i="0" kern="1200" dirty="0">
              <a:latin typeface="Calibri Light" panose="020F0302020204030204" pitchFamily="34" charset="0"/>
              <a:cs typeface="Calibri Light" panose="020F0302020204030204" pitchFamily="34" charset="0"/>
            </a:rPr>
            <a:t>Recolector de extorsión 2</a:t>
          </a:r>
        </a:p>
      </dsp:txBody>
      <dsp:txXfrm>
        <a:off x="7756779" y="3700949"/>
        <a:ext cx="1412317" cy="451941"/>
      </dsp:txXfrm>
    </dsp:sp>
    <dsp:sp modelId="{5665EC41-D57C-41B8-B146-34383A86557C}">
      <dsp:nvSpPr>
        <dsp:cNvPr id="0" name=""/>
        <dsp:cNvSpPr/>
      </dsp:nvSpPr>
      <dsp:spPr>
        <a:xfrm>
          <a:off x="8900757" y="2571095"/>
          <a:ext cx="706158" cy="706158"/>
        </a:xfrm>
        <a:prstGeom prst="arc">
          <a:avLst>
            <a:gd name="adj1" fmla="val 13200000"/>
            <a:gd name="adj2" fmla="val 19200000"/>
          </a:avLst>
        </a:pr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CAFC1F8-C8F5-4DA9-B7D7-B8F45CAAFCAE}">
      <dsp:nvSpPr>
        <dsp:cNvPr id="0" name=""/>
        <dsp:cNvSpPr/>
      </dsp:nvSpPr>
      <dsp:spPr>
        <a:xfrm>
          <a:off x="8900757" y="2571095"/>
          <a:ext cx="706158" cy="706158"/>
        </a:xfrm>
        <a:prstGeom prst="arc">
          <a:avLst>
            <a:gd name="adj1" fmla="val 2400000"/>
            <a:gd name="adj2" fmla="val 8400000"/>
          </a:avLst>
        </a:pr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4D68571-9668-4B32-9B89-78BE0EE05125}">
      <dsp:nvSpPr>
        <dsp:cNvPr id="0" name=""/>
        <dsp:cNvSpPr/>
      </dsp:nvSpPr>
      <dsp:spPr>
        <a:xfrm>
          <a:off x="8547677" y="2698203"/>
          <a:ext cx="1412317" cy="451941"/>
        </a:xfrm>
        <a:prstGeom prst="rect">
          <a:avLst/>
        </a:prstGeom>
        <a:noFill/>
        <a:ln w="25400" cap="flat" cmpd="sng" algn="ctr">
          <a:noFill/>
          <a:prstDash val="solid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200" b="0" i="0" kern="1200" dirty="0">
              <a:latin typeface="Calibri Light" panose="020F0302020204030204" pitchFamily="34" charset="0"/>
              <a:cs typeface="Calibri Light" panose="020F0302020204030204" pitchFamily="34" charset="0"/>
            </a:rPr>
            <a:t>Personal de seguridad</a:t>
          </a:r>
        </a:p>
      </dsp:txBody>
      <dsp:txXfrm>
        <a:off x="8547677" y="2698203"/>
        <a:ext cx="1412317" cy="45194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HalfCircleOrganizationChart">
  <dgm:title val=""/>
  <dgm:desc val=""/>
  <dgm:catLst>
    <dgm:cat type="hierarchy" pri="1500"/>
  </dgm:catLst>
  <dgm:sampData>
    <dgm:dataModel>
      <dgm:ptLst>
        <dgm:pt modelId="0" type="doc"/>
        <dgm:pt modelId="1">
          <dgm:prSet phldr="1"/>
        </dgm:pt>
        <dgm:pt modelId="11" type="asst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 type="asst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Name0">
    <dgm:varLst>
      <dgm:orgChart val="1"/>
      <dgm:chPref val="1"/>
      <dgm:dir/>
      <dgm:animOne val="branch"/>
      <dgm:animLvl val="lvl"/>
      <dgm:resizeHandles/>
    </dgm:varLst>
    <dgm:choose name="Name1">
      <dgm:if name="Name2" func="var" arg="dir" op="equ" val="norm">
        <dgm:alg type="hierChild">
          <dgm:param type="linDir" val="fromL"/>
        </dgm:alg>
      </dgm:if>
      <dgm:else name="Name3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2" refType="w" fact="10"/>
      <dgm:constr type="h" for="des" forName="rootComposite2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forEach name="Name4" axis="ch">
      <dgm:forEach name="Name5" axis="self" ptType="node">
        <dgm:layoutNode name="hierRoot1">
          <dgm:varLst>
            <dgm:hierBranch val="init"/>
          </dgm:varLst>
          <dgm:choose name="Name6">
            <dgm:if name="Name7" func="var" arg="hierBranch" op="equ" val="l">
              <dgm:alg type="hierRoot">
                <dgm:param type="hierAlign" val="tR"/>
              </dgm:alg>
              <dgm:constrLst>
                <dgm:constr type="alignOff" val="0.65"/>
              </dgm:constrLst>
            </dgm:if>
            <dgm:if name="Name8" func="var" arg="hierBranch" op="equ" val="r">
              <dgm:alg type="hierRoot">
                <dgm:param type="hierAlign" val="tL"/>
              </dgm:alg>
              <dgm:constrLst>
                <dgm:constr type="alignOff" val="0.65"/>
              </dgm:constrLst>
            </dgm:if>
            <dgm:if name="Name9" func="var" arg="hierBranch" op="equ" val="hang">
              <dgm:alg type="hierRoot"/>
              <dgm:constrLst>
                <dgm:constr type="alignOff" val="0.65"/>
              </dgm:constrLst>
            </dgm:if>
            <dgm:else name="Name10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1">
              <dgm:if name="Name12" func="var" arg="hierBranch" op="equ" val="init">
                <dgm:constrLst>
                  <dgm:constr type="l" for="ch" forName="rootText1"/>
                  <dgm:constr type="t" for="ch" forName="rootText1" refType="h" fact="0.18"/>
                  <dgm:constr type="w" for="ch" forName="rootText1" refType="w"/>
                  <dgm:constr type="h" for="ch" forName="rootText1" refType="h" fact="0.64"/>
                  <dgm:constr type="l" for="ch" forName="topArc1" refType="w" fact="0.25"/>
                  <dgm:constr type="t" for="ch" forName="topArc1"/>
                  <dgm:constr type="w" for="ch" forName="topArc1" refType="h" refFor="ch" refForName="topArc1"/>
                  <dgm:constr type="h" for="ch" forName="topArc1" refType="h"/>
                  <dgm:constr type="l" for="ch" forName="bottomArc1" refType="w" fact="0.25"/>
                  <dgm:constr type="t" for="ch" forName="bottomArc1"/>
                  <dgm:constr type="w" for="ch" forName="bottomArc1" refType="h" refFor="ch" refForName="bottomArc1"/>
                  <dgm:constr type="h" for="ch" forName="bottomArc1" refType="h"/>
                  <dgm:constr type="ctrX" for="ch" forName="topConnNode1" refType="w" fact="0.5"/>
                  <dgm:constr type="t" for="ch" forName="topConnNode1"/>
                  <dgm:constr type="w" for="ch" forName="topConnNode1" refType="h" fact="0.76"/>
                  <dgm:constr type="b" for="ch" forName="topConnNode1" refType="t" refFor="ch" refForName="rootText1"/>
                </dgm:constrLst>
              </dgm:if>
              <dgm:if name="Name13" func="var" arg="hierBranch" op="equ" val="l">
                <dgm:constrLst>
                  <dgm:constr type="l" for="ch" forName="rootText1"/>
                  <dgm:constr type="t" for="ch" forName="rootText1" refType="h" fact="0.18"/>
                  <dgm:constr type="w" for="ch" forName="rootText1" refType="w"/>
                  <dgm:constr type="h" for="ch" forName="rootText1" refType="h" fact="0.64"/>
                  <dgm:constr type="l" for="ch" forName="topArc1" refType="w" fact="0.25"/>
                  <dgm:constr type="t" for="ch" forName="topArc1"/>
                  <dgm:constr type="w" for="ch" forName="topArc1" refType="h" refFor="ch" refForName="topArc1"/>
                  <dgm:constr type="h" for="ch" forName="topArc1" refType="h"/>
                  <dgm:constr type="l" for="ch" forName="bottomArc1" refType="w" fact="0.25"/>
                  <dgm:constr type="t" for="ch" forName="bottomArc1"/>
                  <dgm:constr type="w" for="ch" forName="bottomArc1" refType="h" refFor="ch" refForName="bottomArc1"/>
                  <dgm:constr type="h" for="ch" forName="bottomArc1" refType="h"/>
                  <dgm:constr type="ctrX" for="ch" forName="topConnNode1" refType="w" fact="0.5"/>
                  <dgm:constr type="t" for="ch" forName="topConnNode1"/>
                  <dgm:constr type="w" for="ch" forName="topConnNode1" refType="h" fact="0.76"/>
                  <dgm:constr type="b" for="ch" forName="topConnNode1" refType="t" refFor="ch" refForName="rootText1"/>
                </dgm:constrLst>
              </dgm:if>
              <dgm:if name="Name14" func="var" arg="hierBranch" op="equ" val="r">
                <dgm:constrLst>
                  <dgm:constr type="l" for="ch" forName="rootText1"/>
                  <dgm:constr type="t" for="ch" forName="rootText1" refType="h" fact="0.18"/>
                  <dgm:constr type="w" for="ch" forName="rootText1" refType="w"/>
                  <dgm:constr type="h" for="ch" forName="rootText1" refType="h" fact="0.64"/>
                  <dgm:constr type="l" for="ch" forName="topArc1" refType="w" fact="0.25"/>
                  <dgm:constr type="t" for="ch" forName="topArc1"/>
                  <dgm:constr type="w" for="ch" forName="topArc1" refType="h" refFor="ch" refForName="topArc1"/>
                  <dgm:constr type="h" for="ch" forName="topArc1" refType="h"/>
                  <dgm:constr type="l" for="ch" forName="bottomArc1" refType="w" fact="0.25"/>
                  <dgm:constr type="t" for="ch" forName="bottomArc1"/>
                  <dgm:constr type="w" for="ch" forName="bottomArc1" refType="h" refFor="ch" refForName="bottomArc1"/>
                  <dgm:constr type="h" for="ch" forName="bottomArc1" refType="h"/>
                  <dgm:constr type="ctrX" for="ch" forName="topConnNode1" refType="w" fact="0.5"/>
                  <dgm:constr type="t" for="ch" forName="topConnNode1"/>
                  <dgm:constr type="w" for="ch" forName="topConnNode1" refType="h" fact="0.76"/>
                  <dgm:constr type="b" for="ch" forName="topConnNode1" refType="t" refFor="ch" refForName="rootText1"/>
                </dgm:constrLst>
              </dgm:if>
              <dgm:else name="Name15">
                <dgm:constrLst>
                  <dgm:constr type="l" for="ch" forName="rootText1"/>
                  <dgm:constr type="t" for="ch" forName="rootText1" refType="h" fact="0.18"/>
                  <dgm:constr type="w" for="ch" forName="rootText1" refType="w"/>
                  <dgm:constr type="h" for="ch" forName="rootText1" refType="h" fact="0.64"/>
                  <dgm:constr type="l" for="ch" forName="topArc1" refType="w" fact="0.25"/>
                  <dgm:constr type="t" for="ch" forName="topArc1"/>
                  <dgm:constr type="w" for="ch" forName="topArc1" refType="h" refFor="ch" refForName="topArc1"/>
                  <dgm:constr type="h" for="ch" forName="topArc1" refType="h"/>
                  <dgm:constr type="l" for="ch" forName="bottomArc1" refType="w" fact="0.25"/>
                  <dgm:constr type="t" for="ch" forName="bottomArc1"/>
                  <dgm:constr type="w" for="ch" forName="bottomArc1" refType="h" refFor="ch" refForName="bottomArc1"/>
                  <dgm:constr type="h" for="ch" forName="bottomArc1" refType="h"/>
                  <dgm:constr type="ctrX" for="ch" forName="topConnNode1" refType="w" fact="0.5"/>
                  <dgm:constr type="t" for="ch" forName="topConnNode1"/>
                  <dgm:constr type="w" for="ch" forName="topConnNode1" refType="h" fact="0.76"/>
                  <dgm:constr type="b" for="ch" forName="topConnNode1" refType="t" refFor="ch" refForName="rootText1"/>
                </dgm:constrLst>
              </dgm:else>
            </dgm:choose>
            <dgm:layoutNode name="rootText1" styleLbl="alignAcc1">
              <dgm:varLst>
                <dgm:chPref val="3"/>
              </dgm:varLst>
              <dgm:alg type="tx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topArc1" styleLbl="parChTrans1D1" moveWith="rootText1">
              <dgm:alg type="sp"/>
              <dgm:shape xmlns:r="http://schemas.openxmlformats.org/officeDocument/2006/relationships" type="arc" r:blip="" zOrderOff="-2">
                <dgm:adjLst>
                  <dgm:adj idx="1" val="-140"/>
                  <dgm:adj idx="2" val="-40"/>
                </dgm:adjLst>
              </dgm:shape>
              <dgm:presOf/>
            </dgm:layoutNode>
            <dgm:layoutNode name="bottomArc1" styleLbl="parChTrans1D1" moveWith="rootText1">
              <dgm:alg type="sp"/>
              <dgm:shape xmlns:r="http://schemas.openxmlformats.org/officeDocument/2006/relationships" type="arc" r:blip="" zOrderOff="-2">
                <dgm:adjLst>
                  <dgm:adj idx="1" val="40"/>
                  <dgm:adj idx="2" val="140"/>
                </dgm:adjLst>
              </dgm:shape>
              <dgm:presOf/>
            </dgm:layoutNode>
            <dgm:layoutNode name="topConnNode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</dgm:layoutNode>
          </dgm:layoutNode>
          <dgm:layoutNode name="hierChild2">
            <dgm:choose name="Name16">
              <dgm:if name="Name17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18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19" func="var" arg="hierBranch" op="equ" val="hang">
                <dgm:choose name="Name20">
                  <dgm:if name="Name21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2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3">
                <dgm:choose name="Name24">
                  <dgm:if name="Name25" func="var" arg="dir" op="equ" val="norm">
                    <dgm:alg type="hierChild"/>
                  </dgm:if>
                  <dgm:else name="Name26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forEach name="rep2a" axis="ch" ptType="nonAsst">
              <dgm:forEach name="Name27" axis="precedSib" ptType="parTrans" st="-1" cnt="1">
                <dgm:layoutNode name="Name28">
                  <dgm:choose name="Name29">
                    <dgm:if name="Name30" func="var" arg="hierBranch" op="equ" val="std">
                      <dgm:choose name="Name31">
                        <dgm:if name="Name32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  <dgm:param type="srcNode" val="bottomArc1"/>
                            <dgm:param type="dstNode" val="topArc2"/>
                          </dgm:alg>
                        </dgm:if>
                        <dgm:if name="Name33" axis="par" ptType="asst" func="cnt" op="equ" val="1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  <dgm:param type="srcNode" val="bottomArc3"/>
                            <dgm:param type="dstNode" val="topArc2"/>
                          </dgm:alg>
                        </dgm:if>
                        <dgm:else name="Name34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  <dgm:param type="srcNode" val="bottomArc2"/>
                            <dgm:param type="dstNode" val="topArc2"/>
                          </dgm:alg>
                        </dgm:else>
                      </dgm:choose>
                    </dgm:if>
                    <dgm:if name="Name35" func="var" arg="hierBranch" op="equ" val="init">
                      <dgm:choose name="Name36">
                        <dgm:if name="Name37" axis="self" func="depth" op="lte" val="2">
                          <dgm:choose name="Name38">
                            <dgm:if name="Name39" axis="self" func="depth" op="lte" val="2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  <dgm:param type="srcNode" val="bottomArc1"/>
                                <dgm:param type="dstNode" val="topArc2"/>
                              </dgm:alg>
                            </dgm:if>
                            <dgm:if name="Name40" axis="par" ptType="asst" func="cnt" op="equ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  <dgm:param type="srcNode" val="bottomArc3"/>
                                <dgm:param type="dstNode" val="topArc2"/>
                              </dgm:alg>
                            </dgm:if>
                            <dgm:else name="Name4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  <dgm:param type="srcNode" val="bottomArc2"/>
                                <dgm:param type="dstNode" val="topArc2"/>
                              </dgm:alg>
                            </dgm:else>
                          </dgm:choose>
                        </dgm:if>
                        <dgm:else name="Name42">
                          <dgm:choose name="Name43">
                            <dgm:if name="Name44" axis="par des" func="maxDepth" op="lte" val="1">
                              <dgm:choose name="Name45">
                                <dgm:if name="Name46" axis="self" func="depth" op="lte" val="2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bL bR"/>
                                    <dgm:param type="srcNode" val="bottomArc1"/>
                                    <dgm:param type="dstNode" val="topConnNode2"/>
                                  </dgm:alg>
                                </dgm:if>
                                <dgm:if name="Name47" axis="par" ptType="asst" func="cnt" op="equ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bL bR"/>
                                    <dgm:param type="srcNode" val="bottomArc3"/>
                                    <dgm:param type="dstNode" val="topConnNode2"/>
                                  </dgm:alg>
                                </dgm:if>
                                <dgm:else name="Name48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bL bR"/>
                                    <dgm:param type="srcNode" val="bottomArc2"/>
                                    <dgm:param type="dstNode" val="topConnNode2"/>
                                  </dgm:alg>
                                </dgm:else>
                              </dgm:choose>
                            </dgm:if>
                            <dgm:else name="Name49">
                              <dgm:choose name="Name50">
                                <dgm:if name="Name51" axis="self" func="depth" op="lte" val="2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tCtr"/>
                                    <dgm:param type="bendPt" val="end"/>
                                    <dgm:param type="srcNode" val="bottomArc1"/>
                                    <dgm:param type="dstNode" val="topArc2"/>
                                  </dgm:alg>
                                </dgm:if>
                                <dgm:if name="Name52" axis="par" ptType="asst" func="cnt" op="equ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tCtr"/>
                                    <dgm:param type="bendPt" val="end"/>
                                    <dgm:param type="srcNode" val="bottomArc3"/>
                                    <dgm:param type="dstNode" val="topArc2"/>
                                  </dgm:alg>
                                </dgm:if>
                                <dgm:else name="Name53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tCtr"/>
                                    <dgm:param type="bendPt" val="end"/>
                                    <dgm:param type="srcNode" val="bottomArc2"/>
                                    <dgm:param type="dstNode" val="topArc2"/>
                                  </dgm:alg>
                                </dgm:else>
                              </dgm:choose>
                            </dgm:else>
                          </dgm:choose>
                        </dgm:else>
                      </dgm:choose>
                    </dgm:if>
                    <dgm:else name="Name54">
                      <dgm:choose name="Name55">
                        <dgm:if name="Name56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bL bR"/>
                            <dgm:param type="srcNode" val="bottomArc1"/>
                            <dgm:param type="dstNode" val="topConnNode2"/>
                          </dgm:alg>
                        </dgm:if>
                        <dgm:if name="Name57" axis="par" ptType="asst" func="cnt" op="equ" val="1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bL bR"/>
                            <dgm:param type="srcNode" val="bottomArc3"/>
                            <dgm:param type="dstNode" val="topConnNode2"/>
                          </dgm:alg>
                        </dgm:if>
                        <dgm:else name="Name58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bL bR"/>
                            <dgm:param type="srcNode" val="bottomArc2"/>
                            <dgm:param type="dstNode" val="topConnNode2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</dgm:layoutNode>
              </dgm:forEach>
              <dgm:layoutNode name="hierRoot2">
                <dgm:varLst>
                  <dgm:hierBranch val="init"/>
                </dgm:varLst>
                <dgm:choose name="Name59">
                  <dgm:if name="Name60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61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62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63" func="var" arg="hierBranch" op="equ" val="init">
                    <dgm:choose name="Name64">
                      <dgm:if name="Name65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6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layoutNode name="rootComposite2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68">
                    <dgm:if name="Name69" func="var" arg="hierBranch" op="equ" val="init">
                      <dgm:constrLst>
                        <dgm:constr type="l" for="ch" forName="rootText2"/>
                        <dgm:constr type="t" for="ch" forName="rootText2" refType="h" fact="0.18"/>
                        <dgm:constr type="w" for="ch" forName="rootText2" refType="w"/>
                        <dgm:constr type="h" for="ch" forName="rootText2" refType="h" fact="0.64"/>
                        <dgm:constr type="l" for="ch" forName="topArc2" refType="w" fact="0.25"/>
                        <dgm:constr type="t" for="ch" forName="topArc2"/>
                        <dgm:constr type="w" for="ch" forName="topArc2" refType="h" refFor="ch" refForName="topArc2"/>
                        <dgm:constr type="h" for="ch" forName="topArc2" refType="h"/>
                        <dgm:constr type="l" for="ch" forName="bottomArc2" refType="w" fact="0.25"/>
                        <dgm:constr type="t" for="ch" forName="bottomArc2"/>
                        <dgm:constr type="w" for="ch" forName="bottomArc2" refType="h" refFor="ch" refForName="bottomArc2"/>
                        <dgm:constr type="h" for="ch" forName="bottomArc2" refType="h"/>
                        <dgm:constr type="ctrX" for="ch" forName="topConnNode2" refType="w" fact="0.5"/>
                        <dgm:constr type="t" for="ch" forName="topConnNode2"/>
                        <dgm:constr type="w" for="ch" forName="topConnNode2" refType="h" fact="0.76"/>
                        <dgm:constr type="b" for="ch" forName="topConnNode2" refType="t" refFor="ch" refForName="rootText2"/>
                      </dgm:constrLst>
                    </dgm:if>
                    <dgm:if name="Name70" func="var" arg="hierBranch" op="equ" val="l">
                      <dgm:constrLst>
                        <dgm:constr type="l" for="ch" forName="rootText2"/>
                        <dgm:constr type="t" for="ch" forName="rootText2" refType="h" fact="0.18"/>
                        <dgm:constr type="w" for="ch" forName="rootText2" refType="w"/>
                        <dgm:constr type="h" for="ch" forName="rootText2" refType="h" fact="0.64"/>
                        <dgm:constr type="l" for="ch" forName="topArc2" refType="w" fact="0.25"/>
                        <dgm:constr type="t" for="ch" forName="topArc2"/>
                        <dgm:constr type="w" for="ch" forName="topArc2" refType="h" refFor="ch" refForName="topArc2"/>
                        <dgm:constr type="h" for="ch" forName="topArc2" refType="h"/>
                        <dgm:constr type="l" for="ch" forName="bottomArc2" refType="w" fact="0.25"/>
                        <dgm:constr type="t" for="ch" forName="bottomArc2"/>
                        <dgm:constr type="w" for="ch" forName="bottomArc2" refType="h" refFor="ch" refForName="bottomArc2"/>
                        <dgm:constr type="h" for="ch" forName="bottomArc2" refType="h"/>
                        <dgm:constr type="ctrX" for="ch" forName="topConnNode2" refType="w" fact="0.5"/>
                        <dgm:constr type="t" for="ch" forName="topConnNode2"/>
                        <dgm:constr type="w" for="ch" forName="topConnNode2" refType="h" fact="0.76"/>
                        <dgm:constr type="b" for="ch" forName="topConnNode2" refType="t" refFor="ch" refForName="rootText2"/>
                      </dgm:constrLst>
                    </dgm:if>
                    <dgm:if name="Name71" func="var" arg="hierBranch" op="equ" val="r">
                      <dgm:constrLst>
                        <dgm:constr type="l" for="ch" forName="rootText2"/>
                        <dgm:constr type="t" for="ch" forName="rootText2" refType="h" fact="0.18"/>
                        <dgm:constr type="w" for="ch" forName="rootText2" refType="w"/>
                        <dgm:constr type="h" for="ch" forName="rootText2" refType="h" fact="0.64"/>
                        <dgm:constr type="l" for="ch" forName="topArc2" refType="w" fact="0.25"/>
                        <dgm:constr type="t" for="ch" forName="topArc2"/>
                        <dgm:constr type="w" for="ch" forName="topArc2" refType="h" refFor="ch" refForName="topArc2"/>
                        <dgm:constr type="h" for="ch" forName="topArc2" refType="h"/>
                        <dgm:constr type="l" for="ch" forName="bottomArc2" refType="w" fact="0.25"/>
                        <dgm:constr type="t" for="ch" forName="bottomArc2"/>
                        <dgm:constr type="w" for="ch" forName="bottomArc2" refType="h" refFor="ch" refForName="bottomArc2"/>
                        <dgm:constr type="h" for="ch" forName="bottomArc2" refType="h"/>
                        <dgm:constr type="ctrX" for="ch" forName="topConnNode2" refType="w" fact="0.5"/>
                        <dgm:constr type="t" for="ch" forName="topConnNode2"/>
                        <dgm:constr type="w" for="ch" forName="topConnNode2" refType="h" fact="0.76"/>
                        <dgm:constr type="b" for="ch" forName="topConnNode2" refType="t" refFor="ch" refForName="rootText2"/>
                      </dgm:constrLst>
                    </dgm:if>
                    <dgm:else name="Name72">
                      <dgm:constrLst>
                        <dgm:constr type="l" for="ch" forName="rootText2"/>
                        <dgm:constr type="t" for="ch" forName="rootText2" refType="h" fact="0.18"/>
                        <dgm:constr type="w" for="ch" forName="rootText2" refType="w"/>
                        <dgm:constr type="h" for="ch" forName="rootText2" refType="h" fact="0.64"/>
                        <dgm:constr type="l" for="ch" forName="topArc2" refType="w" fact="0.25"/>
                        <dgm:constr type="t" for="ch" forName="topArc2"/>
                        <dgm:constr type="w" for="ch" forName="topArc2" refType="h" refFor="ch" refForName="topArc2"/>
                        <dgm:constr type="h" for="ch" forName="topArc2" refType="h"/>
                        <dgm:constr type="l" for="ch" forName="bottomArc2" refType="w" fact="0.25"/>
                        <dgm:constr type="t" for="ch" forName="bottomArc2"/>
                        <dgm:constr type="w" for="ch" forName="bottomArc2" refType="h" refFor="ch" refForName="bottomArc2"/>
                        <dgm:constr type="h" for="ch" forName="bottomArc2" refType="h"/>
                        <dgm:constr type="ctrX" for="ch" forName="topConnNode2" refType="w" fact="0.5"/>
                        <dgm:constr type="t" for="ch" forName="topConnNode2"/>
                        <dgm:constr type="w" for="ch" forName="topConnNode2" refType="h" fact="0.76"/>
                        <dgm:constr type="b" for="ch" forName="topConnNode2" refType="t" refFor="ch" refForName="rootText2"/>
                      </dgm:constrLst>
                    </dgm:else>
                  </dgm:choose>
                  <dgm:layoutNode name="rootText2" styleLbl="alignAcc1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topArc2" styleLbl="parChTrans1D1" moveWith="rootText2">
                    <dgm:alg type="sp"/>
                    <dgm:shape xmlns:r="http://schemas.openxmlformats.org/officeDocument/2006/relationships" type="arc" r:blip="" zOrderOff="-2">
                      <dgm:adjLst>
                        <dgm:adj idx="1" val="-140"/>
                        <dgm:adj idx="2" val="-40"/>
                      </dgm:adjLst>
                    </dgm:shape>
                    <dgm:presOf/>
                  </dgm:layoutNode>
                  <dgm:layoutNode name="bottomArc2" styleLbl="parChTrans1D1" moveWith="rootText2">
                    <dgm:alg type="sp"/>
                    <dgm:shape xmlns:r="http://schemas.openxmlformats.org/officeDocument/2006/relationships" type="arc" r:blip="" zOrderOff="-2">
                      <dgm:adjLst>
                        <dgm:adj idx="1" val="40"/>
                        <dgm:adj idx="2" val="140"/>
                      </dgm:adjLst>
                    </dgm:shape>
                    <dgm:presOf/>
                  </dgm:layoutNode>
                  <dgm:layoutNode name="topConnNode2" moveWith="rootText2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</dgm:layoutNode>
                </dgm:layoutNode>
                <dgm:layoutNode name="hierChild4">
                  <dgm:choose name="Name73">
                    <dgm:if name="Name7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7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76" func="var" arg="hierBranch" op="equ" val="hang">
                      <dgm:choose name="Name77">
                        <dgm:if name="Name7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7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80" func="var" arg="hierBranch" op="equ" val="std">
                      <dgm:choose name="Name81">
                        <dgm:if name="Name82" func="var" arg="dir" op="equ" val="norm">
                          <dgm:alg type="hierChild"/>
                        </dgm:if>
                        <dgm:else name="Name8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84" func="var" arg="hierBranch" op="equ" val="init">
                      <dgm:choose name="Name85">
                        <dgm:if name="Name8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87">
                          <dgm:choose name="Name88">
                            <dgm:if name="Name89" func="var" arg="dir" op="equ" val="norm">
                              <dgm:alg type="hierChild"/>
                            </dgm:if>
                            <dgm:else name="Name9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91"/>
                  </dgm:choose>
                  <dgm:shape xmlns:r="http://schemas.openxmlformats.org/officeDocument/2006/relationships" r:blip="">
                    <dgm:adjLst/>
                  </dgm:shape>
                  <dgm:presOf/>
                  <dgm:forEach name="Name92" ref="rep2a"/>
                </dgm:layoutNode>
                <dgm:layoutNode name="hierChild5">
                  <dgm:choose name="Name93">
                    <dgm:if name="Name9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9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forEach name="Name96" ref="rep2b"/>
                </dgm:layoutNode>
              </dgm:layoutNode>
            </dgm:forEach>
          </dgm:layoutNode>
          <dgm:layoutNode name="hierChild3">
            <dgm:choose name="Name97">
              <dgm:if name="Name9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9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forEach name="rep2b" axis="ch" ptType="asst">
              <dgm:forEach name="Name100" axis="precedSib" ptType="parTrans" st="-1" cnt="1">
                <dgm:layoutNode name="Name101">
                  <dgm:choose name="Name102">
                    <dgm:if name="Name103" axis="self" func="depth" op="lte" val="2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bL bR"/>
                        <dgm:param type="srcNode" val="bottomArc1"/>
                        <dgm:param type="dstNode" val="topConnNode3"/>
                      </dgm:alg>
                    </dgm:if>
                    <dgm:if name="Name104" axis="par" ptType="asst" func="cnt" op="equ" val="1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bL bR"/>
                        <dgm:param type="srcNode" val="bottomArc3"/>
                        <dgm:param type="dstNode" val="topConnNode3"/>
                      </dgm:alg>
                    </dgm:if>
                    <dgm:else name="Name10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bL bR"/>
                        <dgm:param type="srcNode" val="bottomArc2"/>
                        <dgm:param type="dstNode" val="topConnNode3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</dgm:layoutNode>
              </dgm:forEach>
              <dgm:layoutNode name="hierRoot3">
                <dgm:varLst>
                  <dgm:hierBranch val="init"/>
                </dgm:varLst>
                <dgm:choose name="Name106">
                  <dgm:if name="Name107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08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09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0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1" func="var" arg="hierBranch" op="equ" val="init">
                    <dgm:choose name="Name112">
                      <dgm:if name="Name113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14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15"/>
                </dgm:choose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16">
                    <dgm:if name="Name117" func="var" arg="hierBranch" op="equ" val="init">
                      <dgm:constrLst>
                        <dgm:constr type="l" for="ch" forName="rootText3"/>
                        <dgm:constr type="t" for="ch" forName="rootText3" refType="h" fact="0.18"/>
                        <dgm:constr type="w" for="ch" forName="rootText3" refType="w"/>
                        <dgm:constr type="h" for="ch" forName="rootText3" refType="h" fact="0.64"/>
                        <dgm:constr type="l" for="ch" forName="topArc3" refType="w" fact="0.25"/>
                        <dgm:constr type="t" for="ch" forName="topArc3"/>
                        <dgm:constr type="w" for="ch" forName="topArc3" refType="h" refFor="ch" refForName="topArc3"/>
                        <dgm:constr type="h" for="ch" forName="topArc3" refType="h"/>
                        <dgm:constr type="l" for="ch" forName="bottomArc3" refType="w" fact="0.25"/>
                        <dgm:constr type="t" for="ch" forName="bottomArc3"/>
                        <dgm:constr type="w" for="ch" forName="bottomArc3" refType="h" refFor="ch" refForName="bottomArc3"/>
                        <dgm:constr type="h" for="ch" forName="bottomArc3" refType="h"/>
                        <dgm:constr type="ctrX" for="ch" forName="topConnNode3" refType="w" fact="0.5"/>
                        <dgm:constr type="t" for="ch" forName="topConnNode3"/>
                        <dgm:constr type="w" for="ch" forName="topConnNode3" refType="h" fact="0.76"/>
                        <dgm:constr type="b" for="ch" forName="topConnNode3" refType="t" refFor="ch" refForName="rootText3"/>
                      </dgm:constrLst>
                    </dgm:if>
                    <dgm:if name="Name118" func="var" arg="hierBranch" op="equ" val="l">
                      <dgm:constrLst>
                        <dgm:constr type="l" for="ch" forName="rootText3"/>
                        <dgm:constr type="t" for="ch" forName="rootText3" refType="h" fact="0.18"/>
                        <dgm:constr type="w" for="ch" forName="rootText3" refType="w"/>
                        <dgm:constr type="h" for="ch" forName="rootText3" refType="h" fact="0.64"/>
                        <dgm:constr type="l" for="ch" forName="topArc3" refType="w" fact="0.25"/>
                        <dgm:constr type="t" for="ch" forName="topArc3"/>
                        <dgm:constr type="w" for="ch" forName="topArc3" refType="h" refFor="ch" refForName="topArc3"/>
                        <dgm:constr type="h" for="ch" forName="topArc3" refType="h"/>
                        <dgm:constr type="l" for="ch" forName="bottomArc3" refType="w" fact="0.25"/>
                        <dgm:constr type="t" for="ch" forName="bottomArc3"/>
                        <dgm:constr type="w" for="ch" forName="bottomArc3" refType="h" refFor="ch" refForName="bottomArc3"/>
                        <dgm:constr type="h" for="ch" forName="bottomArc3" refType="h"/>
                        <dgm:constr type="ctrX" for="ch" forName="topConnNode3" refType="w" fact="0.5"/>
                        <dgm:constr type="t" for="ch" forName="topConnNode3"/>
                        <dgm:constr type="w" for="ch" forName="topConnNode3" refType="h" fact="0.76"/>
                        <dgm:constr type="b" for="ch" forName="topConnNode3" refType="t" refFor="ch" refForName="rootText3"/>
                      </dgm:constrLst>
                    </dgm:if>
                    <dgm:if name="Name119" func="var" arg="hierBranch" op="equ" val="r">
                      <dgm:constrLst>
                        <dgm:constr type="l" for="ch" forName="rootText3"/>
                        <dgm:constr type="t" for="ch" forName="rootText3" refType="h" fact="0.18"/>
                        <dgm:constr type="w" for="ch" forName="rootText3" refType="w"/>
                        <dgm:constr type="h" for="ch" forName="rootText3" refType="h" fact="0.64"/>
                        <dgm:constr type="l" for="ch" forName="topArc3" refType="w" fact="0.25"/>
                        <dgm:constr type="t" for="ch" forName="topArc3"/>
                        <dgm:constr type="w" for="ch" forName="topArc3" refType="h" refFor="ch" refForName="topArc3"/>
                        <dgm:constr type="h" for="ch" forName="topArc3" refType="h"/>
                        <dgm:constr type="l" for="ch" forName="bottomArc3" refType="w" fact="0.25"/>
                        <dgm:constr type="t" for="ch" forName="bottomArc3"/>
                        <dgm:constr type="w" for="ch" forName="bottomArc3" refType="h" refFor="ch" refForName="bottomArc3"/>
                        <dgm:constr type="h" for="ch" forName="bottomArc3" refType="h"/>
                        <dgm:constr type="ctrX" for="ch" forName="topConnNode3" refType="w" fact="0.5"/>
                        <dgm:constr type="t" for="ch" forName="topConnNode3"/>
                        <dgm:constr type="w" for="ch" forName="topConnNode3" refType="h" fact="0.76"/>
                        <dgm:constr type="b" for="ch" forName="topConnNode3" refType="t" refFor="ch" refForName="rootText3"/>
                      </dgm:constrLst>
                    </dgm:if>
                    <dgm:else name="Name120">
                      <dgm:constrLst>
                        <dgm:constr type="l" for="ch" forName="rootText3"/>
                        <dgm:constr type="t" for="ch" forName="rootText3" refType="h" fact="0.18"/>
                        <dgm:constr type="w" for="ch" forName="rootText3" refType="w"/>
                        <dgm:constr type="h" for="ch" forName="rootText3" refType="h" fact="0.64"/>
                        <dgm:constr type="l" for="ch" forName="topArc3" refType="w" fact="0.25"/>
                        <dgm:constr type="t" for="ch" forName="topArc3"/>
                        <dgm:constr type="w" for="ch" forName="topArc3" refType="h" refFor="ch" refForName="topArc3"/>
                        <dgm:constr type="h" for="ch" forName="topArc3" refType="h"/>
                        <dgm:constr type="l" for="ch" forName="bottomArc3" refType="w" fact="0.25"/>
                        <dgm:constr type="t" for="ch" forName="bottomArc3"/>
                        <dgm:constr type="w" for="ch" forName="bottomArc3" refType="h" refFor="ch" refForName="bottomArc3"/>
                        <dgm:constr type="h" for="ch" forName="bottomArc3" refType="h"/>
                        <dgm:constr type="ctrX" for="ch" forName="topConnNode3" refType="w" fact="0.5"/>
                        <dgm:constr type="t" for="ch" forName="topConnNode3"/>
                        <dgm:constr type="w" for="ch" forName="topConnNode3" refType="h" fact="0.76"/>
                        <dgm:constr type="b" for="ch" forName="topConnNode3" refType="t" refFor="ch" refForName="rootText3"/>
                      </dgm:constrLst>
                    </dgm:else>
                  </dgm:choose>
                  <dgm:layoutNode name="rootText3" styleLbl="alignAcc1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topArc3" styleLbl="parChTrans1D1" moveWith="rootText3">
                    <dgm:alg type="sp"/>
                    <dgm:shape xmlns:r="http://schemas.openxmlformats.org/officeDocument/2006/relationships" type="arc" r:blip="" zOrderOff="-2">
                      <dgm:adjLst>
                        <dgm:adj idx="1" val="-140"/>
                        <dgm:adj idx="2" val="-40"/>
                      </dgm:adjLst>
                    </dgm:shape>
                    <dgm:presOf/>
                  </dgm:layoutNode>
                  <dgm:layoutNode name="bottomArc3" styleLbl="parChTrans1D1" moveWith="rootText3">
                    <dgm:alg type="sp"/>
                    <dgm:shape xmlns:r="http://schemas.openxmlformats.org/officeDocument/2006/relationships" type="arc" r:blip="" zOrderOff="-2">
                      <dgm:adjLst>
                        <dgm:adj idx="1" val="40"/>
                        <dgm:adj idx="2" val="140"/>
                      </dgm:adjLst>
                    </dgm:shape>
                    <dgm:presOf/>
                  </dgm:layoutNode>
                  <dgm:layoutNode name="topConnNode3" moveWith="rootText3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</dgm:layoutNode>
                </dgm:layoutNode>
                <dgm:layoutNode name="hierChild6">
                  <dgm:choose name="Name121">
                    <dgm:if name="Name122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3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24" func="var" arg="hierBranch" op="equ" val="hang">
                      <dgm:choose name="Name125">
                        <dgm:if name="Name126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27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28" func="var" arg="hierBranch" op="equ" val="std">
                      <dgm:choose name="Name129">
                        <dgm:if name="Name130" func="var" arg="dir" op="equ" val="norm">
                          <dgm:alg type="hierChild"/>
                        </dgm:if>
                        <dgm:else name="Name131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2" func="var" arg="hierBranch" op="equ" val="init">
                      <dgm:choose name="Name133">
                        <dgm:if name="Name134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35">
                          <dgm:alg type="hierChild"/>
                        </dgm:else>
                      </dgm:choose>
                    </dgm:if>
                    <dgm:else name="Name136"/>
                  </dgm:choose>
                  <dgm:shape xmlns:r="http://schemas.openxmlformats.org/officeDocument/2006/relationships" r:blip="">
                    <dgm:adjLst/>
                  </dgm:shape>
                  <dgm:presOf/>
                  <dgm:forEach name="Name137" ref="rep2a"/>
                </dgm:layoutNode>
                <dgm:layoutNode name="hierChild7">
                  <dgm:choose name="Name138">
                    <dgm:if name="Name139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0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forEach name="Name141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396B01B9-D16D-4528-80F3-C468047A075F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66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17E673F-1FEF-4B79-8611-8AE64F9A56E1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66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68E749F-95D9-4B9E-B537-8C6AFE5CE8BA}" type="datetimeFigureOut">
              <a:rPr lang="en-US" smtClean="0"/>
              <a:t>11/8/22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E0B77BE-F1F3-4116-ACB2-3286E9524593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829675"/>
            <a:ext cx="2971800" cy="466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CFA6611-3F03-45F7-A6DC-49FAFB804A6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829675"/>
            <a:ext cx="2971800" cy="466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FD7F554-C247-4043-B5D6-2893E7B357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5634644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65138"/>
          </a:xfrm>
          <a:prstGeom prst="rect">
            <a:avLst/>
          </a:prstGeom>
        </p:spPr>
        <p:txBody>
          <a:bodyPr vert="horz" lIns="92302" tIns="46151" rIns="92302" bIns="46151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65138"/>
          </a:xfrm>
          <a:prstGeom prst="rect">
            <a:avLst/>
          </a:prstGeom>
        </p:spPr>
        <p:txBody>
          <a:bodyPr vert="horz" wrap="square" lIns="92302" tIns="46151" rIns="92302" bIns="46151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charset="0"/>
              </a:defRPr>
            </a:lvl1pPr>
          </a:lstStyle>
          <a:p>
            <a:fld id="{31F94CB3-2323-C848-BE3B-BB9F77C2B067}" type="datetimeFigureOut">
              <a:rPr lang="en-US"/>
              <a:t>11/8/22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31788" y="698500"/>
            <a:ext cx="6196012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302" tIns="46151" rIns="92302" bIns="46151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16425"/>
            <a:ext cx="5486400" cy="4183063"/>
          </a:xfrm>
          <a:prstGeom prst="rect">
            <a:avLst/>
          </a:prstGeom>
        </p:spPr>
        <p:txBody>
          <a:bodyPr vert="horz" lIns="92302" tIns="46151" rIns="92302" bIns="46151" rtlCol="0">
            <a:normAutofit/>
          </a:bodyPr>
          <a:lstStyle/>
          <a:p>
            <a:pPr lvl="0"/>
            <a:r>
              <a:rPr lang="en-US" noProof="0"/>
              <a:t>Haga clic para editar los estilos de texto maestro</a:t>
            </a:r>
          </a:p>
          <a:p>
            <a:pPr lvl="1"/>
            <a:r>
              <a:rPr lang="en-US" noProof="0"/>
              <a:t>Segundo nivel</a:t>
            </a:r>
          </a:p>
          <a:p>
            <a:pPr lvl="2"/>
            <a:r>
              <a:rPr lang="en-US" noProof="0"/>
              <a:t>Tercer nivel</a:t>
            </a:r>
          </a:p>
          <a:p>
            <a:pPr lvl="3"/>
            <a:r>
              <a:rPr lang="en-US" noProof="0"/>
              <a:t>Cuarto nivel</a:t>
            </a:r>
          </a:p>
          <a:p>
            <a:pPr lvl="4"/>
            <a:r>
              <a:rPr lang="en-US" noProof="0"/>
              <a:t>Quinto nivel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675"/>
            <a:ext cx="2971800" cy="465138"/>
          </a:xfrm>
          <a:prstGeom prst="rect">
            <a:avLst/>
          </a:prstGeom>
        </p:spPr>
        <p:txBody>
          <a:bodyPr vert="horz" lIns="92302" tIns="46151" rIns="92302" bIns="46151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829675"/>
            <a:ext cx="2971800" cy="465138"/>
          </a:xfrm>
          <a:prstGeom prst="rect">
            <a:avLst/>
          </a:prstGeom>
        </p:spPr>
        <p:txBody>
          <a:bodyPr vert="horz" wrap="square" lIns="92302" tIns="46151" rIns="92302" bIns="46151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charset="0"/>
              </a:defRPr>
            </a:lvl1pPr>
          </a:lstStyle>
          <a:p>
            <a:fld id="{96391E2B-2A58-E84A-8BB2-AEECBA17BF8A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9510168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6391E2B-2A58-E84A-8BB2-AEECBA17BF8A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908295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Actualizar si actualizamos la diapositiva 32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6391E2B-2A58-E84A-8BB2-AEECBA17BF8A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554920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6391E2B-2A58-E84A-8BB2-AEECBA17BF8A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722046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6391E2B-2A58-E84A-8BB2-AEECBA17BF8A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458437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6391E2B-2A58-E84A-8BB2-AEECBA17BF8A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918175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391E2B-2A58-E84A-8BB2-AEECBA17BF8A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43862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6391E2B-2A58-E84A-8BB2-AEECBA17BF8A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599001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6391E2B-2A58-E84A-8BB2-AEECBA17BF8A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194536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ST: Las cifras están actualizadas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6391E2B-2A58-E84A-8BB2-AEECBA17BF8A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964237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6391E2B-2A58-E84A-8BB2-AEECBA17BF8A}" type="slidenum">
              <a:rPr lang="en-US" smtClean="0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676821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6391E2B-2A58-E84A-8BB2-AEECBA17BF8A}" type="slidenum">
              <a:rPr lang="en-US" smtClean="0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935688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6391E2B-2A58-E84A-8BB2-AEECBA17BF8A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731478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Rentas y anarquía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6391E2B-2A58-E84A-8BB2-AEECBA17BF8A}" type="slidenum">
              <a:rPr lang="en-US" smtClean="0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974777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6391E2B-2A58-E84A-8BB2-AEECBA17BF8A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209609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6391E2B-2A58-E84A-8BB2-AEECBA17BF8A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935971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Se ha pedido un nuevo mapa (que diga qué combos pertenecen al centro de la ciudad)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391E2B-2A58-E84A-8BB2-AEECBA17BF8A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704682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6391E2B-2A58-E84A-8BB2-AEECBA17BF8A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433401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6391E2B-2A58-E84A-8BB2-AEECBA17BF8A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753924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6391E2B-2A58-E84A-8BB2-AEECBA17BF8A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970577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6391E2B-2A58-E84A-8BB2-AEECBA17BF8A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64351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1524007"/>
            <a:ext cx="10363200" cy="1470025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279775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8937730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09600" y="6356358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latin typeface="Calibri" charset="0"/>
              </a:defRPr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356358"/>
            <a:ext cx="38608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737600" y="6356358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latin typeface="Calibri" charset="0"/>
              </a:defRPr>
            </a:lvl1pPr>
          </a:lstStyle>
          <a:p>
            <a:fld id="{EE6B18A6-372E-8F45-9AC9-EC1398E1AA1A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5174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45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45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09600" y="6356358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latin typeface="Calibri" charset="0"/>
              </a:defRPr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356358"/>
            <a:ext cx="38608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737600" y="6356358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latin typeface="Calibri" charset="0"/>
              </a:defRPr>
            </a:lvl1pPr>
          </a:lstStyle>
          <a:p>
            <a:fld id="{E73EE939-6D35-874F-9A4D-5D0FEC716B13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10458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52400"/>
            <a:ext cx="10972800" cy="1143000"/>
          </a:xfrm>
        </p:spPr>
        <p:txBody>
          <a:bodyPr/>
          <a:lstStyle>
            <a:lvl1pPr>
              <a:defRPr sz="28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401763"/>
            <a:ext cx="10972800" cy="502920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0213879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2"/>
            <a:ext cx="10363200" cy="136207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09600" y="6356358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latin typeface="Calibri" charset="0"/>
              </a:defRPr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356358"/>
            <a:ext cx="38608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737600" y="6356358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latin typeface="Calibri" charset="0"/>
              </a:defRPr>
            </a:lvl1pPr>
          </a:lstStyle>
          <a:p>
            <a:fld id="{64C6FE54-98E3-C441-A121-2FE07673E7B0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42990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384800" cy="50292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0"/>
            <a:ext cx="5384800" cy="50292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0680670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7"/>
            <a:ext cx="5386917" cy="639763"/>
          </a:xfrm>
        </p:spPr>
        <p:txBody>
          <a:bodyPr anchor="b"/>
          <a:lstStyle>
            <a:lvl1pPr marL="0" indent="0">
              <a:buNone/>
              <a:defRPr sz="2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80"/>
            <a:ext cx="5386917" cy="4530725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73" y="1535117"/>
            <a:ext cx="5389033" cy="639763"/>
          </a:xfrm>
        </p:spPr>
        <p:txBody>
          <a:bodyPr anchor="b"/>
          <a:lstStyle>
            <a:lvl1pPr marL="0" indent="0">
              <a:buNone/>
              <a:defRPr sz="2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73" y="2174880"/>
            <a:ext cx="5389033" cy="4530725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1279483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noFill/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lang="en-US"/>
            </a:lvl1pPr>
          </a:lstStyle>
          <a:p>
            <a:pPr lvl="0"/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2098012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522886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6400" y="273054"/>
            <a:ext cx="5460999" cy="1162051"/>
          </a:xfrm>
        </p:spPr>
        <p:txBody>
          <a:bodyPr anchor="b"/>
          <a:lstStyle>
            <a:lvl1pPr algn="l">
              <a:defRPr sz="2800" b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48400" y="273053"/>
            <a:ext cx="5715000" cy="643255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06400" y="1600200"/>
            <a:ext cx="5460999" cy="5105402"/>
          </a:xfrm>
          <a:noFill/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171450" indent="-171450">
              <a:defRPr lang="en-US" sz="2000" smtClean="0"/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2061537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16000" y="4800600"/>
            <a:ext cx="10160000" cy="110014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16000" y="152401"/>
            <a:ext cx="10160000" cy="4648197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16000" y="5900744"/>
            <a:ext cx="10160000" cy="804863"/>
          </a:xfrm>
        </p:spPr>
        <p:txBody>
          <a:bodyPr/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7463442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609600" y="152400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="" xmlns:a14="http://schemas.microsoft.com/office/drawing/2010/main" xmlns:ma14="http://schemas.microsoft.com/office/mac/drawingml/2011/main" val="1"/>
            </a:ext>
            <a:ext uri="{909E8E84-426E-40dd-AFC4-6F175D3DCCD1}">
              <a14:hiddenFill xmlns="" xmlns:ma14="http://schemas.microsoft.com/office/mac/drawingml/2011/main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ma14="http://schemas.microsoft.com/office/mac/drawingml/2011/main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Haga clic para editar el estilo del título principal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09600" y="1371600"/>
            <a:ext cx="10972800" cy="5181600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="" xmlns:a14="http://schemas.microsoft.com/office/drawing/2010/main" xmlns:ma14="http://schemas.microsoft.com/office/mac/drawingml/2011/main" val="1"/>
            </a:ext>
            <a:ext uri="{909E8E84-426E-40dd-AFC4-6F175D3DCCD1}">
              <a14:hiddenFill xmlns="" xmlns:ma14="http://schemas.microsoft.com/office/mac/drawingml/2011/main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ma14="http://schemas.microsoft.com/office/mac/drawingml/2011/main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Haga clic para editar los estilos de texto maestro</a:t>
            </a:r>
          </a:p>
          <a:p>
            <a:pPr lvl="1"/>
            <a:r>
              <a:rPr lang="en-US" dirty="0"/>
              <a:t>Segundo nivel</a:t>
            </a:r>
          </a:p>
          <a:p>
            <a:pPr lvl="2"/>
            <a:r>
              <a:rPr lang="en-US" dirty="0"/>
              <a:t>Tercer nivel</a:t>
            </a:r>
          </a:p>
          <a:p>
            <a:pPr lvl="3"/>
            <a:r>
              <a:rPr lang="en-US" dirty="0"/>
              <a:t>Cuarto nivel</a:t>
            </a:r>
          </a:p>
          <a:p>
            <a:pPr lvl="4"/>
            <a:r>
              <a:rPr lang="en-US" dirty="0"/>
              <a:t>Quinto nivel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35" r:id="rId1"/>
    <p:sldLayoutId id="2147483936" r:id="rId2"/>
    <p:sldLayoutId id="2147483937" r:id="rId3"/>
    <p:sldLayoutId id="2147483938" r:id="rId4"/>
    <p:sldLayoutId id="2147483939" r:id="rId5"/>
    <p:sldLayoutId id="2147483940" r:id="rId6"/>
    <p:sldLayoutId id="2147483941" r:id="rId7"/>
    <p:sldLayoutId id="2147483942" r:id="rId8"/>
    <p:sldLayoutId id="2147483943" r:id="rId9"/>
    <p:sldLayoutId id="2147483944" r:id="rId10"/>
    <p:sldLayoutId id="2147483945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 b="0" i="0" kern="1200">
          <a:solidFill>
            <a:srgbClr val="C00000"/>
          </a:solidFill>
          <a:latin typeface="Helvetica Light" charset="0"/>
          <a:ea typeface="Helvetica Light" charset="0"/>
          <a:cs typeface="Helvetica Light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C00000"/>
          </a:solidFill>
          <a:latin typeface="Calibri" pitchFamily="34" charset="0"/>
          <a:ea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C00000"/>
          </a:solidFill>
          <a:latin typeface="Calibri" pitchFamily="34" charset="0"/>
          <a:ea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C00000"/>
          </a:solidFill>
          <a:latin typeface="Calibri" pitchFamily="34" charset="0"/>
          <a:ea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C00000"/>
          </a:solidFill>
          <a:latin typeface="Calibri" pitchFamily="34" charset="0"/>
          <a:ea typeface="ＭＳ Ｐゴシック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rgbClr val="C00000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rgbClr val="C00000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rgbClr val="C00000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rgbClr val="C00000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ts val="1200"/>
        </a:spcBef>
        <a:spcAft>
          <a:spcPct val="0"/>
        </a:spcAft>
        <a:buFont typeface="Arial" charset="0"/>
        <a:buChar char="•"/>
        <a:defRPr sz="2400" b="0" i="0" kern="1200">
          <a:solidFill>
            <a:schemeClr val="tx2"/>
          </a:solidFill>
          <a:latin typeface="Helvetica Light" charset="0"/>
          <a:ea typeface="Helvetica Light" charset="0"/>
          <a:cs typeface="Helvetica Light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b="0" i="0" kern="1200">
          <a:solidFill>
            <a:schemeClr val="tx2"/>
          </a:solidFill>
          <a:latin typeface="Helvetica Light" charset="0"/>
          <a:ea typeface="Helvetica Light" charset="0"/>
          <a:cs typeface="Helvetica Light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1800" b="0" i="0" kern="1200">
          <a:solidFill>
            <a:schemeClr val="tx2"/>
          </a:solidFill>
          <a:latin typeface="Helvetica Light" charset="0"/>
          <a:ea typeface="Helvetica Light" charset="0"/>
          <a:cs typeface="Helvetica Light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1600" b="0" i="0" kern="1200">
          <a:solidFill>
            <a:schemeClr val="tx2"/>
          </a:solidFill>
          <a:latin typeface="Helvetica Light" charset="0"/>
          <a:ea typeface="Helvetica Light" charset="0"/>
          <a:cs typeface="Helvetica Light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 b="0" i="0" kern="1200">
          <a:solidFill>
            <a:schemeClr val="tx2"/>
          </a:solidFill>
          <a:latin typeface="Helvetica Light" charset="0"/>
          <a:ea typeface="Helvetica Light" charset="0"/>
          <a:cs typeface="Helvetica Light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tiff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5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3">
            <a:extLst>
              <a:ext uri="{FF2B5EF4-FFF2-40B4-BE49-F238E27FC236}">
                <a16:creationId xmlns:a16="http://schemas.microsoft.com/office/drawing/2014/main" id="{15BD4BE5-7998-3048-BC07-651F1DCFB00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="" xmlns:a16="http://schemas.microsoft.com/office/drawing/2014/main" xmlns:a14="http://schemas.microsoft.com/office/drawing/2010/main" xmlns:p14="http://schemas.microsoft.com/office/powerpoint/2010/main" xmlns:ma14="http://schemas.microsoft.com/office/mac/drawingml/2011/main" val="1"/>
            </a:ext>
            <a:ext uri="{909E8E84-426E-40dd-AFC4-6F175D3DCCD1}">
              <a14:hiddenFill xmlns="" xmlns:a16="http://schemas.microsoft.com/office/drawing/2014/main" xmlns:ma14="http://schemas.microsoft.com/office/mac/drawingml/2011/main" xmlns:p14="http://schemas.microsoft.com/office/powerpoint/2010/main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6="http://schemas.microsoft.com/office/drawing/2014/main" xmlns:ma14="http://schemas.microsoft.com/office/mac/drawingml/2011/main" xmlns:p14="http://schemas.microsoft.com/office/powerpoint/2010/main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65930DAC-4909-094D-9DEC-18E82001C3AD}"/>
              </a:ext>
            </a:extLst>
          </p:cNvPr>
          <p:cNvSpPr txBox="1">
            <a:spLocks/>
          </p:cNvSpPr>
          <p:nvPr/>
        </p:nvSpPr>
        <p:spPr bwMode="auto">
          <a:xfrm>
            <a:off x="457200" y="533400"/>
            <a:ext cx="11353800" cy="755374"/>
          </a:xfrm>
          <a:prstGeom prst="rect">
            <a:avLst/>
          </a:prstGeom>
          <a:noFill/>
          <a:ln>
            <a:noFill/>
          </a:ln>
          <a:effectLst>
            <a:outerShdw blurRad="50800" dist="76200" dir="2700000" sx="77000" sy="77000" algn="tl" rotWithShape="0">
              <a:prstClr val="black">
                <a:alpha val="88000"/>
              </a:prstClr>
            </a:outerShdw>
          </a:effectLst>
          <a:extLst>
            <a:ext uri="{FAA26D3D-D897-4be2-8F04-BA451C77F1D7}">
              <ma14:placeholderFlag xmlns="" xmlns:a16="http://schemas.microsoft.com/office/drawing/2014/main" xmlns:a14="http://schemas.microsoft.com/office/drawing/2010/main" xmlns:p14="http://schemas.microsoft.com/office/powerpoint/2010/main" xmlns:ma14="http://schemas.microsoft.com/office/mac/drawingml/2011/main" val="1"/>
            </a:ext>
            <a:ext uri="{909E8E84-426E-40dd-AFC4-6F175D3DCCD1}">
              <a14:hiddenFill xmlns="" xmlns:a16="http://schemas.microsoft.com/office/drawing/2014/main" xmlns:ma14="http://schemas.microsoft.com/office/mac/drawingml/2011/main" xmlns:p14="http://schemas.microsoft.com/office/powerpoint/2010/main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6="http://schemas.microsoft.com/office/drawing/2014/main" xmlns:ma14="http://schemas.microsoft.com/office/mac/drawingml/2011/main" xmlns:p14="http://schemas.microsoft.com/office/powerpoint/2010/main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800" b="0" i="0" kern="1200">
                <a:solidFill>
                  <a:srgbClr val="C00000"/>
                </a:solidFill>
                <a:latin typeface="Helvetica Light" charset="0"/>
                <a:ea typeface="Helvetica Light" charset="0"/>
                <a:cs typeface="Helvetica Light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C00000"/>
                </a:solidFill>
                <a:latin typeface="Calibri" pitchFamily="34" charset="0"/>
                <a:ea typeface="ＭＳ Ｐゴシック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C00000"/>
                </a:solidFill>
                <a:latin typeface="Calibri" pitchFamily="34" charset="0"/>
                <a:ea typeface="ＭＳ Ｐゴシック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C00000"/>
                </a:solidFill>
                <a:latin typeface="Calibri" pitchFamily="34" charset="0"/>
                <a:ea typeface="ＭＳ Ｐゴシック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C00000"/>
                </a:solidFill>
                <a:latin typeface="Calibri" pitchFamily="34" charset="0"/>
                <a:ea typeface="ＭＳ Ｐゴシック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C00000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C00000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C00000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C00000"/>
                </a:solidFill>
                <a:latin typeface="Calibri" pitchFamily="34" charset="0"/>
              </a:defRPr>
            </a:lvl9pPr>
          </a:lstStyle>
          <a:p>
            <a:r>
              <a:rPr lang="en-US" sz="3800" dirty="0" err="1">
                <a:solidFill>
                  <a:schemeClr val="bg1"/>
                </a:solidFill>
                <a:effectLst>
                  <a:outerShdw blurRad="50800" dist="12700" dir="5400000" algn="ctr" rotWithShape="0">
                    <a:schemeClr val="tx1"/>
                  </a:outerShdw>
                </a:effectLst>
              </a:rPr>
              <a:t>Retos</a:t>
            </a:r>
            <a:r>
              <a:rPr lang="en-US" sz="3800" dirty="0">
                <a:solidFill>
                  <a:schemeClr val="bg1"/>
                </a:solidFill>
                <a:effectLst>
                  <a:outerShdw blurRad="50800" dist="12700" dir="5400000" algn="ctr" rotWithShape="0">
                    <a:schemeClr val="tx1"/>
                  </a:outerShdw>
                </a:effectLst>
              </a:rPr>
              <a:t> del </a:t>
            </a:r>
            <a:r>
              <a:rPr lang="en-US" sz="3800" dirty="0" err="1">
                <a:solidFill>
                  <a:schemeClr val="bg1"/>
                </a:solidFill>
                <a:effectLst>
                  <a:outerShdw blurRad="50800" dist="12700" dir="5400000" algn="ctr" rotWithShape="0">
                    <a:schemeClr val="tx1"/>
                  </a:outerShdw>
                </a:effectLst>
              </a:rPr>
              <a:t>crimen</a:t>
            </a:r>
            <a:r>
              <a:rPr lang="en-US" sz="3800" dirty="0">
                <a:solidFill>
                  <a:schemeClr val="bg1"/>
                </a:solidFill>
                <a:effectLst>
                  <a:outerShdw blurRad="50800" dist="12700" dir="5400000" algn="ctr" rotWithShape="0">
                    <a:schemeClr val="tx1"/>
                  </a:outerShdw>
                </a:effectLst>
              </a:rPr>
              <a:t> </a:t>
            </a:r>
            <a:r>
              <a:rPr lang="en-US" sz="3800" dirty="0" err="1">
                <a:solidFill>
                  <a:schemeClr val="bg1"/>
                </a:solidFill>
                <a:effectLst>
                  <a:outerShdw blurRad="50800" dist="12700" dir="5400000" algn="ctr" rotWithShape="0">
                    <a:schemeClr val="tx1"/>
                  </a:outerShdw>
                </a:effectLst>
              </a:rPr>
              <a:t>organizado</a:t>
            </a:r>
            <a:r>
              <a:rPr lang="en-US" sz="3800" dirty="0">
                <a:solidFill>
                  <a:schemeClr val="bg1"/>
                </a:solidFill>
                <a:effectLst>
                  <a:outerShdw blurRad="50800" dist="12700" dir="5400000" algn="ctr" rotWithShape="0">
                    <a:schemeClr val="tx1"/>
                  </a:outerShdw>
                </a:effectLst>
              </a:rPr>
              <a:t> </a:t>
            </a:r>
            <a:r>
              <a:rPr lang="en-US" sz="3800" dirty="0" err="1">
                <a:solidFill>
                  <a:schemeClr val="bg1"/>
                </a:solidFill>
                <a:effectLst>
                  <a:outerShdw blurRad="50800" dist="12700" dir="5400000" algn="ctr" rotWithShape="0">
                    <a:schemeClr val="tx1"/>
                  </a:outerShdw>
                </a:effectLst>
              </a:rPr>
              <a:t>en</a:t>
            </a:r>
            <a:r>
              <a:rPr lang="en-US" sz="3800" dirty="0">
                <a:solidFill>
                  <a:schemeClr val="bg1"/>
                </a:solidFill>
                <a:effectLst>
                  <a:outerShdw blurRad="50800" dist="12700" dir="5400000" algn="ctr" rotWithShape="0">
                    <a:schemeClr val="tx1"/>
                  </a:outerShdw>
                </a:effectLst>
              </a:rPr>
              <a:t> </a:t>
            </a:r>
            <a:r>
              <a:rPr lang="en-US" sz="3800" dirty="0" err="1">
                <a:solidFill>
                  <a:schemeClr val="bg1"/>
                </a:solidFill>
                <a:effectLst>
                  <a:outerShdw blurRad="50800" dist="12700" dir="5400000" algn="ctr" rotWithShape="0">
                    <a:schemeClr val="tx1"/>
                  </a:outerShdw>
                </a:effectLst>
              </a:rPr>
              <a:t>contextos</a:t>
            </a:r>
            <a:r>
              <a:rPr lang="en-US" sz="3800" dirty="0">
                <a:solidFill>
                  <a:schemeClr val="bg1"/>
                </a:solidFill>
                <a:effectLst>
                  <a:outerShdw blurRad="50800" dist="12700" dir="5400000" algn="ctr" rotWithShape="0">
                    <a:schemeClr val="tx1"/>
                  </a:outerShdw>
                </a:effectLst>
              </a:rPr>
              <a:t> </a:t>
            </a:r>
            <a:r>
              <a:rPr lang="en-US" sz="3800" dirty="0" err="1">
                <a:solidFill>
                  <a:schemeClr val="bg1"/>
                </a:solidFill>
                <a:effectLst>
                  <a:outerShdw blurRad="50800" dist="12700" dir="5400000" algn="ctr" rotWithShape="0">
                    <a:schemeClr val="tx1"/>
                  </a:outerShdw>
                </a:effectLst>
              </a:rPr>
              <a:t>urbanos</a:t>
            </a:r>
            <a:r>
              <a:rPr lang="en-US" sz="3800" dirty="0">
                <a:solidFill>
                  <a:schemeClr val="bg1"/>
                </a:solidFill>
                <a:effectLst>
                  <a:outerShdw blurRad="50800" dist="12700" dir="5400000" algn="ctr" rotWithShape="0">
                    <a:schemeClr val="tx1"/>
                  </a:outerShdw>
                </a:effectLst>
              </a:rPr>
              <a:t>:</a:t>
            </a:r>
          </a:p>
          <a:p>
            <a:r>
              <a:rPr lang="en-US" sz="3800" dirty="0">
                <a:solidFill>
                  <a:schemeClr val="bg1"/>
                </a:solidFill>
                <a:effectLst>
                  <a:outerShdw blurRad="50800" dist="12700" dir="5400000" algn="ctr" rotWithShape="0">
                    <a:schemeClr val="tx1"/>
                  </a:outerShdw>
                </a:effectLst>
              </a:rPr>
              <a:t>El </a:t>
            </a:r>
            <a:r>
              <a:rPr lang="en-US" sz="3800" dirty="0" err="1">
                <a:solidFill>
                  <a:schemeClr val="bg1"/>
                </a:solidFill>
                <a:effectLst>
                  <a:outerShdw blurRad="50800" dist="12700" dir="5400000" algn="ctr" rotWithShape="0">
                    <a:schemeClr val="tx1"/>
                  </a:outerShdw>
                </a:effectLst>
              </a:rPr>
              <a:t>caso</a:t>
            </a:r>
            <a:r>
              <a:rPr lang="en-US" sz="3800" dirty="0">
                <a:solidFill>
                  <a:schemeClr val="bg1"/>
                </a:solidFill>
                <a:effectLst>
                  <a:outerShdw blurRad="50800" dist="12700" dir="5400000" algn="ctr" rotWithShape="0">
                    <a:schemeClr val="tx1"/>
                  </a:outerShdw>
                </a:effectLst>
              </a:rPr>
              <a:t> de Medellín</a:t>
            </a:r>
          </a:p>
        </p:txBody>
      </p:sp>
      <p:sp>
        <p:nvSpPr>
          <p:cNvPr id="7" name="Subtitle 2">
            <a:extLst>
              <a:ext uri="{FF2B5EF4-FFF2-40B4-BE49-F238E27FC236}">
                <a16:creationId xmlns:a16="http://schemas.microsoft.com/office/drawing/2014/main" id="{667587D2-8311-9E45-9B59-B23820824EE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85800" y="1859185"/>
            <a:ext cx="10591800" cy="1255354"/>
          </a:xfrm>
          <a:effectLst>
            <a:outerShdw blurRad="127000" dist="76200" dir="2700000" sx="67000" sy="67000" algn="tl" rotWithShape="0">
              <a:schemeClr val="tx1">
                <a:alpha val="86000"/>
              </a:schemeClr>
            </a:outerShdw>
          </a:effectLst>
        </p:spPr>
        <p:txBody>
          <a:bodyPr numCol="4" anchor="t">
            <a:normAutofit fontScale="92500"/>
          </a:bodyPr>
          <a:lstStyle/>
          <a:p>
            <a:r>
              <a:rPr lang="en-US" sz="2800" noProof="0" dirty="0">
                <a:solidFill>
                  <a:schemeClr val="bg1"/>
                </a:solidFill>
              </a:rPr>
              <a:t>Chris Blattman</a:t>
            </a:r>
            <a:br>
              <a:rPr lang="en-US" sz="2800" noProof="0" dirty="0">
                <a:solidFill>
                  <a:schemeClr val="bg1"/>
                </a:solidFill>
              </a:rPr>
            </a:br>
            <a:r>
              <a:rPr lang="en-US" sz="1800" noProof="0" dirty="0">
                <a:solidFill>
                  <a:schemeClr val="bg1"/>
                </a:solidFill>
              </a:rPr>
              <a:t>Universidad de Chicago</a:t>
            </a:r>
          </a:p>
          <a:p>
            <a:pPr>
              <a:lnSpc>
                <a:spcPct val="100000"/>
              </a:lnSpc>
              <a:spcBef>
                <a:spcPts val="400"/>
              </a:spcBef>
            </a:pPr>
            <a:endParaRPr lang="en-US" sz="800" dirty="0">
              <a:solidFill>
                <a:schemeClr val="bg1"/>
              </a:solidFill>
            </a:endParaRPr>
          </a:p>
          <a:p>
            <a:pPr>
              <a:lnSpc>
                <a:spcPct val="100000"/>
              </a:lnSpc>
              <a:spcBef>
                <a:spcPts val="400"/>
              </a:spcBef>
            </a:pPr>
            <a:endParaRPr lang="en-US" sz="800" dirty="0">
              <a:solidFill>
                <a:schemeClr val="bg1"/>
              </a:solidFill>
            </a:endParaRPr>
          </a:p>
          <a:p>
            <a:r>
              <a:rPr lang="en-US" sz="2800" dirty="0">
                <a:solidFill>
                  <a:schemeClr val="bg1"/>
                </a:solidFill>
              </a:rPr>
              <a:t>Gustavo Duncan</a:t>
            </a:r>
            <a:br>
              <a:rPr lang="en-US" sz="2800" dirty="0">
                <a:solidFill>
                  <a:schemeClr val="bg1"/>
                </a:solidFill>
              </a:rPr>
            </a:br>
            <a:r>
              <a:rPr lang="en-US" sz="1800" dirty="0">
                <a:solidFill>
                  <a:schemeClr val="bg1"/>
                </a:solidFill>
              </a:rPr>
              <a:t>Universidad EAFIT</a:t>
            </a:r>
          </a:p>
          <a:p>
            <a:pPr>
              <a:lnSpc>
                <a:spcPct val="100000"/>
              </a:lnSpc>
              <a:spcBef>
                <a:spcPts val="400"/>
              </a:spcBef>
            </a:pPr>
            <a:endParaRPr lang="en-US" sz="800" dirty="0">
              <a:solidFill>
                <a:schemeClr val="bg1"/>
              </a:solidFill>
            </a:endParaRPr>
          </a:p>
          <a:p>
            <a:pPr>
              <a:lnSpc>
                <a:spcPct val="100000"/>
              </a:lnSpc>
              <a:spcBef>
                <a:spcPts val="400"/>
              </a:spcBef>
            </a:pPr>
            <a:endParaRPr lang="en-US" sz="800" dirty="0">
              <a:solidFill>
                <a:schemeClr val="bg1"/>
              </a:solidFill>
            </a:endParaRPr>
          </a:p>
          <a:p>
            <a:r>
              <a:rPr lang="en-US" sz="2800" dirty="0">
                <a:solidFill>
                  <a:schemeClr val="bg1"/>
                </a:solidFill>
              </a:rPr>
              <a:t>Ben Lessing</a:t>
            </a:r>
            <a:br>
              <a:rPr lang="en-US" sz="2800" dirty="0">
                <a:solidFill>
                  <a:schemeClr val="bg1"/>
                </a:solidFill>
              </a:rPr>
            </a:br>
            <a:r>
              <a:rPr lang="en-US" sz="1800" dirty="0">
                <a:solidFill>
                  <a:schemeClr val="bg1"/>
                </a:solidFill>
              </a:rPr>
              <a:t>Universidad de Chicago</a:t>
            </a:r>
          </a:p>
          <a:p>
            <a:pPr>
              <a:lnSpc>
                <a:spcPct val="100000"/>
              </a:lnSpc>
              <a:spcBef>
                <a:spcPts val="400"/>
              </a:spcBef>
            </a:pPr>
            <a:endParaRPr lang="en-US" sz="800" dirty="0">
              <a:solidFill>
                <a:schemeClr val="bg1"/>
              </a:solidFill>
            </a:endParaRPr>
          </a:p>
          <a:p>
            <a:pPr>
              <a:lnSpc>
                <a:spcPct val="100000"/>
              </a:lnSpc>
              <a:spcBef>
                <a:spcPts val="400"/>
              </a:spcBef>
            </a:pPr>
            <a:endParaRPr lang="en-US" sz="800" dirty="0">
              <a:solidFill>
                <a:schemeClr val="bg1"/>
              </a:solidFill>
            </a:endParaRPr>
          </a:p>
          <a:p>
            <a:r>
              <a:rPr lang="en-US" sz="2800" dirty="0">
                <a:solidFill>
                  <a:schemeClr val="bg1"/>
                </a:solidFill>
              </a:rPr>
              <a:t>Santiago Tobón</a:t>
            </a:r>
            <a:br>
              <a:rPr lang="en-US" sz="2800" dirty="0">
                <a:solidFill>
                  <a:schemeClr val="bg1"/>
                </a:solidFill>
              </a:rPr>
            </a:br>
            <a:r>
              <a:rPr lang="en-US" sz="1800" dirty="0">
                <a:solidFill>
                  <a:schemeClr val="bg1"/>
                </a:solidFill>
              </a:rPr>
              <a:t>Universidad EAFIT</a:t>
            </a:r>
          </a:p>
          <a:p>
            <a:pPr algn="l">
              <a:lnSpc>
                <a:spcPct val="100000"/>
              </a:lnSpc>
              <a:spcBef>
                <a:spcPts val="400"/>
              </a:spcBef>
            </a:pPr>
            <a:endParaRPr lang="en-US" sz="1800" dirty="0">
              <a:solidFill>
                <a:schemeClr val="bg1"/>
              </a:solidFill>
            </a:endParaRPr>
          </a:p>
          <a:p>
            <a:pPr algn="l">
              <a:lnSpc>
                <a:spcPct val="100000"/>
              </a:lnSpc>
              <a:spcBef>
                <a:spcPts val="400"/>
              </a:spcBef>
            </a:pPr>
            <a:endParaRPr lang="en-US" sz="1800" noProof="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646167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Left Brace 8">
            <a:extLst>
              <a:ext uri="{FF2B5EF4-FFF2-40B4-BE49-F238E27FC236}">
                <a16:creationId xmlns:a16="http://schemas.microsoft.com/office/drawing/2014/main" id="{A55EBC41-7FB4-2847-A648-8DC8FA6E6A43}"/>
              </a:ext>
            </a:extLst>
          </p:cNvPr>
          <p:cNvSpPr/>
          <p:nvPr/>
        </p:nvSpPr>
        <p:spPr>
          <a:xfrm>
            <a:off x="1828800" y="1447800"/>
            <a:ext cx="304800" cy="717696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6" name="Left Brace 155">
            <a:extLst>
              <a:ext uri="{FF2B5EF4-FFF2-40B4-BE49-F238E27FC236}">
                <a16:creationId xmlns:a16="http://schemas.microsoft.com/office/drawing/2014/main" id="{3B41DF4E-D8DD-014D-911F-5B47B1794E6C}"/>
              </a:ext>
            </a:extLst>
          </p:cNvPr>
          <p:cNvSpPr/>
          <p:nvPr/>
        </p:nvSpPr>
        <p:spPr>
          <a:xfrm>
            <a:off x="1817105" y="2326492"/>
            <a:ext cx="304783" cy="1798021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7" name="Left Brace 156">
            <a:extLst>
              <a:ext uri="{FF2B5EF4-FFF2-40B4-BE49-F238E27FC236}">
                <a16:creationId xmlns:a16="http://schemas.microsoft.com/office/drawing/2014/main" id="{32430558-4C21-3342-843C-66A3B56846CE}"/>
              </a:ext>
            </a:extLst>
          </p:cNvPr>
          <p:cNvSpPr/>
          <p:nvPr/>
        </p:nvSpPr>
        <p:spPr>
          <a:xfrm>
            <a:off x="1817070" y="4267200"/>
            <a:ext cx="304783" cy="1574128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8" name="Left Brace 157">
            <a:extLst>
              <a:ext uri="{FF2B5EF4-FFF2-40B4-BE49-F238E27FC236}">
                <a16:creationId xmlns:a16="http://schemas.microsoft.com/office/drawing/2014/main" id="{9261CE66-1AF8-9A4F-AFCD-CE981CF4653C}"/>
              </a:ext>
            </a:extLst>
          </p:cNvPr>
          <p:cNvSpPr/>
          <p:nvPr/>
        </p:nvSpPr>
        <p:spPr>
          <a:xfrm>
            <a:off x="1817071" y="6046817"/>
            <a:ext cx="316528" cy="658783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F87DE148-AC15-234C-AB6C-B20C3AD5BF1C}"/>
              </a:ext>
            </a:extLst>
          </p:cNvPr>
          <p:cNvSpPr txBox="1"/>
          <p:nvPr/>
        </p:nvSpPr>
        <p:spPr>
          <a:xfrm>
            <a:off x="225668" y="1600200"/>
            <a:ext cx="160313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dirty="0" err="1">
                <a:solidFill>
                  <a:schemeClr val="tx2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Coordinadores</a:t>
            </a:r>
            <a:endParaRPr lang="en-US" dirty="0">
              <a:solidFill>
                <a:schemeClr val="tx2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algn="r"/>
            <a:r>
              <a:rPr lang="en-US" dirty="0">
                <a:solidFill>
                  <a:schemeClr val="tx2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~US $100k/</a:t>
            </a:r>
            <a:r>
              <a:rPr lang="en-US" dirty="0" err="1">
                <a:solidFill>
                  <a:schemeClr val="tx2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año</a:t>
            </a:r>
            <a:endParaRPr lang="en-US" dirty="0">
              <a:solidFill>
                <a:schemeClr val="tx2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159" name="TextBox 158">
            <a:extLst>
              <a:ext uri="{FF2B5EF4-FFF2-40B4-BE49-F238E27FC236}">
                <a16:creationId xmlns:a16="http://schemas.microsoft.com/office/drawing/2014/main" id="{9768061C-0196-014D-AE1D-763B6F5F647E}"/>
              </a:ext>
            </a:extLst>
          </p:cNvPr>
          <p:cNvSpPr txBox="1"/>
          <p:nvPr/>
        </p:nvSpPr>
        <p:spPr>
          <a:xfrm>
            <a:off x="1" y="2895600"/>
            <a:ext cx="18288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dirty="0" err="1">
                <a:solidFill>
                  <a:schemeClr val="tx2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Administradores</a:t>
            </a:r>
            <a:r>
              <a:rPr lang="en-US" dirty="0">
                <a:solidFill>
                  <a:schemeClr val="tx2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dirty="0" err="1">
                <a:solidFill>
                  <a:schemeClr val="tx2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medios</a:t>
            </a:r>
            <a:endParaRPr lang="en-US" dirty="0">
              <a:solidFill>
                <a:schemeClr val="tx2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algn="r"/>
            <a:r>
              <a:rPr lang="en-US" dirty="0">
                <a:solidFill>
                  <a:schemeClr val="tx2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~US $50k/</a:t>
            </a:r>
            <a:r>
              <a:rPr lang="en-US" dirty="0" err="1">
                <a:solidFill>
                  <a:schemeClr val="tx2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año</a:t>
            </a:r>
            <a:endParaRPr lang="en-US" dirty="0">
              <a:solidFill>
                <a:schemeClr val="tx2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algn="r"/>
            <a:endParaRPr lang="en-US" dirty="0">
              <a:solidFill>
                <a:schemeClr val="tx2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160" name="TextBox 159">
            <a:extLst>
              <a:ext uri="{FF2B5EF4-FFF2-40B4-BE49-F238E27FC236}">
                <a16:creationId xmlns:a16="http://schemas.microsoft.com/office/drawing/2014/main" id="{19231F44-C1BA-5447-AED6-48A0F6EB3A3D}"/>
              </a:ext>
            </a:extLst>
          </p:cNvPr>
          <p:cNvSpPr txBox="1"/>
          <p:nvPr/>
        </p:nvSpPr>
        <p:spPr>
          <a:xfrm>
            <a:off x="152401" y="4876800"/>
            <a:ext cx="16764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dirty="0" err="1">
                <a:solidFill>
                  <a:schemeClr val="tx2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Operativos</a:t>
            </a:r>
            <a:endParaRPr lang="en-US" dirty="0">
              <a:solidFill>
                <a:schemeClr val="tx2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algn="r"/>
            <a:r>
              <a:rPr lang="en-US" dirty="0">
                <a:solidFill>
                  <a:schemeClr val="tx2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~US $20k/</a:t>
            </a:r>
            <a:r>
              <a:rPr lang="en-US" dirty="0" err="1">
                <a:solidFill>
                  <a:schemeClr val="tx2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año</a:t>
            </a:r>
            <a:endParaRPr lang="en-US" dirty="0">
              <a:solidFill>
                <a:schemeClr val="tx2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algn="r"/>
            <a:endParaRPr lang="en-US" dirty="0">
              <a:solidFill>
                <a:schemeClr val="tx2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161" name="TextBox 160">
            <a:extLst>
              <a:ext uri="{FF2B5EF4-FFF2-40B4-BE49-F238E27FC236}">
                <a16:creationId xmlns:a16="http://schemas.microsoft.com/office/drawing/2014/main" id="{B74D9486-26A6-484E-A14F-DCBDBB3D26B0}"/>
              </a:ext>
            </a:extLst>
          </p:cNvPr>
          <p:cNvSpPr txBox="1"/>
          <p:nvPr/>
        </p:nvSpPr>
        <p:spPr>
          <a:xfrm>
            <a:off x="-76200" y="6059269"/>
            <a:ext cx="190500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dirty="0">
                <a:solidFill>
                  <a:schemeClr val="tx2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Soldados de a pie</a:t>
            </a:r>
          </a:p>
          <a:p>
            <a:pPr algn="r"/>
            <a:r>
              <a:rPr lang="en-US" dirty="0">
                <a:solidFill>
                  <a:schemeClr val="tx2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~US $10k/</a:t>
            </a:r>
            <a:r>
              <a:rPr lang="en-US" dirty="0" err="1">
                <a:solidFill>
                  <a:schemeClr val="tx2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año</a:t>
            </a:r>
            <a:endParaRPr lang="en-US" dirty="0">
              <a:solidFill>
                <a:schemeClr val="tx2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algn="r"/>
            <a:endParaRPr lang="en-US" dirty="0">
              <a:solidFill>
                <a:schemeClr val="tx2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21F88586-0BCE-4B52-8458-7CDCBD20C384}"/>
              </a:ext>
            </a:extLst>
          </p:cNvPr>
          <p:cNvGrpSpPr/>
          <p:nvPr/>
        </p:nvGrpSpPr>
        <p:grpSpPr>
          <a:xfrm>
            <a:off x="2286000" y="781051"/>
            <a:ext cx="9963150" cy="5848349"/>
            <a:chOff x="2286000" y="781051"/>
            <a:chExt cx="9963150" cy="5848349"/>
          </a:xfrm>
        </p:grpSpPr>
        <p:graphicFrame>
          <p:nvGraphicFramePr>
            <p:cNvPr id="142" name="Diagrama 3">
              <a:extLst>
                <a:ext uri="{FF2B5EF4-FFF2-40B4-BE49-F238E27FC236}">
                  <a16:creationId xmlns:a16="http://schemas.microsoft.com/office/drawing/2014/main" id="{08A1F644-5D7E-43BA-9930-137E3F351298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1547194632"/>
                </p:ext>
              </p:extLst>
            </p:nvPr>
          </p:nvGraphicFramePr>
          <p:xfrm>
            <a:off x="2286000" y="781051"/>
            <a:ext cx="9963150" cy="5848349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3" r:lo="rId4" r:qs="rId5" r:cs="rId6"/>
            </a:graphicData>
          </a:graphic>
        </p:graphicFrame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2EDC9251-E293-48A4-AB6D-E60E02D43EEB}"/>
                </a:ext>
              </a:extLst>
            </p:cNvPr>
            <p:cNvSpPr/>
            <p:nvPr/>
          </p:nvSpPr>
          <p:spPr>
            <a:xfrm>
              <a:off x="10198471" y="6167735"/>
              <a:ext cx="1672253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s-CO" sz="2400" dirty="0">
                  <a:latin typeface="Helvetica Light" panose="020B0403020202020204" pitchFamily="34" charset="0"/>
                </a:rPr>
                <a:t>Combo 79</a:t>
              </a:r>
              <a:endParaRPr lang="en-US" sz="2400" dirty="0">
                <a:latin typeface="Helvetica Light" panose="020B0403020202020204" pitchFamily="34" charset="0"/>
              </a:endParaRPr>
            </a:p>
          </p:txBody>
        </p:sp>
      </p:grpSp>
      <p:sp>
        <p:nvSpPr>
          <p:cNvPr id="7" name="Title 1">
            <a:extLst>
              <a:ext uri="{FF2B5EF4-FFF2-40B4-BE49-F238E27FC236}">
                <a16:creationId xmlns:a16="http://schemas.microsoft.com/office/drawing/2014/main" id="{DAFF6EEB-946D-5CCA-A317-4F9FC53B1B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12056786" cy="1143000"/>
          </a:xfrm>
        </p:spPr>
        <p:txBody>
          <a:bodyPr/>
          <a:lstStyle/>
          <a:p>
            <a:r>
              <a:rPr lang="en-US" sz="2200" dirty="0"/>
              <a:t>Los combos tienden a ser pequeños y jerárquicos, y pagan sueldos por encima de la </a:t>
            </a:r>
            <a:r>
              <a:rPr lang="en-US" sz="2200" dirty="0" err="1"/>
              <a:t>opción</a:t>
            </a:r>
            <a:r>
              <a:rPr lang="en-US" sz="2200" dirty="0"/>
              <a:t> de </a:t>
            </a:r>
            <a:r>
              <a:rPr lang="en-US" sz="2200" dirty="0" err="1"/>
              <a:t>salida</a:t>
            </a:r>
            <a:r>
              <a:rPr lang="en-US" sz="2200" dirty="0"/>
              <a:t>... los miembros de la </a:t>
            </a:r>
            <a:r>
              <a:rPr lang="en-US" sz="2200" dirty="0" err="1"/>
              <a:t>razón</a:t>
            </a:r>
            <a:r>
              <a:rPr lang="en-US" sz="2200" dirty="0"/>
              <a:t> ganan muy </a:t>
            </a:r>
            <a:r>
              <a:rPr lang="en-US" sz="2200" dirty="0" err="1"/>
              <a:t>por</a:t>
            </a:r>
            <a:r>
              <a:rPr lang="en-US" sz="2200" dirty="0"/>
              <a:t> </a:t>
            </a:r>
            <a:r>
              <a:rPr lang="en-US" sz="2200" dirty="0" err="1"/>
              <a:t>encima</a:t>
            </a:r>
            <a:endParaRPr lang="en-US" sz="2200" dirty="0"/>
          </a:p>
        </p:txBody>
      </p:sp>
    </p:spTree>
    <p:extLst>
      <p:ext uri="{BB962C8B-B14F-4D97-AF65-F5344CB8AC3E}">
        <p14:creationId xmlns:p14="http://schemas.microsoft.com/office/powerpoint/2010/main" val="247313551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4E9807-1824-5642-A4A2-BF62EEC194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Temas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1DC55AB-46B1-0843-B320-8519B4DC5AD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en-US" dirty="0">
                <a:solidFill>
                  <a:schemeClr val="bg1">
                    <a:lumMod val="75000"/>
                  </a:schemeClr>
                </a:solidFill>
              </a:rPr>
              <a:t>Contexto: Medellín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>
                <a:solidFill>
                  <a:schemeClr val="bg1">
                    <a:lumMod val="75000"/>
                  </a:schemeClr>
                </a:solidFill>
              </a:rPr>
              <a:t>Líneas de negocio y organización interna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Estructura del mercado (y teoría de la </a:t>
            </a:r>
            <a:r>
              <a:rPr lang="en-US" dirty="0" err="1"/>
              <a:t>firma</a:t>
            </a:r>
            <a:r>
              <a:rPr lang="en-US" dirty="0"/>
              <a:t> criminal)</a:t>
            </a:r>
          </a:p>
        </p:txBody>
      </p:sp>
    </p:spTree>
    <p:extLst>
      <p:ext uri="{BB962C8B-B14F-4D97-AF65-F5344CB8AC3E}">
        <p14:creationId xmlns:p14="http://schemas.microsoft.com/office/powerpoint/2010/main" val="296237575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8B53D412-11E0-6441-BB20-137C4A7AD8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/>
              <a:t>Tres grandes tipos de relación combo-razón en Medellín</a:t>
            </a:r>
            <a:br>
              <a:rPr lang="en-US" sz="3200" dirty="0"/>
            </a:br>
            <a:r>
              <a:rPr lang="en-US" sz="2400" dirty="0"/>
              <a:t>Gran variación dentro de las </a:t>
            </a:r>
            <a:r>
              <a:rPr lang="en-US" sz="2400" dirty="0" err="1"/>
              <a:t>razones </a:t>
            </a:r>
            <a:r>
              <a:rPr lang="en-US" sz="2400" dirty="0"/>
              <a:t>y entre ellas</a:t>
            </a:r>
            <a:endParaRPr lang="en-US" sz="3200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524A80A-451D-DE4A-BDCA-A613CE8235E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1401763"/>
            <a:ext cx="11353800" cy="5029200"/>
          </a:xfrm>
        </p:spPr>
        <p:txBody>
          <a:bodyPr/>
          <a:lstStyle/>
          <a:p>
            <a:pPr marL="457200" indent="-457200">
              <a:buFont typeface="+mj-lt"/>
              <a:buAutoNum type="arabicPeriod"/>
            </a:pPr>
            <a:r>
              <a:rPr lang="en-US" dirty="0" err="1"/>
              <a:t>Contratos</a:t>
            </a:r>
            <a:r>
              <a:rPr lang="en-US" dirty="0"/>
              <a:t> </a:t>
            </a:r>
            <a:r>
              <a:rPr lang="en-US" dirty="0" err="1"/>
              <a:t>cercanos</a:t>
            </a:r>
            <a:r>
              <a:rPr lang="en-US" dirty="0"/>
              <a:t> y relacionales</a:t>
            </a:r>
          </a:p>
          <a:p>
            <a:pPr lvl="1"/>
            <a:r>
              <a:rPr lang="en-US" dirty="0" err="1"/>
              <a:t>Firmas</a:t>
            </a:r>
            <a:r>
              <a:rPr lang="en-US" dirty="0"/>
              <a:t> independientes en una interacción repetida</a:t>
            </a:r>
          </a:p>
          <a:p>
            <a:pPr lvl="1"/>
            <a:r>
              <a:rPr lang="en-US" dirty="0"/>
              <a:t>El </a:t>
            </a:r>
            <a:r>
              <a:rPr lang="en-US" dirty="0" err="1"/>
              <a:t>coordinador</a:t>
            </a:r>
            <a:r>
              <a:rPr lang="en-US" dirty="0"/>
              <a:t> del combo cobra un sueldo y es </a:t>
            </a:r>
            <a:r>
              <a:rPr lang="en-US" dirty="0" err="1"/>
              <a:t>el</a:t>
            </a:r>
            <a:r>
              <a:rPr lang="en-US" dirty="0"/>
              <a:t> </a:t>
            </a:r>
            <a:r>
              <a:rPr lang="en-US" dirty="0" err="1"/>
              <a:t>reclamante</a:t>
            </a:r>
            <a:r>
              <a:rPr lang="en-US" dirty="0"/>
              <a:t> residual de los beneficios</a:t>
            </a:r>
          </a:p>
          <a:p>
            <a:pPr lvl="1"/>
            <a:r>
              <a:rPr lang="en-US" dirty="0"/>
              <a:t>El </a:t>
            </a:r>
            <a:r>
              <a:rPr lang="en-US" dirty="0" err="1"/>
              <a:t>coordinador</a:t>
            </a:r>
            <a:r>
              <a:rPr lang="en-US" dirty="0"/>
              <a:t> (y los miembros del combo) son del barrio</a:t>
            </a:r>
          </a:p>
          <a:p>
            <a:pPr lvl="1"/>
            <a:r>
              <a:rPr lang="en-US" dirty="0"/>
              <a:t>La </a:t>
            </a:r>
            <a:r>
              <a:rPr lang="en-US" dirty="0" err="1"/>
              <a:t>razón</a:t>
            </a:r>
            <a:r>
              <a:rPr lang="en-US" dirty="0"/>
              <a:t> tiene cierta influencia, aunque limitada, sobre quién es </a:t>
            </a:r>
            <a:r>
              <a:rPr lang="en-US" dirty="0" err="1"/>
              <a:t>nombrado</a:t>
            </a:r>
            <a:r>
              <a:rPr lang="en-US" dirty="0"/>
              <a:t> </a:t>
            </a:r>
            <a:r>
              <a:rPr lang="en-US" dirty="0" err="1"/>
              <a:t>líder</a:t>
            </a:r>
            <a:endParaRPr lang="en-US" dirty="0"/>
          </a:p>
          <a:p>
            <a:pPr marL="457200" indent="-457200">
              <a:buFont typeface="+mj-lt"/>
              <a:buAutoNum type="arabicPeriod"/>
            </a:pPr>
            <a:r>
              <a:rPr lang="en-US" dirty="0" err="1"/>
              <a:t>Firma</a:t>
            </a:r>
            <a:r>
              <a:rPr lang="en-US" dirty="0"/>
              <a:t> integrada verticalmente</a:t>
            </a:r>
          </a:p>
          <a:p>
            <a:pPr lvl="1"/>
            <a:r>
              <a:rPr lang="en-US" dirty="0"/>
              <a:t>Sólo dos </a:t>
            </a:r>
            <a:r>
              <a:rPr lang="en-US" dirty="0" err="1"/>
              <a:t>casos</a:t>
            </a:r>
            <a:r>
              <a:rPr lang="en-US" dirty="0"/>
              <a:t> de integración vertical</a:t>
            </a:r>
          </a:p>
          <a:p>
            <a:pPr lvl="1"/>
            <a:r>
              <a:rPr lang="en-US" dirty="0"/>
              <a:t>Por ejemplo, </a:t>
            </a:r>
            <a:r>
              <a:rPr lang="en-US" dirty="0" err="1"/>
              <a:t>una</a:t>
            </a:r>
            <a:r>
              <a:rPr lang="en-US" dirty="0"/>
              <a:t> </a:t>
            </a:r>
            <a:r>
              <a:rPr lang="en-US" dirty="0" err="1"/>
              <a:t>razón</a:t>
            </a:r>
            <a:r>
              <a:rPr lang="en-US" dirty="0"/>
              <a:t> conocida como </a:t>
            </a:r>
            <a:r>
              <a:rPr lang="en-US" i="1" dirty="0"/>
              <a:t>Los </a:t>
            </a:r>
            <a:r>
              <a:rPr lang="en-US" i="1" dirty="0" err="1"/>
              <a:t>Triana</a:t>
            </a:r>
            <a:r>
              <a:rPr lang="en-US" i="1" dirty="0"/>
              <a:t>:</a:t>
            </a:r>
          </a:p>
          <a:p>
            <a:pPr lvl="2"/>
            <a:r>
              <a:rPr lang="en-US" dirty="0"/>
              <a:t>Los </a:t>
            </a:r>
            <a:r>
              <a:rPr lang="en-US" dirty="0" err="1"/>
              <a:t>coordinadores</a:t>
            </a:r>
            <a:r>
              <a:rPr lang="en-US" dirty="0"/>
              <a:t> </a:t>
            </a:r>
            <a:r>
              <a:rPr lang="en-US" u="sng" dirty="0"/>
              <a:t>no </a:t>
            </a:r>
            <a:r>
              <a:rPr lang="en-US" dirty="0"/>
              <a:t>son del barrio, se nombran </a:t>
            </a:r>
            <a:r>
              <a:rPr lang="en-US" dirty="0" err="1"/>
              <a:t>por</a:t>
            </a:r>
            <a:r>
              <a:rPr lang="en-US" dirty="0"/>
              <a:t> la </a:t>
            </a:r>
            <a:r>
              <a:rPr lang="en-US" dirty="0" err="1"/>
              <a:t>razón</a:t>
            </a:r>
            <a:r>
              <a:rPr lang="en-US" dirty="0"/>
              <a:t> y se rotan</a:t>
            </a:r>
          </a:p>
          <a:p>
            <a:pPr lvl="2"/>
            <a:r>
              <a:rPr lang="en-US" dirty="0"/>
              <a:t>La </a:t>
            </a:r>
            <a:r>
              <a:rPr lang="en-US" dirty="0" err="1"/>
              <a:t>razón</a:t>
            </a:r>
            <a:r>
              <a:rPr lang="en-US" dirty="0"/>
              <a:t> es </a:t>
            </a:r>
            <a:r>
              <a:rPr lang="en-US" dirty="0" err="1"/>
              <a:t>reclamante</a:t>
            </a:r>
            <a:r>
              <a:rPr lang="en-US" dirty="0"/>
              <a:t> residual sobre los beneficios, </a:t>
            </a:r>
            <a:r>
              <a:rPr lang="en-US" dirty="0" err="1"/>
              <a:t>coordinadores</a:t>
            </a:r>
            <a:r>
              <a:rPr lang="en-US" dirty="0"/>
              <a:t> </a:t>
            </a:r>
            <a:r>
              <a:rPr lang="en-US" dirty="0" err="1"/>
              <a:t>reciben</a:t>
            </a:r>
            <a:r>
              <a:rPr lang="en-US" dirty="0"/>
              <a:t> salario y </a:t>
            </a:r>
            <a:r>
              <a:rPr lang="en-US" dirty="0" err="1"/>
              <a:t>primas</a:t>
            </a:r>
            <a:r>
              <a:rPr lang="en-US" dirty="0"/>
              <a:t> de </a:t>
            </a:r>
            <a:r>
              <a:rPr lang="en-US" dirty="0" err="1"/>
              <a:t>productividad</a:t>
            </a:r>
            <a:endParaRPr lang="en-US" dirty="0"/>
          </a:p>
          <a:p>
            <a:pPr marL="457200" indent="-457200">
              <a:buFont typeface="+mj-lt"/>
              <a:buAutoNum type="arabicPeriod"/>
            </a:pPr>
            <a:r>
              <a:rPr lang="en-US" dirty="0"/>
              <a:t>Combos autónomos/independientes (muy pocos)</a:t>
            </a:r>
          </a:p>
        </p:txBody>
      </p:sp>
    </p:spTree>
    <p:extLst>
      <p:ext uri="{BB962C8B-B14F-4D97-AF65-F5344CB8AC3E}">
        <p14:creationId xmlns:p14="http://schemas.microsoft.com/office/powerpoint/2010/main" val="295372971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DA779B-A1E5-6C44-BDC6-E7EF385EB9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Varias fuerzas empujan hacia la integración vertical y horizontal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CFD8E94-D069-A04E-A159-2F426E9E0D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indent="-457200">
              <a:buFont typeface="+mj-lt"/>
              <a:buAutoNum type="arabicPeriod"/>
            </a:pPr>
            <a:r>
              <a:rPr lang="en-US" dirty="0"/>
              <a:t>La competencia entre muchas organizaciones pequeñas en la cuasi-anarquía tiene problemas:</a:t>
            </a:r>
          </a:p>
          <a:p>
            <a:pPr lvl="1"/>
            <a:r>
              <a:rPr lang="en-US" dirty="0" err="1"/>
              <a:t>Lleva</a:t>
            </a:r>
            <a:r>
              <a:rPr lang="en-US" dirty="0"/>
              <a:t> las </a:t>
            </a:r>
            <a:r>
              <a:rPr lang="en-US" dirty="0" err="1"/>
              <a:t>rentas</a:t>
            </a:r>
            <a:r>
              <a:rPr lang="en-US" dirty="0"/>
              <a:t> a cero</a:t>
            </a:r>
          </a:p>
          <a:p>
            <a:pPr lvl="1"/>
            <a:r>
              <a:rPr lang="en-US" dirty="0"/>
              <a:t>Si no se </a:t>
            </a:r>
            <a:r>
              <a:rPr lang="en-US" dirty="0" err="1"/>
              <a:t>cumplen</a:t>
            </a:r>
            <a:r>
              <a:rPr lang="en-US" dirty="0"/>
              <a:t> </a:t>
            </a:r>
            <a:r>
              <a:rPr lang="en-US" dirty="0" err="1"/>
              <a:t>normas</a:t>
            </a:r>
            <a:r>
              <a:rPr lang="en-US" dirty="0"/>
              <a:t>, esta competencia puede ser </a:t>
            </a:r>
            <a:r>
              <a:rPr lang="en-US" dirty="0" err="1"/>
              <a:t>ineficientemente</a:t>
            </a:r>
            <a:r>
              <a:rPr lang="en-US" dirty="0"/>
              <a:t> </a:t>
            </a:r>
            <a:r>
              <a:rPr lang="en-US" dirty="0" err="1"/>
              <a:t>violenta</a:t>
            </a:r>
            <a:endParaRPr lang="en-US" dirty="0"/>
          </a:p>
          <a:p>
            <a:pPr marL="457200" indent="-457200">
              <a:buFont typeface="+mj-lt"/>
              <a:buAutoNum type="arabicPeriod"/>
            </a:pPr>
            <a:r>
              <a:rPr lang="en-US" dirty="0"/>
              <a:t>La integración puede facilitar la colusión</a:t>
            </a:r>
          </a:p>
          <a:p>
            <a:pPr lvl="1"/>
            <a:r>
              <a:rPr lang="en-US" dirty="0"/>
              <a:t>Reducir los </a:t>
            </a:r>
            <a:r>
              <a:rPr lang="en-US" dirty="0" err="1"/>
              <a:t>conflictos</a:t>
            </a:r>
            <a:r>
              <a:rPr lang="en-US" dirty="0"/>
              <a:t> </a:t>
            </a:r>
            <a:r>
              <a:rPr lang="en-US" dirty="0" err="1"/>
              <a:t>ineficientes</a:t>
            </a:r>
            <a:endParaRPr lang="en-US" dirty="0"/>
          </a:p>
          <a:p>
            <a:pPr lvl="1"/>
            <a:r>
              <a:rPr lang="en-US" dirty="0"/>
              <a:t>Coordinarse para cobrar precios monopolísticos</a:t>
            </a:r>
          </a:p>
          <a:p>
            <a:pPr lvl="1"/>
            <a:r>
              <a:rPr lang="en-US" dirty="0"/>
              <a:t>Coordinando potencialmente para ser un monopsonista criminal también (de mano de </a:t>
            </a:r>
            <a:r>
              <a:rPr lang="en-US" dirty="0" err="1"/>
              <a:t>obra</a:t>
            </a:r>
            <a:r>
              <a:rPr lang="en-US" dirty="0"/>
              <a:t> criminal, </a:t>
            </a:r>
            <a:r>
              <a:rPr lang="en-US" dirty="0" err="1"/>
              <a:t>por</a:t>
            </a:r>
            <a:r>
              <a:rPr lang="en-US" dirty="0"/>
              <a:t> </a:t>
            </a:r>
            <a:r>
              <a:rPr lang="en-US" dirty="0" err="1"/>
              <a:t>ejemplo</a:t>
            </a:r>
            <a:r>
              <a:rPr lang="en-US" dirty="0"/>
              <a:t>)</a:t>
            </a:r>
          </a:p>
          <a:p>
            <a:pPr marL="514350" indent="-457200">
              <a:buFont typeface="+mj-lt"/>
              <a:buAutoNum type="arabicPeriod"/>
            </a:pPr>
            <a:r>
              <a:rPr lang="en-US" dirty="0"/>
              <a:t>Además, no se pueden ignorar las preferencias (idiosincrásicas) no materiales de algunos líderes</a:t>
            </a:r>
          </a:p>
          <a:p>
            <a:pPr marL="800100" lvl="1"/>
            <a:r>
              <a:rPr lang="en-US" dirty="0"/>
              <a:t>Para la gloria, el control</a:t>
            </a:r>
          </a:p>
        </p:txBody>
      </p:sp>
    </p:spTree>
    <p:extLst>
      <p:ext uri="{BB962C8B-B14F-4D97-AF65-F5344CB8AC3E}">
        <p14:creationId xmlns:p14="http://schemas.microsoft.com/office/powerpoint/2010/main" val="71129885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AC889F-51A4-F244-8AEB-C6FC251406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Al menos tres grandes fuerzas se oponen a esta integración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7533C36-95CF-3245-A82D-208E21BEE76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indent="-457200">
              <a:buFont typeface="+mj-lt"/>
              <a:buAutoNum type="arabicPeriod"/>
            </a:pPr>
            <a:r>
              <a:rPr lang="en-US" dirty="0"/>
              <a:t>"Riesgo de expropiación"</a:t>
            </a:r>
          </a:p>
          <a:p>
            <a:pPr lvl="1"/>
            <a:r>
              <a:rPr lang="en-US" dirty="0"/>
              <a:t>El riesgo principal es la </a:t>
            </a:r>
            <a:r>
              <a:rPr lang="en-US" dirty="0" err="1"/>
              <a:t>judicialización</a:t>
            </a:r>
            <a:r>
              <a:rPr lang="en-US" dirty="0"/>
              <a:t> y captura de los líderes de alto nivel y de </a:t>
            </a:r>
            <a:r>
              <a:rPr lang="en-US" dirty="0" err="1"/>
              <a:t>productos</a:t>
            </a:r>
            <a:r>
              <a:rPr lang="en-US" dirty="0"/>
              <a:t> y </a:t>
            </a:r>
            <a:r>
              <a:rPr lang="en-US" dirty="0" err="1"/>
              <a:t>activos</a:t>
            </a:r>
            <a:endParaRPr lang="en-US" dirty="0"/>
          </a:p>
          <a:p>
            <a:pPr lvl="1"/>
            <a:r>
              <a:rPr lang="en-US" dirty="0"/>
              <a:t>Las organizaciones más grandes, con más personas y registros, son vulnerables a la ley</a:t>
            </a:r>
          </a:p>
          <a:p>
            <a:pPr lvl="1"/>
            <a:r>
              <a:rPr lang="en-US" dirty="0"/>
              <a:t>Las organizaciones clandestinas también deben limitar los daños de </a:t>
            </a:r>
            <a:r>
              <a:rPr lang="en-US" dirty="0" err="1"/>
              <a:t>una</a:t>
            </a:r>
            <a:r>
              <a:rPr lang="en-US" dirty="0"/>
              <a:t> </a:t>
            </a:r>
            <a:r>
              <a:rPr lang="en-US" dirty="0" err="1"/>
              <a:t>captura</a:t>
            </a:r>
            <a:r>
              <a:rPr lang="en-US" dirty="0"/>
              <a:t> o de un </a:t>
            </a:r>
            <a:r>
              <a:rPr lang="en-US" dirty="0" err="1"/>
              <a:t>informante</a:t>
            </a:r>
            <a:endParaRPr lang="en-US" dirty="0"/>
          </a:p>
          <a:p>
            <a:pPr marL="457200" indent="-457200">
              <a:buFont typeface="+mj-lt"/>
              <a:buAutoNum type="arabicPeriod"/>
            </a:pPr>
            <a:r>
              <a:rPr lang="en-US" dirty="0"/>
              <a:t>Problemas de información/agencia </a:t>
            </a:r>
          </a:p>
          <a:p>
            <a:pPr lvl="1"/>
            <a:r>
              <a:rPr lang="en-US" dirty="0"/>
              <a:t>Las actividades clave requieren un intenso conocimiento local y son difíciles de observar y </a:t>
            </a:r>
            <a:r>
              <a:rPr lang="en-US" dirty="0" err="1"/>
              <a:t>contratar</a:t>
            </a:r>
            <a:endParaRPr lang="en-US" dirty="0"/>
          </a:p>
          <a:p>
            <a:pPr marL="457200" indent="-457200">
              <a:buFont typeface="+mj-lt"/>
              <a:buAutoNum type="arabicPeriod"/>
            </a:pPr>
            <a:r>
              <a:rPr lang="en-US" dirty="0"/>
              <a:t>Escasez de capital humano y de gestión</a:t>
            </a:r>
          </a:p>
          <a:p>
            <a:pPr lvl="1"/>
            <a:r>
              <a:rPr lang="en-US" dirty="0"/>
              <a:t>La falta de habilidades dentro de </a:t>
            </a:r>
            <a:r>
              <a:rPr lang="en-US" dirty="0" err="1"/>
              <a:t>las razones </a:t>
            </a:r>
            <a:r>
              <a:rPr lang="en-US" dirty="0"/>
              <a:t>en la gestión de organizaciones grandes y complejas</a:t>
            </a:r>
          </a:p>
          <a:p>
            <a:pPr lvl="1"/>
            <a:r>
              <a:rPr lang="en-US" dirty="0"/>
              <a:t>Es difícil acumular este capital humano a causa de #1</a:t>
            </a:r>
          </a:p>
          <a:p>
            <a:pPr marL="457200" indent="-457200">
              <a:buFont typeface="+mj-lt"/>
              <a:buAutoNum type="arabicPeriod"/>
            </a:pP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7306252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4E9807-1824-5642-A4A2-BF62EEC194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Temas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1DC55AB-46B1-0843-B320-8519B4DC5AD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en-US" dirty="0">
                <a:solidFill>
                  <a:schemeClr val="bg1">
                    <a:lumMod val="75000"/>
                  </a:schemeClr>
                </a:solidFill>
              </a:rPr>
              <a:t>Contexto: Medellín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>
                <a:solidFill>
                  <a:schemeClr val="bg1">
                    <a:lumMod val="75000"/>
                  </a:schemeClr>
                </a:solidFill>
              </a:rPr>
              <a:t>Líneas de negocio y organización interna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>
                <a:solidFill>
                  <a:schemeClr val="bg1">
                    <a:lumMod val="75000"/>
                  </a:schemeClr>
                </a:solidFill>
              </a:rPr>
              <a:t>Estructura del mercado (y teoría de la </a:t>
            </a:r>
            <a:r>
              <a:rPr lang="en-US" dirty="0" err="1">
                <a:solidFill>
                  <a:schemeClr val="bg1">
                    <a:lumMod val="75000"/>
                  </a:schemeClr>
                </a:solidFill>
              </a:rPr>
              <a:t>firma</a:t>
            </a:r>
            <a:r>
              <a:rPr lang="en-US" dirty="0">
                <a:solidFill>
                  <a:schemeClr val="bg1">
                    <a:lumMod val="75000"/>
                  </a:schemeClr>
                </a:solidFill>
              </a:rPr>
              <a:t> criminal)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Colusión I: Los precios de las </a:t>
            </a:r>
            <a:r>
              <a:rPr lang="en-US" dirty="0" err="1"/>
              <a:t>drogas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5735234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8082B55D-7A29-E549-A968-30AAA3DE3C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Cómo las </a:t>
            </a:r>
            <a:r>
              <a:rPr lang="en-US" dirty="0" err="1"/>
              <a:t>razones</a:t>
            </a:r>
            <a:r>
              <a:rPr lang="en-US" dirty="0"/>
              <a:t> gestionan un cartel en toda la ciudad sin integración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F9CE0C6-1883-D94A-9C65-5D5B360FF6D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1600200"/>
            <a:ext cx="10972800" cy="5029200"/>
          </a:xfrm>
        </p:spPr>
        <p:txBody>
          <a:bodyPr/>
          <a:lstStyle/>
          <a:p>
            <a:r>
              <a:rPr lang="en-US" dirty="0"/>
              <a:t>La mayoría de las transacciones de </a:t>
            </a:r>
            <a:r>
              <a:rPr lang="en-US" dirty="0" err="1"/>
              <a:t>drogas</a:t>
            </a:r>
            <a:r>
              <a:rPr lang="en-US" dirty="0"/>
              <a:t> al por menor son locales y se repiten por...</a:t>
            </a:r>
          </a:p>
          <a:p>
            <a:pPr lvl="1"/>
            <a:r>
              <a:rPr lang="en-US" dirty="0" err="1"/>
              <a:t>Costos</a:t>
            </a:r>
            <a:r>
              <a:rPr lang="en-US" dirty="0"/>
              <a:t> de transporte para los clientes</a:t>
            </a:r>
          </a:p>
          <a:p>
            <a:pPr lvl="1"/>
            <a:r>
              <a:rPr lang="en-US" dirty="0"/>
              <a:t>Y lo que es más importante, en un mercado ilícito, la confianza entre el consumidor y el comerciante proviene de la interacción repetida</a:t>
            </a:r>
          </a:p>
          <a:p>
            <a:endParaRPr lang="en-US" sz="500" dirty="0"/>
          </a:p>
          <a:p>
            <a:r>
              <a:rPr lang="en-US" dirty="0"/>
              <a:t>De ahí que la competencia sea principalmente entre combos cercanos (que compiten por los clientes fieles)</a:t>
            </a:r>
          </a:p>
          <a:p>
            <a:endParaRPr lang="en-US" sz="500" dirty="0"/>
          </a:p>
          <a:p>
            <a:r>
              <a:rPr lang="en-US" dirty="0"/>
              <a:t>Observamos que </a:t>
            </a:r>
            <a:r>
              <a:rPr lang="en-US" dirty="0" err="1"/>
              <a:t>las razones </a:t>
            </a:r>
            <a:r>
              <a:rPr lang="en-US" dirty="0"/>
              <a:t>utilizan su poder coercitivo y de coordinación a nivel local para fijar los precios y la calidad</a:t>
            </a:r>
          </a:p>
        </p:txBody>
      </p:sp>
    </p:spTree>
    <p:extLst>
      <p:ext uri="{BB962C8B-B14F-4D97-AF65-F5344CB8AC3E}">
        <p14:creationId xmlns:p14="http://schemas.microsoft.com/office/powerpoint/2010/main" val="53831310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22405441-B689-044C-9F43-0E38FD618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8104" y="0"/>
            <a:ext cx="11799096" cy="1143000"/>
          </a:xfrm>
        </p:spPr>
        <p:txBody>
          <a:bodyPr/>
          <a:lstStyle/>
          <a:p>
            <a:r>
              <a:rPr lang="en-US" sz="2800" dirty="0"/>
              <a:t>Ejemplo: Barrio Antioquia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172D7970-BA1D-2140-8ECD-2B2932F259B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52400" y="1143000"/>
            <a:ext cx="5092177" cy="5486400"/>
          </a:xfrm>
        </p:spPr>
        <p:txBody>
          <a:bodyPr/>
          <a:lstStyle/>
          <a:p>
            <a:r>
              <a:rPr lang="en-US" dirty="0"/>
              <a:t>El mayor mercado minorista de </a:t>
            </a:r>
            <a:r>
              <a:rPr lang="en-US" dirty="0" err="1"/>
              <a:t>drogas</a:t>
            </a:r>
            <a:r>
              <a:rPr lang="en-US" dirty="0"/>
              <a:t> de la ciudad</a:t>
            </a:r>
          </a:p>
          <a:p>
            <a:pPr lvl="1"/>
            <a:r>
              <a:rPr lang="en-US" dirty="0"/>
              <a:t>56 </a:t>
            </a:r>
            <a:r>
              <a:rPr lang="en-US" i="1" dirty="0"/>
              <a:t>plazas de </a:t>
            </a:r>
            <a:r>
              <a:rPr lang="en-US" i="1" dirty="0" err="1"/>
              <a:t>vicio</a:t>
            </a:r>
            <a:endParaRPr lang="en-US" dirty="0"/>
          </a:p>
          <a:p>
            <a:pPr lvl="1"/>
            <a:r>
              <a:rPr lang="en-US" dirty="0"/>
              <a:t>7 combos de </a:t>
            </a:r>
            <a:r>
              <a:rPr lang="en-US" dirty="0" err="1"/>
              <a:t>una</a:t>
            </a:r>
            <a:r>
              <a:rPr lang="en-US" dirty="0"/>
              <a:t> </a:t>
            </a:r>
            <a:r>
              <a:rPr lang="en-US" dirty="0" err="1"/>
              <a:t>razón</a:t>
            </a:r>
            <a:endParaRPr lang="en-US" sz="800" dirty="0"/>
          </a:p>
          <a:p>
            <a:r>
              <a:rPr lang="en-US" dirty="0"/>
              <a:t>¿Qué ocurrió tras un choque positivo de la oferta de marihuana de alta calidad?</a:t>
            </a:r>
          </a:p>
          <a:p>
            <a:pPr lvl="1"/>
            <a:r>
              <a:rPr lang="en-US" dirty="0"/>
              <a:t>Al principio, un producto nuevo y escaso que se vendía a 4.000 pesos por paquete</a:t>
            </a:r>
          </a:p>
          <a:p>
            <a:pPr lvl="1"/>
            <a:r>
              <a:rPr lang="en-US" dirty="0"/>
              <a:t>Al aumentar la producción, los precios de los productores bajaron</a:t>
            </a:r>
          </a:p>
          <a:p>
            <a:pPr lvl="1"/>
            <a:r>
              <a:rPr lang="en-US" dirty="0"/>
              <a:t>Una plaza bajó el precio a 3.000 pesos</a:t>
            </a:r>
          </a:p>
          <a:p>
            <a:pPr lvl="1"/>
            <a:r>
              <a:rPr lang="en-US" dirty="0"/>
              <a:t>Otras plazas se quejaron a la </a:t>
            </a:r>
            <a:r>
              <a:rPr lang="en-US" dirty="0" err="1"/>
              <a:t>razón</a:t>
            </a:r>
            <a:endParaRPr lang="en-US" dirty="0"/>
          </a:p>
          <a:p>
            <a:pPr lvl="1"/>
            <a:r>
              <a:rPr lang="en-US" dirty="0"/>
              <a:t>La </a:t>
            </a:r>
            <a:r>
              <a:rPr lang="en-US" dirty="0" err="1"/>
              <a:t>razón</a:t>
            </a:r>
            <a:r>
              <a:rPr lang="en-US" dirty="0"/>
              <a:t> coordinó una reunión </a:t>
            </a:r>
          </a:p>
          <a:p>
            <a:pPr lvl="1"/>
            <a:r>
              <a:rPr lang="en-US" dirty="0"/>
              <a:t>Se discute el choque de la oferta y la estrategia óptima y todos se coordinan en un precio de 3.000 pesos</a:t>
            </a: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19D746C2-5264-4449-9155-9C433DA36431}"/>
              </a:ext>
            </a:extLst>
          </p:cNvPr>
          <p:cNvSpPr/>
          <p:nvPr/>
        </p:nvSpPr>
        <p:spPr>
          <a:xfrm>
            <a:off x="8458200" y="4572000"/>
            <a:ext cx="685800" cy="685800"/>
          </a:xfrm>
          <a:prstGeom prst="ellipse">
            <a:avLst/>
          </a:prstGeom>
          <a:noFill/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26" name="Picture 2" descr="Barrio Antioquia de Medellín: donde se esparció el desaliento">
            <a:extLst>
              <a:ext uri="{FF2B5EF4-FFF2-40B4-BE49-F238E27FC236}">
                <a16:creationId xmlns:a16="http://schemas.microsoft.com/office/drawing/2014/main" id="{827466FE-C501-704E-D89A-14288580106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48" r="14751"/>
          <a:stretch/>
        </p:blipFill>
        <p:spPr bwMode="auto">
          <a:xfrm>
            <a:off x="5369761" y="1295400"/>
            <a:ext cx="6614160" cy="4724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3795723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22405441-B689-044C-9F43-0E38FD6180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/>
              <a:t>A lo largo de la ciudad: Señalización y liderazgo de precios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172D7970-BA1D-2140-8ECD-2B2932F259B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Este </a:t>
            </a:r>
            <a:r>
              <a:rPr lang="en-US" dirty="0" err="1"/>
              <a:t>proceso</a:t>
            </a:r>
            <a:r>
              <a:rPr lang="en-US" dirty="0"/>
              <a:t> de </a:t>
            </a:r>
            <a:r>
              <a:rPr lang="en-US" dirty="0" err="1"/>
              <a:t>coordinación</a:t>
            </a:r>
            <a:r>
              <a:rPr lang="en-US" dirty="0"/>
              <a:t> es más difícil en toda la ciudad</a:t>
            </a:r>
          </a:p>
          <a:p>
            <a:pPr lvl="1"/>
            <a:r>
              <a:rPr lang="en-US" dirty="0"/>
              <a:t>Es difícil que estas </a:t>
            </a:r>
            <a:r>
              <a:rPr lang="en-US" dirty="0" err="1"/>
              <a:t>grandes</a:t>
            </a:r>
            <a:r>
              <a:rPr lang="en-US" dirty="0"/>
              <a:t> ”</a:t>
            </a:r>
            <a:r>
              <a:rPr lang="en-US" dirty="0" err="1"/>
              <a:t>firmas</a:t>
            </a:r>
            <a:r>
              <a:rPr lang="en-US" dirty="0"/>
              <a:t>" se pongan de acuerdo sobre cuál debe ser el precio y cómo responder a los cambios en el precio óptimo</a:t>
            </a:r>
          </a:p>
          <a:p>
            <a:pPr lvl="1"/>
            <a:r>
              <a:rPr lang="en-US" dirty="0"/>
              <a:t>Especialmente con </a:t>
            </a:r>
            <a:r>
              <a:rPr lang="en-US" dirty="0" err="1"/>
              <a:t>los</a:t>
            </a:r>
            <a:r>
              <a:rPr lang="en-US" dirty="0"/>
              <a:t> </a:t>
            </a:r>
            <a:r>
              <a:rPr lang="en-US" dirty="0" err="1"/>
              <a:t>frecuentes</a:t>
            </a:r>
            <a:r>
              <a:rPr lang="en-US" dirty="0"/>
              <a:t> </a:t>
            </a:r>
            <a:r>
              <a:rPr lang="en-US" dirty="0" err="1"/>
              <a:t>choques</a:t>
            </a:r>
            <a:r>
              <a:rPr lang="en-US" dirty="0"/>
              <a:t> de suministro</a:t>
            </a:r>
          </a:p>
          <a:p>
            <a:pPr lvl="2"/>
            <a:r>
              <a:rPr lang="en-US" dirty="0"/>
              <a:t>Por ejemplo, </a:t>
            </a:r>
            <a:r>
              <a:rPr lang="en-US" dirty="0" err="1"/>
              <a:t>por</a:t>
            </a:r>
            <a:r>
              <a:rPr lang="en-US" dirty="0"/>
              <a:t> </a:t>
            </a:r>
            <a:r>
              <a:rPr lang="en-US" dirty="0" err="1"/>
              <a:t>incautaciones</a:t>
            </a:r>
            <a:r>
              <a:rPr lang="en-US" dirty="0"/>
              <a:t> e interrupciones de suministro</a:t>
            </a:r>
          </a:p>
          <a:p>
            <a:r>
              <a:rPr lang="en-US" dirty="0"/>
              <a:t>Dos </a:t>
            </a:r>
            <a:r>
              <a:rPr lang="en-US" dirty="0" err="1"/>
              <a:t>razones </a:t>
            </a:r>
            <a:r>
              <a:rPr lang="en-US" dirty="0"/>
              <a:t>en el noroeste de Medellín siguen un enfoque de liderazgo de precios</a:t>
            </a:r>
          </a:p>
          <a:p>
            <a:pPr lvl="1"/>
            <a:r>
              <a:rPr lang="en-US" dirty="0"/>
              <a:t>Empresa dominante: Ambas razones toman el liderazgo de Barrio Antioquia, cobrando el precio de </a:t>
            </a:r>
            <a:r>
              <a:rPr lang="en-US" dirty="0" err="1"/>
              <a:t>allí</a:t>
            </a:r>
            <a:r>
              <a:rPr lang="en-US" dirty="0"/>
              <a:t> por cantidades estándar de cocaína, marihuana, etc.</a:t>
            </a:r>
          </a:p>
          <a:p>
            <a:r>
              <a:rPr lang="en-US" dirty="0"/>
              <a:t>El </a:t>
            </a:r>
            <a:r>
              <a:rPr lang="en-US" dirty="0" err="1"/>
              <a:t>liderazgo</a:t>
            </a:r>
            <a:r>
              <a:rPr lang="en-US" dirty="0"/>
              <a:t> de precios es una forma que tienen las </a:t>
            </a:r>
            <a:r>
              <a:rPr lang="en-US" dirty="0" err="1"/>
              <a:t>firmas</a:t>
            </a:r>
            <a:r>
              <a:rPr lang="en-US" dirty="0"/>
              <a:t> oligopolísticas de hacer frente a su reticencia a cambiar los precios</a:t>
            </a:r>
          </a:p>
          <a:p>
            <a:pPr lvl="1"/>
            <a:r>
              <a:rPr lang="en-US" dirty="0"/>
              <a:t>Los </a:t>
            </a:r>
            <a:r>
              <a:rPr lang="en-US" dirty="0" err="1"/>
              <a:t>razones</a:t>
            </a:r>
            <a:r>
              <a:rPr lang="en-US" dirty="0"/>
              <a:t> compiten localmente en las zonas fronterizas</a:t>
            </a:r>
          </a:p>
          <a:p>
            <a:pPr lvl="1"/>
            <a:r>
              <a:rPr lang="en-US" dirty="0"/>
              <a:t>Los cambios en los precios pueden suponer un riesgo:</a:t>
            </a:r>
          </a:p>
          <a:p>
            <a:pPr lvl="2"/>
            <a:r>
              <a:rPr lang="en-US" dirty="0"/>
              <a:t>Una espiral de bajada de </a:t>
            </a:r>
            <a:r>
              <a:rPr lang="en-US" dirty="0" err="1"/>
              <a:t>precios</a:t>
            </a:r>
            <a:endParaRPr lang="en-US" dirty="0"/>
          </a:p>
          <a:p>
            <a:pPr lvl="2"/>
            <a:r>
              <a:rPr lang="en-US" dirty="0"/>
              <a:t>Provocar una guerra entre combos vecinos o razones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4028519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4E9807-1824-5642-A4A2-BF62EEC194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Temas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1DC55AB-46B1-0843-B320-8519B4DC5AD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en-US" dirty="0">
                <a:solidFill>
                  <a:schemeClr val="bg1">
                    <a:lumMod val="75000"/>
                  </a:schemeClr>
                </a:solidFill>
              </a:rPr>
              <a:t>Contexto: Medellín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>
                <a:solidFill>
                  <a:schemeClr val="bg1">
                    <a:lumMod val="75000"/>
                  </a:schemeClr>
                </a:solidFill>
              </a:rPr>
              <a:t>Líneas de negocio y organización interna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>
                <a:solidFill>
                  <a:schemeClr val="bg1">
                    <a:lumMod val="75000"/>
                  </a:schemeClr>
                </a:solidFill>
              </a:rPr>
              <a:t>Estructura del mercado (y teoría de la </a:t>
            </a:r>
            <a:r>
              <a:rPr lang="en-US" dirty="0" err="1">
                <a:solidFill>
                  <a:schemeClr val="bg1">
                    <a:lumMod val="75000"/>
                  </a:schemeClr>
                </a:solidFill>
              </a:rPr>
              <a:t>firma</a:t>
            </a:r>
            <a:r>
              <a:rPr lang="en-US" dirty="0">
                <a:solidFill>
                  <a:schemeClr val="bg1">
                    <a:lumMod val="75000"/>
                  </a:schemeClr>
                </a:solidFill>
              </a:rPr>
              <a:t> criminal)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>
                <a:solidFill>
                  <a:schemeClr val="bg1">
                    <a:lumMod val="75000"/>
                  </a:schemeClr>
                </a:solidFill>
              </a:rPr>
              <a:t>Gestión de la colusión I: Los precios de las </a:t>
            </a:r>
            <a:r>
              <a:rPr lang="en-US" dirty="0" err="1">
                <a:solidFill>
                  <a:schemeClr val="bg1">
                    <a:lumMod val="75000"/>
                  </a:schemeClr>
                </a:solidFill>
              </a:rPr>
              <a:t>drogas</a:t>
            </a:r>
            <a:endParaRPr lang="en-US" dirty="0">
              <a:solidFill>
                <a:schemeClr val="bg1">
                  <a:lumMod val="75000"/>
                </a:schemeClr>
              </a:solidFill>
            </a:endParaRP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Gestión de la colusión II: Conflicto</a:t>
            </a:r>
          </a:p>
        </p:txBody>
      </p:sp>
    </p:spTree>
    <p:extLst>
      <p:ext uri="{BB962C8B-B14F-4D97-AF65-F5344CB8AC3E}">
        <p14:creationId xmlns:p14="http://schemas.microsoft.com/office/powerpoint/2010/main" val="21035767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87A7A6-6293-9147-879E-5857A644B1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Esta</a:t>
            </a:r>
            <a:r>
              <a:rPr lang="en-US" dirty="0"/>
              <a:t> </a:t>
            </a:r>
            <a:r>
              <a:rPr lang="en-US" dirty="0" err="1"/>
              <a:t>conversación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66FE192-2975-A345-9DA5-C51B1F10212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1295400"/>
            <a:ext cx="10972800" cy="5029200"/>
          </a:xfrm>
        </p:spPr>
        <p:txBody>
          <a:bodyPr/>
          <a:lstStyle/>
          <a:p>
            <a:r>
              <a:rPr lang="en-US" dirty="0"/>
              <a:t>Hoy hablaré de una serie de </a:t>
            </a:r>
            <a:r>
              <a:rPr lang="en-US" dirty="0" err="1"/>
              <a:t>temas</a:t>
            </a:r>
            <a:r>
              <a:rPr lang="en-US" dirty="0"/>
              <a:t>, </a:t>
            </a:r>
            <a:r>
              <a:rPr lang="en-US" dirty="0" err="1"/>
              <a:t>algunos</a:t>
            </a:r>
            <a:r>
              <a:rPr lang="en-US" dirty="0"/>
              <a:t> </a:t>
            </a:r>
            <a:r>
              <a:rPr lang="en-US" dirty="0" err="1"/>
              <a:t>descriptivos</a:t>
            </a:r>
            <a:r>
              <a:rPr lang="en-US" dirty="0"/>
              <a:t>, tras más de 6 años de trabajo sobre el crimen organizado en Medellín:</a:t>
            </a:r>
          </a:p>
          <a:p>
            <a:pPr lvl="1"/>
            <a:r>
              <a:rPr lang="en-US" sz="1600" dirty="0"/>
              <a:t>Líneas de negocio y organización interna</a:t>
            </a:r>
          </a:p>
          <a:p>
            <a:pPr lvl="1"/>
            <a:r>
              <a:rPr lang="en-US" sz="1600" dirty="0"/>
              <a:t>Estructura del mercado</a:t>
            </a:r>
          </a:p>
          <a:p>
            <a:pPr lvl="1"/>
            <a:r>
              <a:rPr lang="en-US" sz="1600" dirty="0"/>
              <a:t>Diferentes formas de colusión criminal</a:t>
            </a:r>
          </a:p>
          <a:p>
            <a:pPr lvl="1"/>
            <a:r>
              <a:rPr lang="en-US" sz="1600" dirty="0" err="1"/>
              <a:t>Gobierno</a:t>
            </a:r>
            <a:r>
              <a:rPr lang="en-US" sz="1600" dirty="0"/>
              <a:t> criminal de </a:t>
            </a:r>
            <a:r>
              <a:rPr lang="en-US" sz="1600" dirty="0" err="1"/>
              <a:t>civiles</a:t>
            </a:r>
            <a:endParaRPr lang="en-US" sz="1600" dirty="0"/>
          </a:p>
          <a:p>
            <a:endParaRPr lang="en-US" sz="100" dirty="0"/>
          </a:p>
          <a:p>
            <a:r>
              <a:rPr lang="en-US" dirty="0" err="1"/>
              <a:t>Esta</a:t>
            </a:r>
            <a:r>
              <a:rPr lang="en-US" dirty="0"/>
              <a:t> agenda se basa en una amplia literatura sobre:</a:t>
            </a:r>
          </a:p>
          <a:p>
            <a:pPr lvl="1"/>
            <a:r>
              <a:rPr lang="en-US" sz="1600" dirty="0"/>
              <a:t>Orígenes y organización interna de los </a:t>
            </a:r>
            <a:r>
              <a:rPr lang="en-US" sz="1600" dirty="0" err="1"/>
              <a:t>grupos</a:t>
            </a:r>
            <a:r>
              <a:rPr lang="en-US" sz="1600" dirty="0"/>
              <a:t> </a:t>
            </a:r>
            <a:r>
              <a:rPr lang="en-US" sz="1600" dirty="0" err="1"/>
              <a:t>criminales</a:t>
            </a:r>
            <a:r>
              <a:rPr lang="en-US" sz="1600" dirty="0"/>
              <a:t> </a:t>
            </a:r>
            <a:r>
              <a:rPr lang="en-US" sz="1600" dirty="0">
                <a:solidFill>
                  <a:schemeClr val="bg1">
                    <a:lumMod val="65000"/>
                  </a:schemeClr>
                </a:solidFill>
              </a:rPr>
              <a:t>(Schelling, 1971; </a:t>
            </a:r>
            <a:r>
              <a:rPr lang="en-US" sz="1600" dirty="0" err="1">
                <a:solidFill>
                  <a:schemeClr val="bg1">
                    <a:lumMod val="65000"/>
                  </a:schemeClr>
                </a:solidFill>
              </a:rPr>
              <a:t>Fiorentini</a:t>
            </a:r>
            <a:r>
              <a:rPr lang="en-US" sz="1600" dirty="0">
                <a:solidFill>
                  <a:schemeClr val="bg1">
                    <a:lumMod val="65000"/>
                  </a:schemeClr>
                </a:solidFill>
              </a:rPr>
              <a:t> y </a:t>
            </a:r>
            <a:r>
              <a:rPr lang="en-US" sz="1600" dirty="0" err="1">
                <a:solidFill>
                  <a:schemeClr val="bg1">
                    <a:lumMod val="65000"/>
                  </a:schemeClr>
                </a:solidFill>
              </a:rPr>
              <a:t>Peltzman</a:t>
            </a:r>
            <a:r>
              <a:rPr lang="en-US" sz="1600" dirty="0">
                <a:solidFill>
                  <a:schemeClr val="bg1">
                    <a:lumMod val="65000"/>
                  </a:schemeClr>
                </a:solidFill>
              </a:rPr>
              <a:t>, 1997; Konrad y </a:t>
            </a:r>
            <a:r>
              <a:rPr lang="en-US" sz="1600" dirty="0" err="1">
                <a:solidFill>
                  <a:schemeClr val="bg1">
                    <a:lumMod val="65000"/>
                  </a:schemeClr>
                </a:solidFill>
              </a:rPr>
              <a:t>Skaperdas</a:t>
            </a:r>
            <a:r>
              <a:rPr lang="en-US" sz="1600" dirty="0">
                <a:solidFill>
                  <a:schemeClr val="bg1">
                    <a:lumMod val="65000"/>
                  </a:schemeClr>
                </a:solidFill>
              </a:rPr>
              <a:t>, 1998; Levitt y Venkatesh 2000)</a:t>
            </a:r>
          </a:p>
          <a:p>
            <a:pPr lvl="1"/>
            <a:r>
              <a:rPr lang="en-US" sz="1600" dirty="0"/>
              <a:t>Los grupos criminales organizados como estados primitivos </a:t>
            </a:r>
            <a:r>
              <a:rPr lang="en-US" sz="1600" dirty="0">
                <a:solidFill>
                  <a:schemeClr val="bg1">
                    <a:lumMod val="65000"/>
                  </a:schemeClr>
                </a:solidFill>
              </a:rPr>
              <a:t>(por ejemplo, Tilly 1985, Olson 1993, Grossman 1996, Acemoglu y Robinson 2006, North et al. 2009, Sánchez de La Sierra 2020)</a:t>
            </a:r>
          </a:p>
          <a:p>
            <a:pPr lvl="1"/>
            <a:r>
              <a:rPr lang="en-US" sz="1600" dirty="0" err="1"/>
              <a:t>Gobierno</a:t>
            </a:r>
            <a:r>
              <a:rPr lang="en-US" sz="1600" dirty="0"/>
              <a:t> criminal </a:t>
            </a:r>
            <a:r>
              <a:rPr lang="en-US" sz="1600" dirty="0">
                <a:solidFill>
                  <a:schemeClr val="bg1">
                    <a:lumMod val="65000"/>
                  </a:schemeClr>
                </a:solidFill>
              </a:rPr>
              <a:t>(por ejemplo, Arias 2006, Lessing et al. 2019, Lessing, 2020, Melnikov et al. 2020, Gambetta 1996, </a:t>
            </a:r>
            <a:r>
              <a:rPr lang="en-US" sz="1600" dirty="0" err="1">
                <a:solidFill>
                  <a:schemeClr val="bg1">
                    <a:lumMod val="65000"/>
                  </a:schemeClr>
                </a:solidFill>
              </a:rPr>
              <a:t>Skaperdas </a:t>
            </a:r>
            <a:r>
              <a:rPr lang="en-US" sz="1600" dirty="0">
                <a:solidFill>
                  <a:schemeClr val="bg1">
                    <a:lumMod val="65000"/>
                  </a:schemeClr>
                </a:solidFill>
              </a:rPr>
              <a:t>2001, Skarbek, 2011)</a:t>
            </a:r>
          </a:p>
          <a:p>
            <a:pPr lvl="1"/>
            <a:r>
              <a:rPr lang="en-US" sz="1600" dirty="0"/>
              <a:t>Gobierno rebelde y otros actores no estatales como sustitutos del Estado </a:t>
            </a:r>
            <a:r>
              <a:rPr lang="en-US" sz="1600" dirty="0">
                <a:solidFill>
                  <a:schemeClr val="bg1">
                    <a:lumMod val="65000"/>
                  </a:schemeClr>
                </a:solidFill>
              </a:rPr>
              <a:t>(por ejemplo, Berman et al. 2011, 2013, </a:t>
            </a:r>
            <a:r>
              <a:rPr lang="en-US" sz="1600" dirty="0" err="1">
                <a:solidFill>
                  <a:schemeClr val="bg1">
                    <a:lumMod val="65000"/>
                  </a:schemeClr>
                </a:solidFill>
              </a:rPr>
              <a:t>Arjona </a:t>
            </a:r>
            <a:r>
              <a:rPr lang="en-US" sz="1600" dirty="0">
                <a:solidFill>
                  <a:schemeClr val="bg1">
                    <a:lumMod val="65000"/>
                  </a:schemeClr>
                </a:solidFill>
              </a:rPr>
              <a:t>2016, </a:t>
            </a:r>
            <a:r>
              <a:rPr lang="en-US" sz="1600" dirty="0" err="1">
                <a:solidFill>
                  <a:schemeClr val="bg1">
                    <a:lumMod val="65000"/>
                  </a:schemeClr>
                </a:solidFill>
              </a:rPr>
              <a:t>Kasfir </a:t>
            </a:r>
            <a:r>
              <a:rPr lang="en-US" sz="1600" dirty="0">
                <a:solidFill>
                  <a:schemeClr val="bg1">
                    <a:lumMod val="65000"/>
                  </a:schemeClr>
                </a:solidFill>
              </a:rPr>
              <a:t>2015, Berman y </a:t>
            </a:r>
            <a:r>
              <a:rPr lang="en-US" sz="1600" dirty="0" err="1">
                <a:solidFill>
                  <a:schemeClr val="bg1">
                    <a:lumMod val="65000"/>
                  </a:schemeClr>
                </a:solidFill>
              </a:rPr>
              <a:t>Laitin </a:t>
            </a:r>
            <a:r>
              <a:rPr lang="en-US" sz="1600" dirty="0">
                <a:solidFill>
                  <a:schemeClr val="bg1">
                    <a:lumMod val="65000"/>
                  </a:schemeClr>
                </a:solidFill>
              </a:rPr>
              <a:t>2008, </a:t>
            </a:r>
            <a:r>
              <a:rPr lang="en-US" sz="1600" dirty="0" err="1">
                <a:solidFill>
                  <a:schemeClr val="bg1">
                    <a:lumMod val="65000"/>
                  </a:schemeClr>
                </a:solidFill>
              </a:rPr>
              <a:t>Kalyvas </a:t>
            </a:r>
            <a:r>
              <a:rPr lang="en-US" sz="1600" dirty="0">
                <a:solidFill>
                  <a:schemeClr val="bg1">
                    <a:lumMod val="65000"/>
                  </a:schemeClr>
                </a:solidFill>
              </a:rPr>
              <a:t>2006, Acemoglu et al 2020)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4911218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76E68EB9-B176-5344-9E21-5E5D77B265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Hoy </a:t>
            </a:r>
            <a:r>
              <a:rPr lang="en-US" dirty="0" err="1"/>
              <a:t>existen</a:t>
            </a:r>
            <a:r>
              <a:rPr lang="en-US" dirty="0"/>
              <a:t> </a:t>
            </a:r>
            <a:r>
              <a:rPr lang="en-US" dirty="0" err="1"/>
              <a:t>todos</a:t>
            </a:r>
            <a:r>
              <a:rPr lang="en-US" dirty="0"/>
              <a:t> los ingredientes para </a:t>
            </a:r>
            <a:r>
              <a:rPr lang="en-US" dirty="0" err="1"/>
              <a:t>el</a:t>
            </a:r>
            <a:r>
              <a:rPr lang="en-US" dirty="0"/>
              <a:t> </a:t>
            </a:r>
            <a:r>
              <a:rPr lang="en-US" dirty="0" err="1"/>
              <a:t>conflicto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529759E-6FE7-6146-A057-869F1F55C59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En ausencia de un tercero que haga </a:t>
            </a:r>
            <a:r>
              <a:rPr lang="en-US" dirty="0" err="1"/>
              <a:t>cumplir</a:t>
            </a:r>
            <a:r>
              <a:rPr lang="en-US" dirty="0"/>
              <a:t> las </a:t>
            </a:r>
            <a:r>
              <a:rPr lang="en-US" dirty="0" err="1"/>
              <a:t>normas</a:t>
            </a:r>
            <a:r>
              <a:rPr lang="en-US" dirty="0"/>
              <a:t>, una situación de "anarquía" con una serie de factores de riesgo </a:t>
            </a:r>
            <a:r>
              <a:rPr lang="en-US" dirty="0">
                <a:solidFill>
                  <a:schemeClr val="bg1">
                    <a:lumMod val="65000"/>
                  </a:schemeClr>
                </a:solidFill>
              </a:rPr>
              <a:t>(</a:t>
            </a:r>
            <a:r>
              <a:rPr lang="en-US" dirty="0" err="1">
                <a:solidFill>
                  <a:schemeClr val="bg1">
                    <a:lumMod val="65000"/>
                  </a:schemeClr>
                </a:solidFill>
              </a:rPr>
              <a:t>Blattman</a:t>
            </a:r>
            <a:r>
              <a:rPr lang="en-US" dirty="0">
                <a:solidFill>
                  <a:schemeClr val="bg1">
                    <a:lumMod val="65000"/>
                  </a:schemeClr>
                </a:solidFill>
              </a:rPr>
              <a:t> 2022)</a:t>
            </a:r>
            <a:r>
              <a:rPr lang="en-US" dirty="0"/>
              <a:t>:</a:t>
            </a:r>
          </a:p>
          <a:p>
            <a:pPr marL="0" indent="0">
              <a:buNone/>
            </a:pPr>
            <a:endParaRPr lang="en-US" dirty="0"/>
          </a:p>
          <a:p>
            <a:pPr marL="493713" indent="-442913">
              <a:buFont typeface="+mj-lt"/>
              <a:buAutoNum type="arabicPeriod"/>
            </a:pPr>
            <a:r>
              <a:rPr lang="en-US" b="1" dirty="0"/>
              <a:t>Problemas de agencia: </a:t>
            </a:r>
            <a:r>
              <a:rPr lang="en-US" dirty="0"/>
              <a:t>La guerra tiene externalidades negativas no internalizadas por el líder del combo</a:t>
            </a:r>
          </a:p>
          <a:p>
            <a:pPr marL="514350" indent="-457200">
              <a:buFont typeface="+mj-lt"/>
              <a:buAutoNum type="arabicPeriod"/>
            </a:pPr>
            <a:r>
              <a:rPr lang="en-US" b="1" dirty="0"/>
              <a:t>Preferencias violentas: </a:t>
            </a:r>
            <a:r>
              <a:rPr lang="en-US" dirty="0"/>
              <a:t>Venganza, gloria</a:t>
            </a:r>
          </a:p>
          <a:p>
            <a:pPr marL="514350" indent="-457200">
              <a:buFont typeface="+mj-lt"/>
              <a:buAutoNum type="arabicPeriod"/>
            </a:pPr>
            <a:r>
              <a:rPr lang="en-US" b="1" dirty="0"/>
              <a:t>Comportamiento irracional: </a:t>
            </a:r>
            <a:r>
              <a:rPr lang="en-US" dirty="0"/>
              <a:t>Ira, exceso de confianza</a:t>
            </a:r>
          </a:p>
          <a:p>
            <a:pPr marL="514350" indent="-457200">
              <a:buFont typeface="+mj-lt"/>
              <a:buAutoNum type="arabicPeriod"/>
            </a:pPr>
            <a:r>
              <a:rPr lang="en-US" b="1" dirty="0"/>
              <a:t>Asimetrías de información: </a:t>
            </a:r>
            <a:r>
              <a:rPr lang="en-US" dirty="0"/>
              <a:t>"Reputación racional"</a:t>
            </a:r>
          </a:p>
          <a:p>
            <a:pPr marL="514350" indent="-457200">
              <a:buFont typeface="+mj-lt"/>
              <a:buAutoNum type="arabicPeriod"/>
            </a:pPr>
            <a:r>
              <a:rPr lang="en-US" b="1" dirty="0"/>
              <a:t>Problemas de compromiso: </a:t>
            </a:r>
            <a:r>
              <a:rPr lang="en-US" dirty="0"/>
              <a:t>Cambios rápidos de poder, especialmente por los cambios de alianzas (problemas de formación de coaliciones)</a:t>
            </a:r>
          </a:p>
          <a:p>
            <a:pPr marL="514350" indent="-457200">
              <a:buFont typeface="+mj-lt"/>
              <a:buAutoNum type="arabicPeriod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3650651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D2A72B4-4C1D-8E4F-9BCF-41A1F17ABF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200" y="228600"/>
            <a:ext cx="11963400" cy="1143000"/>
          </a:xfrm>
        </p:spPr>
        <p:txBody>
          <a:bodyPr/>
          <a:lstStyle/>
          <a:p>
            <a:r>
              <a:rPr lang="en-US" dirty="0"/>
              <a:t>Los razones parecen resolver problemas de negociación, desempeñando la misma función que los pacificadores, los mediadores </a:t>
            </a:r>
            <a:br>
              <a:rPr lang="en-US" dirty="0"/>
            </a:br>
            <a:r>
              <a:rPr lang="en-US" sz="2200" dirty="0">
                <a:solidFill>
                  <a:schemeClr val="bg1">
                    <a:lumMod val="65000"/>
                  </a:schemeClr>
                </a:solidFill>
              </a:rPr>
              <a:t>(</a:t>
            </a:r>
            <a:r>
              <a:rPr lang="en-US" sz="2200" dirty="0" err="1">
                <a:solidFill>
                  <a:schemeClr val="bg1">
                    <a:lumMod val="65000"/>
                  </a:schemeClr>
                </a:solidFill>
              </a:rPr>
              <a:t>Fortna </a:t>
            </a:r>
            <a:r>
              <a:rPr lang="en-US" sz="2200" dirty="0">
                <a:solidFill>
                  <a:schemeClr val="bg1">
                    <a:lumMod val="65000"/>
                  </a:schemeClr>
                </a:solidFill>
              </a:rPr>
              <a:t>2007, </a:t>
            </a:r>
            <a:r>
              <a:rPr lang="en-US" sz="2200" dirty="0" err="1">
                <a:solidFill>
                  <a:schemeClr val="bg1">
                    <a:lumMod val="65000"/>
                  </a:schemeClr>
                </a:solidFill>
              </a:rPr>
              <a:t>Beber </a:t>
            </a:r>
            <a:r>
              <a:rPr lang="en-US" sz="2200" dirty="0">
                <a:solidFill>
                  <a:schemeClr val="bg1">
                    <a:lumMod val="65000"/>
                  </a:schemeClr>
                </a:solidFill>
              </a:rPr>
              <a:t>2013, </a:t>
            </a:r>
            <a:r>
              <a:rPr lang="en-US" sz="2200" dirty="0" err="1">
                <a:solidFill>
                  <a:schemeClr val="bg1">
                    <a:lumMod val="65000"/>
                  </a:schemeClr>
                </a:solidFill>
              </a:rPr>
              <a:t>Blattman </a:t>
            </a:r>
            <a:r>
              <a:rPr lang="en-US" sz="2200" dirty="0">
                <a:solidFill>
                  <a:schemeClr val="bg1">
                    <a:lumMod val="65000"/>
                  </a:schemeClr>
                </a:solidFill>
              </a:rPr>
              <a:t>2022)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1E2A9B9-7A93-194E-B13A-A6FA97D9D9F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1828800"/>
            <a:ext cx="10972800" cy="4800600"/>
          </a:xfrm>
        </p:spPr>
        <p:txBody>
          <a:bodyPr/>
          <a:lstStyle/>
          <a:p>
            <a:pPr marL="457200" indent="-457200">
              <a:buFont typeface="+mj-lt"/>
              <a:buAutoNum type="arabicPeriod"/>
            </a:pPr>
            <a:r>
              <a:rPr lang="en-US" sz="2200" dirty="0" err="1"/>
              <a:t>Reducen</a:t>
            </a:r>
            <a:r>
              <a:rPr lang="en-US" sz="2200" dirty="0"/>
              <a:t> la información imperfecta</a:t>
            </a:r>
          </a:p>
          <a:p>
            <a:pPr marL="857250" lvl="1" indent="-457200"/>
            <a:r>
              <a:rPr lang="en-US" sz="2000" dirty="0" err="1"/>
              <a:t>Proporcionan</a:t>
            </a:r>
            <a:r>
              <a:rPr lang="en-US" sz="2000" dirty="0"/>
              <a:t> un foro de negociación</a:t>
            </a:r>
          </a:p>
          <a:p>
            <a:pPr marL="457200" indent="-457200">
              <a:buFont typeface="+mj-lt"/>
              <a:buAutoNum type="arabicPeriod"/>
            </a:pPr>
            <a:endParaRPr lang="en-US" sz="800" dirty="0"/>
          </a:p>
          <a:p>
            <a:pPr marL="457200" indent="-457200">
              <a:buFont typeface="+mj-lt"/>
              <a:buAutoNum type="arabicPeriod"/>
            </a:pPr>
            <a:r>
              <a:rPr lang="en-US" sz="2200" dirty="0" err="1"/>
              <a:t>Resuelven</a:t>
            </a:r>
            <a:r>
              <a:rPr lang="en-US" sz="2200" dirty="0"/>
              <a:t> los problemas de compromiso</a:t>
            </a:r>
          </a:p>
          <a:p>
            <a:pPr marL="857250" lvl="1" indent="-457200"/>
            <a:r>
              <a:rPr lang="en-US" sz="2000" dirty="0"/>
              <a:t>Hacer cumplir las fronteras, los contratos y otros compromisos</a:t>
            </a:r>
          </a:p>
          <a:p>
            <a:pPr marL="457200" indent="-457200">
              <a:buFont typeface="+mj-lt"/>
              <a:buAutoNum type="arabicPeriod"/>
            </a:pPr>
            <a:endParaRPr lang="en-US" sz="800" dirty="0"/>
          </a:p>
          <a:p>
            <a:pPr marL="457200" indent="-457200">
              <a:buFont typeface="+mj-lt"/>
              <a:buAutoNum type="arabicPeriod"/>
            </a:pPr>
            <a:r>
              <a:rPr lang="en-US" sz="2200" dirty="0" err="1"/>
              <a:t>Obligan</a:t>
            </a:r>
            <a:r>
              <a:rPr lang="en-US" sz="2200" dirty="0"/>
              <a:t> a los líderes a </a:t>
            </a:r>
            <a:r>
              <a:rPr lang="en-US" sz="2200" dirty="0" err="1"/>
              <a:t>internalizar</a:t>
            </a:r>
            <a:r>
              <a:rPr lang="en-US" sz="2200" dirty="0"/>
              <a:t> las externalidades negativas de la violencia</a:t>
            </a:r>
          </a:p>
          <a:p>
            <a:pPr marL="857250" lvl="1" indent="-457200"/>
            <a:r>
              <a:rPr lang="en-US" sz="2000" dirty="0" err="1"/>
              <a:t>Amenazan</a:t>
            </a:r>
            <a:r>
              <a:rPr lang="en-US" sz="2000" dirty="0"/>
              <a:t> y </a:t>
            </a:r>
            <a:r>
              <a:rPr lang="en-US" sz="2000" dirty="0" err="1"/>
              <a:t>disciplinan</a:t>
            </a:r>
            <a:r>
              <a:rPr lang="en-US" sz="2000" dirty="0"/>
              <a:t> para corregir</a:t>
            </a:r>
          </a:p>
          <a:p>
            <a:pPr marL="1257300" lvl="2" indent="-457200"/>
            <a:r>
              <a:rPr lang="en-US" sz="1800" dirty="0"/>
              <a:t>Líderes incontrolados que ignoran </a:t>
            </a:r>
            <a:r>
              <a:rPr lang="en-US" sz="1800" dirty="0" err="1"/>
              <a:t>los</a:t>
            </a:r>
            <a:r>
              <a:rPr lang="en-US" sz="1800" dirty="0"/>
              <a:t> </a:t>
            </a:r>
            <a:r>
              <a:rPr lang="en-US" sz="1800" dirty="0" err="1"/>
              <a:t>costos</a:t>
            </a:r>
            <a:r>
              <a:rPr lang="en-US" sz="1800" dirty="0"/>
              <a:t> más amplios de sus acciones</a:t>
            </a:r>
          </a:p>
          <a:p>
            <a:pPr marL="1257300" lvl="2" indent="-457200"/>
            <a:r>
              <a:rPr lang="en-US" sz="1800" dirty="0"/>
              <a:t>Gusto por la violencia (gloria de la venganza)</a:t>
            </a:r>
          </a:p>
          <a:p>
            <a:pPr marL="1257300" lvl="2" indent="-457200"/>
            <a:r>
              <a:rPr lang="en-US" sz="1800" dirty="0"/>
              <a:t>Decisiones irracionales o emocionales</a:t>
            </a:r>
          </a:p>
          <a:p>
            <a:pPr marL="457200" indent="-457200">
              <a:buFont typeface="+mj-lt"/>
              <a:buAutoNum type="arabicPeriod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292991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A9E1F834-5EAD-459C-43C0-0A863AEDE75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2900" y="2552109"/>
            <a:ext cx="11506200" cy="4305891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FDEAED91-841E-6AAC-53BE-016AFC063798}"/>
              </a:ext>
            </a:extLst>
          </p:cNvPr>
          <p:cNvSpPr/>
          <p:nvPr/>
        </p:nvSpPr>
        <p:spPr>
          <a:xfrm>
            <a:off x="457200" y="1733020"/>
            <a:ext cx="2590800" cy="4552890"/>
          </a:xfrm>
          <a:prstGeom prst="rect">
            <a:avLst/>
          </a:prstGeom>
          <a:solidFill>
            <a:schemeClr val="accent1">
              <a:alpha val="30557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O" dirty="0">
                <a:solidFill>
                  <a:schemeClr val="tx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Guerra entre el cartel y el Estado</a:t>
            </a:r>
          </a:p>
          <a:p>
            <a:pPr algn="ctr"/>
            <a:endParaRPr lang="en-CO" dirty="0">
              <a:solidFill>
                <a:schemeClr val="tx1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algn="ctr"/>
            <a:endParaRPr lang="en-CO" dirty="0">
              <a:solidFill>
                <a:schemeClr val="tx1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algn="ctr"/>
            <a:endParaRPr lang="en-CO" dirty="0">
              <a:solidFill>
                <a:schemeClr val="tx1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algn="ctr"/>
            <a:endParaRPr lang="en-CO" dirty="0">
              <a:solidFill>
                <a:schemeClr val="tx1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algn="ctr"/>
            <a:endParaRPr lang="en-CO" dirty="0">
              <a:solidFill>
                <a:schemeClr val="tx1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algn="ctr"/>
            <a:endParaRPr lang="en-CO" dirty="0">
              <a:solidFill>
                <a:schemeClr val="tx1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algn="ctr"/>
            <a:endParaRPr lang="en-CO" dirty="0">
              <a:solidFill>
                <a:schemeClr val="tx1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algn="ctr"/>
            <a:endParaRPr lang="en-CO" dirty="0">
              <a:solidFill>
                <a:schemeClr val="tx1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algn="ctr"/>
            <a:endParaRPr lang="en-CO" dirty="0">
              <a:solidFill>
                <a:schemeClr val="tx1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algn="ctr"/>
            <a:endParaRPr lang="en-CO" dirty="0">
              <a:solidFill>
                <a:schemeClr val="tx1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algn="ctr"/>
            <a:endParaRPr lang="en-CO" dirty="0">
              <a:solidFill>
                <a:schemeClr val="tx1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algn="ctr"/>
            <a:endParaRPr lang="en-CO" dirty="0">
              <a:solidFill>
                <a:schemeClr val="tx1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algn="ctr"/>
            <a:endParaRPr lang="en-CO" dirty="0">
              <a:solidFill>
                <a:schemeClr val="tx1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B548ECB4-4252-F6A6-7DB7-CD4C15ED27FC}"/>
              </a:ext>
            </a:extLst>
          </p:cNvPr>
          <p:cNvSpPr/>
          <p:nvPr/>
        </p:nvSpPr>
        <p:spPr>
          <a:xfrm>
            <a:off x="3048000" y="1733020"/>
            <a:ext cx="2743200" cy="4552890"/>
          </a:xfrm>
          <a:prstGeom prst="rect">
            <a:avLst/>
          </a:prstGeom>
          <a:solidFill>
            <a:schemeClr val="accent3">
              <a:lumMod val="60000"/>
              <a:lumOff val="40000"/>
              <a:alpha val="30557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O" dirty="0">
                <a:solidFill>
                  <a:schemeClr val="tx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Conflicto de sucesión, guerrilla y grupos paramilitares presentes</a:t>
            </a:r>
          </a:p>
          <a:p>
            <a:pPr algn="ctr"/>
            <a:endParaRPr lang="en-CO" dirty="0">
              <a:solidFill>
                <a:schemeClr val="tx1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algn="ctr"/>
            <a:endParaRPr lang="en-CO" dirty="0">
              <a:solidFill>
                <a:schemeClr val="tx1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algn="ctr"/>
            <a:endParaRPr lang="en-CO" dirty="0">
              <a:solidFill>
                <a:schemeClr val="tx1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algn="ctr"/>
            <a:endParaRPr lang="en-CO" dirty="0">
              <a:solidFill>
                <a:schemeClr val="tx1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algn="ctr"/>
            <a:endParaRPr lang="en-CO" dirty="0">
              <a:solidFill>
                <a:schemeClr val="tx1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algn="ctr"/>
            <a:endParaRPr lang="en-CO" dirty="0">
              <a:solidFill>
                <a:schemeClr val="tx1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algn="ctr"/>
            <a:endParaRPr lang="en-CO" dirty="0">
              <a:solidFill>
                <a:schemeClr val="tx1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algn="ctr"/>
            <a:endParaRPr lang="en-CO" dirty="0">
              <a:solidFill>
                <a:schemeClr val="tx1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algn="ctr"/>
            <a:endParaRPr lang="en-CO" dirty="0">
              <a:solidFill>
                <a:schemeClr val="tx1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algn="ctr"/>
            <a:endParaRPr lang="en-CO" dirty="0">
              <a:solidFill>
                <a:schemeClr val="tx1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algn="ctr"/>
            <a:endParaRPr lang="en-CO" dirty="0">
              <a:solidFill>
                <a:schemeClr val="tx1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algn="ctr"/>
            <a:endParaRPr lang="en-CO" dirty="0">
              <a:solidFill>
                <a:schemeClr val="tx1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algn="ctr"/>
            <a:endParaRPr lang="en-CO" dirty="0">
              <a:solidFill>
                <a:schemeClr val="tx1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ABEB3B8-4463-2051-FBF1-51D6CC596853}"/>
              </a:ext>
            </a:extLst>
          </p:cNvPr>
          <p:cNvSpPr txBox="1"/>
          <p:nvPr/>
        </p:nvSpPr>
        <p:spPr>
          <a:xfrm rot="16200000">
            <a:off x="2334172" y="4631839"/>
            <a:ext cx="13397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O" dirty="0">
                <a:latin typeface="Calibri Light" panose="020F0302020204030204" pitchFamily="34" charset="0"/>
                <a:cs typeface="Calibri Light" panose="020F0302020204030204" pitchFamily="34" charset="0"/>
              </a:rPr>
              <a:t>Muere Escobar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F018C68E-03BC-8B8E-2786-579FE0CC9370}"/>
              </a:ext>
            </a:extLst>
          </p:cNvPr>
          <p:cNvSpPr/>
          <p:nvPr/>
        </p:nvSpPr>
        <p:spPr>
          <a:xfrm>
            <a:off x="5779873" y="1733020"/>
            <a:ext cx="1840127" cy="4552890"/>
          </a:xfrm>
          <a:prstGeom prst="rect">
            <a:avLst/>
          </a:prstGeom>
          <a:solidFill>
            <a:schemeClr val="accent2">
              <a:lumMod val="60000"/>
              <a:lumOff val="40000"/>
              <a:alpha val="30557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O" dirty="0">
                <a:solidFill>
                  <a:schemeClr val="tx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Berna monopoliza el poder</a:t>
            </a:r>
          </a:p>
          <a:p>
            <a:pPr algn="ctr"/>
            <a:endParaRPr lang="en-CO" dirty="0">
              <a:solidFill>
                <a:schemeClr val="tx1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algn="ctr"/>
            <a:endParaRPr lang="en-CO" dirty="0">
              <a:solidFill>
                <a:schemeClr val="tx1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algn="ctr"/>
            <a:endParaRPr lang="en-CO" dirty="0">
              <a:solidFill>
                <a:schemeClr val="tx1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algn="ctr"/>
            <a:endParaRPr lang="en-CO" dirty="0">
              <a:solidFill>
                <a:schemeClr val="tx1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algn="ctr"/>
            <a:endParaRPr lang="en-CO" dirty="0">
              <a:solidFill>
                <a:schemeClr val="tx1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algn="ctr"/>
            <a:endParaRPr lang="en-CO" dirty="0">
              <a:solidFill>
                <a:schemeClr val="tx1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algn="ctr"/>
            <a:endParaRPr lang="en-CO" dirty="0">
              <a:solidFill>
                <a:schemeClr val="tx1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algn="ctr"/>
            <a:endParaRPr lang="en-CO" dirty="0">
              <a:solidFill>
                <a:schemeClr val="tx1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algn="ctr"/>
            <a:endParaRPr lang="en-CO" dirty="0">
              <a:solidFill>
                <a:schemeClr val="tx1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algn="ctr"/>
            <a:endParaRPr lang="en-CO" dirty="0">
              <a:solidFill>
                <a:schemeClr val="tx1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algn="ctr"/>
            <a:endParaRPr lang="en-CO" dirty="0">
              <a:solidFill>
                <a:schemeClr val="tx1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algn="ctr"/>
            <a:endParaRPr lang="en-CO" dirty="0">
              <a:solidFill>
                <a:schemeClr val="tx1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algn="ctr"/>
            <a:endParaRPr lang="en-CO" dirty="0">
              <a:solidFill>
                <a:schemeClr val="tx1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02010A4-F048-369B-A77A-2C4F13EA3F0E}"/>
              </a:ext>
            </a:extLst>
          </p:cNvPr>
          <p:cNvSpPr txBox="1"/>
          <p:nvPr/>
        </p:nvSpPr>
        <p:spPr>
          <a:xfrm rot="16200000">
            <a:off x="4654412" y="3363114"/>
            <a:ext cx="22509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O" dirty="0">
                <a:latin typeface="Calibri Light" panose="020F0302020204030204" pitchFamily="34" charset="0"/>
                <a:cs typeface="Calibri Light" panose="020F0302020204030204" pitchFamily="34" charset="0"/>
              </a:rPr>
              <a:t>Berna gana la sucesión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8DC285AF-02C9-6473-BD8D-CEB0302297A2}"/>
              </a:ext>
            </a:extLst>
          </p:cNvPr>
          <p:cNvSpPr/>
          <p:nvPr/>
        </p:nvSpPr>
        <p:spPr>
          <a:xfrm>
            <a:off x="7603009" y="1733019"/>
            <a:ext cx="1236191" cy="4552890"/>
          </a:xfrm>
          <a:prstGeom prst="rect">
            <a:avLst/>
          </a:prstGeom>
          <a:solidFill>
            <a:schemeClr val="accent5">
              <a:lumMod val="60000"/>
              <a:lumOff val="40000"/>
              <a:alpha val="30557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O" dirty="0">
                <a:solidFill>
                  <a:schemeClr val="tx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Guerra de sucesión</a:t>
            </a:r>
          </a:p>
          <a:p>
            <a:pPr algn="ctr"/>
            <a:endParaRPr lang="en-CO" dirty="0">
              <a:solidFill>
                <a:schemeClr val="tx1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algn="ctr"/>
            <a:endParaRPr lang="en-CO" dirty="0">
              <a:solidFill>
                <a:schemeClr val="tx1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algn="ctr"/>
            <a:endParaRPr lang="en-CO" dirty="0">
              <a:solidFill>
                <a:schemeClr val="tx1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algn="ctr"/>
            <a:endParaRPr lang="en-CO" dirty="0">
              <a:solidFill>
                <a:schemeClr val="tx1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algn="ctr"/>
            <a:endParaRPr lang="en-CO" dirty="0">
              <a:solidFill>
                <a:schemeClr val="tx1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algn="ctr"/>
            <a:endParaRPr lang="en-CO" dirty="0">
              <a:solidFill>
                <a:schemeClr val="tx1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algn="ctr"/>
            <a:endParaRPr lang="en-CO" dirty="0">
              <a:solidFill>
                <a:schemeClr val="tx1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algn="ctr"/>
            <a:endParaRPr lang="en-CO" dirty="0">
              <a:solidFill>
                <a:schemeClr val="tx1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algn="ctr"/>
            <a:endParaRPr lang="en-CO" dirty="0">
              <a:solidFill>
                <a:schemeClr val="tx1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algn="ctr"/>
            <a:endParaRPr lang="en-CO" dirty="0">
              <a:solidFill>
                <a:schemeClr val="tx1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algn="ctr"/>
            <a:endParaRPr lang="en-CO" dirty="0">
              <a:solidFill>
                <a:schemeClr val="tx1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algn="ctr"/>
            <a:endParaRPr lang="en-CO" dirty="0">
              <a:solidFill>
                <a:schemeClr val="tx1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algn="ctr"/>
            <a:endParaRPr lang="en-CO" dirty="0">
              <a:solidFill>
                <a:schemeClr val="tx1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1D584DC1-0DB4-FCE6-2C81-F6F1C92227B2}"/>
              </a:ext>
            </a:extLst>
          </p:cNvPr>
          <p:cNvSpPr txBox="1"/>
          <p:nvPr/>
        </p:nvSpPr>
        <p:spPr>
          <a:xfrm rot="16200000">
            <a:off x="6629411" y="4324461"/>
            <a:ext cx="19245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O" dirty="0">
                <a:latin typeface="Calibri Light" panose="020F0302020204030204" pitchFamily="34" charset="0"/>
                <a:cs typeface="Calibri Light" panose="020F0302020204030204" pitchFamily="34" charset="0"/>
              </a:rPr>
              <a:t>Berna es extraditado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785CBF4D-61B9-9682-C548-BD7474B90911}"/>
              </a:ext>
            </a:extLst>
          </p:cNvPr>
          <p:cNvSpPr/>
          <p:nvPr/>
        </p:nvSpPr>
        <p:spPr>
          <a:xfrm>
            <a:off x="8839200" y="1735262"/>
            <a:ext cx="2895600" cy="4552890"/>
          </a:xfrm>
          <a:prstGeom prst="rect">
            <a:avLst/>
          </a:prstGeom>
          <a:solidFill>
            <a:schemeClr val="bg2">
              <a:lumMod val="50000"/>
              <a:alpha val="30557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O" dirty="0">
                <a:solidFill>
                  <a:schemeClr val="tx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Oligopolio pacífico</a:t>
            </a:r>
          </a:p>
          <a:p>
            <a:pPr algn="ctr"/>
            <a:endParaRPr lang="en-CO" dirty="0">
              <a:solidFill>
                <a:schemeClr val="tx1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algn="ctr"/>
            <a:endParaRPr lang="en-CO" dirty="0">
              <a:solidFill>
                <a:schemeClr val="tx1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algn="ctr"/>
            <a:endParaRPr lang="en-CO" dirty="0">
              <a:solidFill>
                <a:schemeClr val="tx1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algn="ctr"/>
            <a:endParaRPr lang="en-CO" dirty="0">
              <a:solidFill>
                <a:schemeClr val="tx1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algn="ctr"/>
            <a:endParaRPr lang="en-CO" dirty="0">
              <a:solidFill>
                <a:schemeClr val="tx1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algn="ctr"/>
            <a:endParaRPr lang="en-CO" dirty="0">
              <a:solidFill>
                <a:schemeClr val="tx1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algn="ctr"/>
            <a:endParaRPr lang="en-CO" dirty="0">
              <a:solidFill>
                <a:schemeClr val="tx1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algn="ctr"/>
            <a:endParaRPr lang="en-CO" dirty="0">
              <a:solidFill>
                <a:schemeClr val="tx1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algn="ctr"/>
            <a:endParaRPr lang="en-CO" dirty="0">
              <a:solidFill>
                <a:schemeClr val="tx1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algn="ctr"/>
            <a:endParaRPr lang="en-CO" dirty="0">
              <a:solidFill>
                <a:schemeClr val="tx1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algn="ctr"/>
            <a:endParaRPr lang="en-CO" dirty="0">
              <a:solidFill>
                <a:schemeClr val="tx1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algn="ctr"/>
            <a:endParaRPr lang="en-CO" dirty="0">
              <a:solidFill>
                <a:schemeClr val="tx1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algn="ctr"/>
            <a:endParaRPr lang="en-CO" dirty="0">
              <a:solidFill>
                <a:schemeClr val="tx1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3A626547-2F47-742F-AC20-98874E19E888}"/>
              </a:ext>
            </a:extLst>
          </p:cNvPr>
          <p:cNvSpPr txBox="1"/>
          <p:nvPr/>
        </p:nvSpPr>
        <p:spPr>
          <a:xfrm rot="16200000">
            <a:off x="7720530" y="4118179"/>
            <a:ext cx="22147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O" dirty="0">
                <a:latin typeface="Calibri Light" panose="020F0302020204030204" pitchFamily="34" charset="0"/>
                <a:cs typeface="Calibri Light" panose="020F0302020204030204" pitchFamily="34" charset="0"/>
              </a:rPr>
              <a:t>Pacto entre razones</a:t>
            </a:r>
          </a:p>
        </p:txBody>
      </p:sp>
      <p:sp>
        <p:nvSpPr>
          <p:cNvPr id="15" name="Title 15">
            <a:extLst>
              <a:ext uri="{FF2B5EF4-FFF2-40B4-BE49-F238E27FC236}">
                <a16:creationId xmlns:a16="http://schemas.microsoft.com/office/drawing/2014/main" id="{6571F190-AF1E-06BE-6A72-7646CBB5F0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152400"/>
            <a:ext cx="10972800" cy="914400"/>
          </a:xfrm>
        </p:spPr>
        <p:txBody>
          <a:bodyPr/>
          <a:lstStyle/>
          <a:p>
            <a:r>
              <a:rPr lang="en-US" sz="2800" dirty="0"/>
              <a:t>Este sistema ha mantenido la paz, hasta cierto punto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38162FF9-BABB-17E5-E5BF-47444557301E}"/>
              </a:ext>
            </a:extLst>
          </p:cNvPr>
          <p:cNvSpPr/>
          <p:nvPr/>
        </p:nvSpPr>
        <p:spPr>
          <a:xfrm>
            <a:off x="4343400" y="1143000"/>
            <a:ext cx="316304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>
                <a:solidFill>
                  <a:schemeClr val="tx2"/>
                </a:solidFill>
                <a:latin typeface="Helvetica Light" panose="020B0403020202020204" pitchFamily="34" charset="0"/>
              </a:rPr>
              <a:t>Tasa de homicidios, 1985-2021</a:t>
            </a:r>
          </a:p>
        </p:txBody>
      </p:sp>
    </p:spTree>
    <p:extLst>
      <p:ext uri="{BB962C8B-B14F-4D97-AF65-F5344CB8AC3E}">
        <p14:creationId xmlns:p14="http://schemas.microsoft.com/office/powerpoint/2010/main" val="26318213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Content Placeholder 11">
            <a:extLst>
              <a:ext uri="{FF2B5EF4-FFF2-40B4-BE49-F238E27FC236}">
                <a16:creationId xmlns:a16="http://schemas.microsoft.com/office/drawing/2014/main" id="{F5144516-670D-E64E-8910-D9310CE2CFF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"/>
          <a:srcRect b="4368"/>
          <a:stretch/>
        </p:blipFill>
        <p:spPr>
          <a:xfrm>
            <a:off x="2055394" y="1676400"/>
            <a:ext cx="7850606" cy="5005137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F8B45FE5-1117-E420-28C0-98C0170E009B}"/>
              </a:ext>
            </a:extLst>
          </p:cNvPr>
          <p:cNvSpPr/>
          <p:nvPr/>
        </p:nvSpPr>
        <p:spPr>
          <a:xfrm>
            <a:off x="6400800" y="6376737"/>
            <a:ext cx="685800" cy="304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O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DEA52F3-AD22-114A-AF6E-D8D52F6AA1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304800"/>
            <a:ext cx="10972800" cy="1143000"/>
          </a:xfrm>
        </p:spPr>
        <p:txBody>
          <a:bodyPr/>
          <a:lstStyle/>
          <a:p>
            <a:r>
              <a:rPr lang="en-US" dirty="0"/>
              <a:t>Cómo el Estado utiliza el poder de </a:t>
            </a:r>
            <a:r>
              <a:rPr lang="en-US" dirty="0" err="1"/>
              <a:t>las razones </a:t>
            </a:r>
            <a:r>
              <a:rPr lang="en-US" dirty="0"/>
              <a:t>y el sistema penitenciario para facilitar la paz:</a:t>
            </a:r>
            <a:br>
              <a:rPr lang="en-US" dirty="0"/>
            </a:br>
            <a:r>
              <a:rPr lang="en-US" sz="2400" dirty="0"/>
              <a:t>El ejemplo de las negociaciones en la cárcel de La </a:t>
            </a:r>
            <a:r>
              <a:rPr lang="en-US" sz="2400" dirty="0" err="1"/>
              <a:t>Picota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3937739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4E9807-1824-5642-A4A2-BF62EEC194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Temas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1DC55AB-46B1-0843-B320-8519B4DC5AD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en-US" dirty="0">
                <a:solidFill>
                  <a:schemeClr val="bg1">
                    <a:lumMod val="75000"/>
                  </a:schemeClr>
                </a:solidFill>
              </a:rPr>
              <a:t>Contexto: Medellín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>
                <a:solidFill>
                  <a:schemeClr val="bg1">
                    <a:lumMod val="75000"/>
                  </a:schemeClr>
                </a:solidFill>
              </a:rPr>
              <a:t>Líneas de negocio y organización interna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>
                <a:solidFill>
                  <a:schemeClr val="bg1">
                    <a:lumMod val="75000"/>
                  </a:schemeClr>
                </a:solidFill>
              </a:rPr>
              <a:t>Estructura del mercado (y teoría de la </a:t>
            </a:r>
            <a:r>
              <a:rPr lang="en-US" dirty="0" err="1">
                <a:solidFill>
                  <a:schemeClr val="bg1">
                    <a:lumMod val="75000"/>
                  </a:schemeClr>
                </a:solidFill>
              </a:rPr>
              <a:t>firma</a:t>
            </a:r>
            <a:r>
              <a:rPr lang="en-US" dirty="0">
                <a:solidFill>
                  <a:schemeClr val="bg1">
                    <a:lumMod val="75000"/>
                  </a:schemeClr>
                </a:solidFill>
              </a:rPr>
              <a:t> criminal)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>
                <a:solidFill>
                  <a:schemeClr val="bg1">
                    <a:lumMod val="75000"/>
                  </a:schemeClr>
                </a:solidFill>
              </a:rPr>
              <a:t>Gestión de la colusión I: Los precios de las </a:t>
            </a:r>
            <a:r>
              <a:rPr lang="en-US" dirty="0" err="1">
                <a:solidFill>
                  <a:schemeClr val="bg1">
                    <a:lumMod val="75000"/>
                  </a:schemeClr>
                </a:solidFill>
              </a:rPr>
              <a:t>drogas</a:t>
            </a:r>
            <a:endParaRPr lang="en-US" dirty="0">
              <a:solidFill>
                <a:schemeClr val="bg1">
                  <a:lumMod val="75000"/>
                </a:schemeClr>
              </a:solidFill>
            </a:endParaRPr>
          </a:p>
          <a:p>
            <a:pPr marL="514350" indent="-514350">
              <a:buFont typeface="+mj-lt"/>
              <a:buAutoNum type="arabicPeriod"/>
            </a:pPr>
            <a:r>
              <a:rPr lang="en-US" dirty="0">
                <a:solidFill>
                  <a:schemeClr val="bg1">
                    <a:lumMod val="75000"/>
                  </a:schemeClr>
                </a:solidFill>
              </a:rPr>
              <a:t>Gestión de la colusión II: Conflicto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err="1"/>
              <a:t>Gobierno</a:t>
            </a:r>
            <a:r>
              <a:rPr lang="en-US" dirty="0"/>
              <a:t> criminal de civiles</a:t>
            </a:r>
          </a:p>
        </p:txBody>
      </p:sp>
    </p:spTree>
    <p:extLst>
      <p:ext uri="{BB962C8B-B14F-4D97-AF65-F5344CB8AC3E}">
        <p14:creationId xmlns:p14="http://schemas.microsoft.com/office/powerpoint/2010/main" val="423361249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981E2A-2817-6D44-B509-7E25B3C059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76200"/>
            <a:ext cx="11658600" cy="914400"/>
          </a:xfrm>
        </p:spPr>
        <p:txBody>
          <a:bodyPr/>
          <a:lstStyle/>
          <a:p>
            <a:pPr marL="0" indent="0">
              <a:buNone/>
            </a:pPr>
            <a:r>
              <a:rPr lang="en-US" sz="2400" dirty="0"/>
              <a:t>La mayoría de los barrios tienen un duopolio de servicios de protección</a:t>
            </a:r>
            <a:br>
              <a:rPr lang="en-US" sz="2400" dirty="0"/>
            </a:br>
            <a:r>
              <a:rPr lang="en-US" sz="2000" dirty="0">
                <a:solidFill>
                  <a:schemeClr val="tx2"/>
                </a:solidFill>
              </a:rPr>
              <a:t>Encuesta de 2019 a unos 7.000 residentes y </a:t>
            </a:r>
            <a:r>
              <a:rPr lang="en-US" sz="2000" dirty="0" err="1">
                <a:solidFill>
                  <a:schemeClr val="tx2"/>
                </a:solidFill>
              </a:rPr>
              <a:t>dueños</a:t>
            </a:r>
            <a:r>
              <a:rPr lang="en-US" sz="2000" dirty="0">
                <a:solidFill>
                  <a:schemeClr val="tx2"/>
                </a:solidFill>
              </a:rPr>
              <a:t> de </a:t>
            </a:r>
            <a:r>
              <a:rPr lang="en-US" sz="2000" dirty="0" err="1">
                <a:solidFill>
                  <a:schemeClr val="tx2"/>
                </a:solidFill>
              </a:rPr>
              <a:t>negocios</a:t>
            </a:r>
            <a:r>
              <a:rPr lang="en-US" sz="2000" dirty="0">
                <a:solidFill>
                  <a:schemeClr val="tx2"/>
                </a:solidFill>
              </a:rPr>
              <a:t>, representativa de los 223 barrios de ingresos bajos y medios</a:t>
            </a:r>
            <a:endParaRPr lang="en-US" sz="2400" dirty="0">
              <a:solidFill>
                <a:schemeClr val="tx2"/>
              </a:solidFill>
            </a:endParaRPr>
          </a:p>
        </p:txBody>
      </p:sp>
      <p:pic>
        <p:nvPicPr>
          <p:cNvPr id="5" name="Picture 4" descr="A close up of text on a white background&#10;&#10;Description automatically generated">
            <a:extLst>
              <a:ext uri="{FF2B5EF4-FFF2-40B4-BE49-F238E27FC236}">
                <a16:creationId xmlns:a16="http://schemas.microsoft.com/office/drawing/2014/main" id="{F3182C3C-89C8-A141-ACF7-F5677B2B39A6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46286" y="1211203"/>
            <a:ext cx="8388314" cy="54943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007969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41519EC4-968E-204F-BF81-9685347CF10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0800" y="356263"/>
            <a:ext cx="8229600" cy="6202908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6ACC6B21-BC65-5FCC-ED67-FA487CE7D928}"/>
              </a:ext>
            </a:extLst>
          </p:cNvPr>
          <p:cNvSpPr txBox="1"/>
          <p:nvPr/>
        </p:nvSpPr>
        <p:spPr>
          <a:xfrm>
            <a:off x="9648228" y="298829"/>
            <a:ext cx="193514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O" sz="1400" dirty="0"/>
              <a:t>Más gobierno criminal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2C26BF13-4759-2A47-A222-F89D4C23DF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762000"/>
            <a:ext cx="2971800" cy="2286000"/>
          </a:xfrm>
          <a:solidFill>
            <a:schemeClr val="bg1"/>
          </a:solidFill>
        </p:spPr>
        <p:txBody>
          <a:bodyPr/>
          <a:lstStyle/>
          <a:p>
            <a:pPr algn="l"/>
            <a:r>
              <a:rPr lang="en-US" sz="2800" dirty="0" err="1"/>
              <a:t>Gobierno</a:t>
            </a:r>
            <a:r>
              <a:rPr lang="en-US" sz="2800" dirty="0"/>
              <a:t> del Estado </a:t>
            </a:r>
            <a:r>
              <a:rPr lang="en-US" sz="2800" dirty="0" err="1"/>
              <a:t>relativo</a:t>
            </a:r>
            <a:r>
              <a:rPr lang="en-US" sz="2800" dirty="0"/>
              <a:t> a </a:t>
            </a:r>
            <a:r>
              <a:rPr lang="en-US" sz="2800" dirty="0" err="1"/>
              <a:t>los</a:t>
            </a:r>
            <a:r>
              <a:rPr lang="en-US" sz="2800" dirty="0"/>
              <a:t> combos</a:t>
            </a:r>
            <a:br>
              <a:rPr lang="en-US" sz="2800" dirty="0"/>
            </a:br>
            <a:br>
              <a:rPr lang="en-US" sz="2800" dirty="0"/>
            </a:br>
            <a:r>
              <a:rPr lang="en-US" sz="2400" dirty="0">
                <a:solidFill>
                  <a:schemeClr val="tx2"/>
                </a:solidFill>
              </a:rPr>
              <a:t>Los promedios ocultan una gran variación entre barrios</a:t>
            </a:r>
            <a:endParaRPr lang="en-US" sz="2800" dirty="0">
              <a:solidFill>
                <a:schemeClr val="tx2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C95D755-EFCF-2707-2924-124CAA7BD364}"/>
              </a:ext>
            </a:extLst>
          </p:cNvPr>
          <p:cNvSpPr txBox="1"/>
          <p:nvPr/>
        </p:nvSpPr>
        <p:spPr>
          <a:xfrm>
            <a:off x="9525000" y="2133600"/>
            <a:ext cx="216437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O" sz="1400" dirty="0"/>
              <a:t>Más gobierno del Estado</a:t>
            </a:r>
          </a:p>
        </p:txBody>
      </p:sp>
    </p:spTree>
    <p:extLst>
      <p:ext uri="{BB962C8B-B14F-4D97-AF65-F5344CB8AC3E}">
        <p14:creationId xmlns:p14="http://schemas.microsoft.com/office/powerpoint/2010/main" val="124401829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905817-2A42-C146-92D6-865D37A82B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228600"/>
            <a:ext cx="11658600" cy="1143000"/>
          </a:xfrm>
        </p:spPr>
        <p:txBody>
          <a:bodyPr/>
          <a:lstStyle/>
          <a:p>
            <a:r>
              <a:rPr lang="en-US" sz="2400" dirty="0"/>
              <a:t>Utilizamos nuestra encuesta para estudiar empíricamente los efectos de la proximidad a largo plazo de los servicios de </a:t>
            </a:r>
            <a:r>
              <a:rPr lang="en-US" sz="2400" dirty="0" err="1"/>
              <a:t>seguridad</a:t>
            </a:r>
            <a:r>
              <a:rPr lang="en-US" sz="2400" dirty="0"/>
              <a:t> del Estado </a:t>
            </a:r>
            <a:r>
              <a:rPr lang="en-US" sz="2400" dirty="0" err="1"/>
              <a:t>sobre</a:t>
            </a:r>
            <a:r>
              <a:rPr lang="en-US" sz="2400" dirty="0"/>
              <a:t> </a:t>
            </a:r>
            <a:r>
              <a:rPr lang="en-US" sz="2400" dirty="0" err="1"/>
              <a:t>el</a:t>
            </a:r>
            <a:r>
              <a:rPr lang="en-US" sz="2400" dirty="0"/>
              <a:t> </a:t>
            </a:r>
            <a:r>
              <a:rPr lang="en-US" sz="2400" dirty="0" err="1"/>
              <a:t>gobierno</a:t>
            </a:r>
            <a:r>
              <a:rPr lang="en-US" sz="2400" dirty="0"/>
              <a:t> criminal</a:t>
            </a:r>
            <a:endParaRPr lang="en-US" sz="20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7CBA422-32C2-D647-B099-9968244F23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1752600"/>
            <a:ext cx="10972800" cy="5029200"/>
          </a:xfrm>
        </p:spPr>
        <p:txBody>
          <a:bodyPr/>
          <a:lstStyle/>
          <a:p>
            <a:pPr marL="358775" indent="-341313"/>
            <a:r>
              <a:rPr lang="en-US" dirty="0"/>
              <a:t>Por cada 100 metros más cerca del Estado:</a:t>
            </a:r>
          </a:p>
          <a:p>
            <a:pPr marL="757238" lvl="1" indent="-357188"/>
            <a:r>
              <a:rPr lang="en-US" dirty="0" err="1"/>
              <a:t>Reportes</a:t>
            </a:r>
            <a:r>
              <a:rPr lang="en-US" dirty="0"/>
              <a:t> del </a:t>
            </a:r>
            <a:r>
              <a:rPr lang="en-US" dirty="0" err="1"/>
              <a:t>gobierno</a:t>
            </a:r>
            <a:r>
              <a:rPr lang="en-US" dirty="0"/>
              <a:t> del Estado </a:t>
            </a:r>
            <a:r>
              <a:rPr lang="en-US" dirty="0" err="1"/>
              <a:t>aumentan</a:t>
            </a:r>
            <a:r>
              <a:rPr lang="en-US" dirty="0"/>
              <a:t> un 11% en la mediana</a:t>
            </a:r>
          </a:p>
          <a:p>
            <a:pPr marL="757238" lvl="1" indent="-357188"/>
            <a:r>
              <a:rPr lang="en-US" dirty="0"/>
              <a:t>Más desconcertante, </a:t>
            </a:r>
            <a:r>
              <a:rPr lang="en-US" dirty="0" err="1"/>
              <a:t>reportes</a:t>
            </a:r>
            <a:r>
              <a:rPr lang="en-US" dirty="0"/>
              <a:t> de </a:t>
            </a:r>
            <a:r>
              <a:rPr lang="en-US" dirty="0" err="1"/>
              <a:t>gobierno</a:t>
            </a:r>
            <a:r>
              <a:rPr lang="en-US" dirty="0"/>
              <a:t> criminal </a:t>
            </a:r>
            <a:r>
              <a:rPr lang="en-US" dirty="0" err="1"/>
              <a:t>también</a:t>
            </a:r>
            <a:r>
              <a:rPr lang="en-US" dirty="0"/>
              <a:t> </a:t>
            </a:r>
            <a:r>
              <a:rPr lang="en-US" dirty="0" err="1"/>
              <a:t>aumentan</a:t>
            </a:r>
            <a:r>
              <a:rPr lang="en-US" dirty="0"/>
              <a:t> en un 18% en la mediana</a:t>
            </a:r>
          </a:p>
          <a:p>
            <a:pPr marL="358775" indent="-358775"/>
            <a:endParaRPr lang="en-US" dirty="0"/>
          </a:p>
          <a:p>
            <a:pPr marL="358775" indent="-358775"/>
            <a:r>
              <a:rPr lang="en-US" dirty="0"/>
              <a:t>¿Por qué el gobierno del Estado y el de </a:t>
            </a:r>
            <a:r>
              <a:rPr lang="en-US" dirty="0" err="1"/>
              <a:t>los</a:t>
            </a:r>
            <a:r>
              <a:rPr lang="en-US" dirty="0"/>
              <a:t> combos </a:t>
            </a:r>
            <a:r>
              <a:rPr lang="en-US" dirty="0" err="1"/>
              <a:t>responden</a:t>
            </a:r>
            <a:r>
              <a:rPr lang="en-US" dirty="0"/>
              <a:t> de </a:t>
            </a:r>
            <a:r>
              <a:rPr lang="en-US" dirty="0" err="1"/>
              <a:t>manera</a:t>
            </a:r>
            <a:r>
              <a:rPr lang="en-US" dirty="0"/>
              <a:t> similar? </a:t>
            </a:r>
          </a:p>
          <a:p>
            <a:pPr marL="758825" lvl="1" indent="-358775"/>
            <a:r>
              <a:rPr lang="en-US" dirty="0"/>
              <a:t>Los análisis de heterogeneidad sugieren que </a:t>
            </a:r>
            <a:r>
              <a:rPr lang="en-US" dirty="0" err="1"/>
              <a:t>los</a:t>
            </a:r>
            <a:r>
              <a:rPr lang="en-US" dirty="0"/>
              <a:t> combos </a:t>
            </a:r>
            <a:r>
              <a:rPr lang="en-US" dirty="0" err="1"/>
              <a:t>responden</a:t>
            </a:r>
            <a:r>
              <a:rPr lang="en-US" dirty="0"/>
              <a:t> estratégicamente para proteger otras rentas ilícitas</a:t>
            </a:r>
          </a:p>
          <a:p>
            <a:pPr marL="1158875" lvl="2" indent="-358775"/>
            <a:r>
              <a:rPr lang="en-US" dirty="0"/>
              <a:t>Es decir, sólo observamos la respuesta estratégica de </a:t>
            </a:r>
            <a:r>
              <a:rPr lang="en-US" dirty="0" err="1"/>
              <a:t>los</a:t>
            </a:r>
            <a:r>
              <a:rPr lang="en-US" dirty="0"/>
              <a:t> combos </a:t>
            </a:r>
            <a:r>
              <a:rPr lang="en-US" dirty="0" err="1"/>
              <a:t>en</a:t>
            </a:r>
            <a:r>
              <a:rPr lang="en-US" dirty="0"/>
              <a:t> lugares con mercados de drogas de alto valor</a:t>
            </a:r>
          </a:p>
        </p:txBody>
      </p:sp>
    </p:spTree>
    <p:extLst>
      <p:ext uri="{BB962C8B-B14F-4D97-AF65-F5344CB8AC3E}">
        <p14:creationId xmlns:p14="http://schemas.microsoft.com/office/powerpoint/2010/main" val="23265677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4E9807-1824-5642-A4A2-BF62EEC194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Temas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1DC55AB-46B1-0843-B320-8519B4DC5AD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en-US" dirty="0">
                <a:solidFill>
                  <a:schemeClr val="bg1">
                    <a:lumMod val="75000"/>
                  </a:schemeClr>
                </a:solidFill>
              </a:rPr>
              <a:t>Contexto: Medellín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>
                <a:solidFill>
                  <a:schemeClr val="bg1">
                    <a:lumMod val="75000"/>
                  </a:schemeClr>
                </a:solidFill>
              </a:rPr>
              <a:t>Líneas de negocio y organización interna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>
                <a:solidFill>
                  <a:schemeClr val="bg1">
                    <a:lumMod val="75000"/>
                  </a:schemeClr>
                </a:solidFill>
              </a:rPr>
              <a:t>Estructura del mercado (y teoría de la </a:t>
            </a:r>
            <a:r>
              <a:rPr lang="en-US" dirty="0" err="1">
                <a:solidFill>
                  <a:schemeClr val="bg1">
                    <a:lumMod val="75000"/>
                  </a:schemeClr>
                </a:solidFill>
              </a:rPr>
              <a:t>firma</a:t>
            </a:r>
            <a:r>
              <a:rPr lang="en-US" dirty="0">
                <a:solidFill>
                  <a:schemeClr val="bg1">
                    <a:lumMod val="75000"/>
                  </a:schemeClr>
                </a:solidFill>
              </a:rPr>
              <a:t> criminal)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>
                <a:solidFill>
                  <a:schemeClr val="bg1">
                    <a:lumMod val="75000"/>
                  </a:schemeClr>
                </a:solidFill>
              </a:rPr>
              <a:t>Gestión de la colusión I: Los precios de las </a:t>
            </a:r>
            <a:r>
              <a:rPr lang="en-US" dirty="0" err="1">
                <a:solidFill>
                  <a:schemeClr val="bg1">
                    <a:lumMod val="75000"/>
                  </a:schemeClr>
                </a:solidFill>
              </a:rPr>
              <a:t>drogas</a:t>
            </a:r>
            <a:endParaRPr lang="en-US" dirty="0">
              <a:solidFill>
                <a:schemeClr val="bg1">
                  <a:lumMod val="75000"/>
                </a:schemeClr>
              </a:solidFill>
            </a:endParaRPr>
          </a:p>
          <a:p>
            <a:pPr marL="514350" indent="-514350">
              <a:buFont typeface="+mj-lt"/>
              <a:buAutoNum type="arabicPeriod"/>
            </a:pPr>
            <a:r>
              <a:rPr lang="en-US" dirty="0">
                <a:solidFill>
                  <a:schemeClr val="bg1">
                    <a:lumMod val="75000"/>
                  </a:schemeClr>
                </a:solidFill>
              </a:rPr>
              <a:t>Gestión de la colusión II: Conflicto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err="1">
                <a:solidFill>
                  <a:schemeClr val="bg1">
                    <a:lumMod val="75000"/>
                  </a:schemeClr>
                </a:solidFill>
              </a:rPr>
              <a:t>Gobierno</a:t>
            </a:r>
            <a:r>
              <a:rPr lang="en-US" dirty="0">
                <a:solidFill>
                  <a:schemeClr val="bg1">
                    <a:lumMod val="75000"/>
                  </a:schemeClr>
                </a:solidFill>
              </a:rPr>
              <a:t> criminal de civiles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Algunos </a:t>
            </a:r>
            <a:r>
              <a:rPr lang="en-US" dirty="0" err="1"/>
              <a:t>dilemas</a:t>
            </a:r>
            <a:r>
              <a:rPr lang="en-US" dirty="0"/>
              <a:t> de </a:t>
            </a:r>
            <a:r>
              <a:rPr lang="en-US" dirty="0" err="1"/>
              <a:t>política</a:t>
            </a:r>
            <a:endParaRPr lang="en-US" dirty="0"/>
          </a:p>
          <a:p>
            <a:pPr marL="514350" indent="-514350">
              <a:buFont typeface="+mj-lt"/>
              <a:buAutoNum type="arabicPeriod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1107049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8082B55D-7A29-E549-A968-30AAA3DE3C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/>
              <a:t>Algunos dilemas de política</a:t>
            </a:r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F9CE0C6-1883-D94A-9C65-5D5B360FF6D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1524000"/>
            <a:ext cx="10972800" cy="4830763"/>
          </a:xfrm>
        </p:spPr>
        <p:txBody>
          <a:bodyPr/>
          <a:lstStyle/>
          <a:p>
            <a:r>
              <a:rPr lang="es-MX" dirty="0"/>
              <a:t>El caso de Medellín es útil para ilustrar los dilemas de política pública a los que se enfrentan muchas ciudades</a:t>
            </a:r>
          </a:p>
          <a:p>
            <a:r>
              <a:rPr lang="es-MX" dirty="0"/>
              <a:t>Las bandas y los grupos criminales imponen el orden cotidiano, regulan la violencia y resuelven los conflictos, lo que puede ser beneficioso para los ciudadanos y los gobiernos</a:t>
            </a:r>
          </a:p>
          <a:p>
            <a:r>
              <a:rPr lang="es-MX" dirty="0"/>
              <a:t>En este sentido, hacer la paz con los grupos criminales podría ser la decisión política correcta, aunque sea desagradable</a:t>
            </a:r>
          </a:p>
          <a:p>
            <a:r>
              <a:rPr lang="es-MX" dirty="0"/>
              <a:t>Pero no lo sabemos:</a:t>
            </a:r>
          </a:p>
          <a:p>
            <a:pPr lvl="1"/>
            <a:r>
              <a:rPr lang="es-MX" dirty="0"/>
              <a:t>El principal problema es que muchos gobiernos no son conscientes de estos dilemas</a:t>
            </a:r>
          </a:p>
          <a:p>
            <a:pPr lvl="1"/>
            <a:r>
              <a:rPr lang="es-MX" dirty="0"/>
              <a:t>O, si son conscientes, no están seguros de lo que cambian por la paz</a:t>
            </a:r>
          </a:p>
          <a:p>
            <a:r>
              <a:rPr lang="es-MX" dirty="0"/>
              <a:t>La mayoría de los gobiernos disponen de información detallada sobre los delitos denunciados y homicidios </a:t>
            </a:r>
          </a:p>
          <a:p>
            <a:r>
              <a:rPr lang="es-MX" dirty="0"/>
              <a:t>Pero este sistema de información está sesgado, ya que ignora otros resultados, como la fuerza, la rentabilidad o la popularidad de los grupos delictivos</a:t>
            </a:r>
          </a:p>
        </p:txBody>
      </p:sp>
    </p:spTree>
    <p:extLst>
      <p:ext uri="{BB962C8B-B14F-4D97-AF65-F5344CB8AC3E}">
        <p14:creationId xmlns:p14="http://schemas.microsoft.com/office/powerpoint/2010/main" val="116068747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/>
              <a:t>Entrevistas </a:t>
            </a:r>
            <a:r>
              <a:rPr lang="en-US" sz="2800" dirty="0" err="1"/>
              <a:t>cualitativas</a:t>
            </a:r>
            <a:r>
              <a:rPr lang="en-US" sz="2800" dirty="0"/>
              <a:t> 2016-22, </a:t>
            </a:r>
            <a:r>
              <a:rPr lang="en-US" sz="2800" dirty="0" err="1"/>
              <a:t>una</a:t>
            </a:r>
            <a:r>
              <a:rPr lang="en-US" sz="2800" dirty="0"/>
              <a:t> </a:t>
            </a:r>
            <a:r>
              <a:rPr lang="en-US" sz="2800" dirty="0" err="1"/>
              <a:t>encuesta</a:t>
            </a:r>
            <a:r>
              <a:rPr lang="en-US" sz="2800" dirty="0"/>
              <a:t> </a:t>
            </a:r>
            <a:r>
              <a:rPr lang="en-US" sz="2800" dirty="0" err="1"/>
              <a:t>representativa</a:t>
            </a:r>
            <a:r>
              <a:rPr lang="en-US" sz="2800" dirty="0"/>
              <a:t> a </a:t>
            </a:r>
            <a:r>
              <a:rPr lang="en-US" sz="2800" dirty="0" err="1"/>
              <a:t>nivel</a:t>
            </a:r>
            <a:r>
              <a:rPr lang="en-US" sz="2800" dirty="0"/>
              <a:t> de </a:t>
            </a:r>
            <a:r>
              <a:rPr lang="en-US" sz="2800" dirty="0" err="1"/>
              <a:t>cada</a:t>
            </a:r>
            <a:r>
              <a:rPr lang="en-US" sz="2800" dirty="0"/>
              <a:t> barrio y datos administrativos 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20C8D9E8-1D6C-814A-CD92-28B29BA1C97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1523999"/>
            <a:ext cx="4724400" cy="4906963"/>
          </a:xfrm>
        </p:spPr>
        <p:txBody>
          <a:bodyPr/>
          <a:lstStyle/>
          <a:p>
            <a:r>
              <a:rPr lang="en-US" dirty="0"/>
              <a:t>Entrevistas cualitativas</a:t>
            </a:r>
          </a:p>
          <a:p>
            <a:pPr lvl="1"/>
            <a:r>
              <a:rPr lang="en-US" dirty="0"/>
              <a:t>118 miembros de 41 </a:t>
            </a:r>
            <a:r>
              <a:rPr lang="en-US" dirty="0" err="1"/>
              <a:t>grupos</a:t>
            </a:r>
            <a:r>
              <a:rPr lang="en-US" dirty="0"/>
              <a:t> </a:t>
            </a:r>
            <a:r>
              <a:rPr lang="en-US" dirty="0" err="1"/>
              <a:t>criminales</a:t>
            </a:r>
            <a:r>
              <a:rPr lang="en-US" dirty="0"/>
              <a:t> </a:t>
            </a:r>
          </a:p>
          <a:p>
            <a:pPr lvl="1"/>
            <a:r>
              <a:rPr lang="en-US" dirty="0"/>
              <a:t>154 </a:t>
            </a:r>
            <a:r>
              <a:rPr lang="en-US" dirty="0" err="1"/>
              <a:t>miembros</a:t>
            </a:r>
            <a:r>
              <a:rPr lang="en-US" dirty="0"/>
              <a:t> de la </a:t>
            </a:r>
            <a:r>
              <a:rPr lang="en-US" dirty="0" err="1"/>
              <a:t>comunidad</a:t>
            </a:r>
            <a:r>
              <a:rPr lang="en-US" dirty="0"/>
              <a:t> y </a:t>
            </a:r>
            <a:r>
              <a:rPr lang="en-US" dirty="0" err="1"/>
              <a:t>comerciantes</a:t>
            </a:r>
            <a:endParaRPr lang="en-US" dirty="0"/>
          </a:p>
          <a:p>
            <a:pPr lvl="1"/>
            <a:r>
              <a:rPr lang="en-US" dirty="0"/>
              <a:t>50 expertos y funcionarios</a:t>
            </a:r>
          </a:p>
          <a:p>
            <a:r>
              <a:rPr lang="en-US" dirty="0"/>
              <a:t>Más datos administrativos y de encuestas:</a:t>
            </a:r>
          </a:p>
          <a:p>
            <a:pPr lvl="1"/>
            <a:r>
              <a:rPr lang="en-US" dirty="0"/>
              <a:t>7.000 residentes y </a:t>
            </a:r>
            <a:r>
              <a:rPr lang="en-US" dirty="0" err="1"/>
              <a:t>dueños</a:t>
            </a:r>
            <a:r>
              <a:rPr lang="en-US" dirty="0"/>
              <a:t> de </a:t>
            </a:r>
            <a:r>
              <a:rPr lang="en-US" dirty="0" err="1"/>
              <a:t>negocios</a:t>
            </a:r>
            <a:r>
              <a:rPr lang="en-US" dirty="0"/>
              <a:t> en 2019</a:t>
            </a:r>
          </a:p>
          <a:p>
            <a:pPr lvl="1"/>
            <a:r>
              <a:rPr lang="en-US" dirty="0"/>
              <a:t>Representativo de los 223 barrios de ingresos bajos y medios de Medellín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EF082EE5-81E0-A1DD-3C4A-94C0B058313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15000" y="1143000"/>
            <a:ext cx="6078033" cy="541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7927166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8082B55D-7A29-E549-A968-30AAA3DE3C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/>
              <a:t>Un primer paso natural para entender mejor estos dilemas (y empezar a resolverlos)</a:t>
            </a:r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F9CE0C6-1883-D94A-9C65-5D5B360FF6D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1600200"/>
            <a:ext cx="10972800" cy="4830763"/>
          </a:xfrm>
        </p:spPr>
        <p:txBody>
          <a:bodyPr/>
          <a:lstStyle/>
          <a:p>
            <a:r>
              <a:rPr lang="es-MX" dirty="0"/>
              <a:t>Un reto inmediato es llenar los vacíos de información</a:t>
            </a:r>
          </a:p>
          <a:p>
            <a:r>
              <a:rPr lang="es-MX" dirty="0"/>
              <a:t>Los gobiernos no sólo deben fijarse en los delitos denunciados, también deben medir, por ejemplo:</a:t>
            </a:r>
          </a:p>
          <a:p>
            <a:pPr lvl="1"/>
            <a:r>
              <a:rPr lang="es-MX" dirty="0"/>
              <a:t>El control y el poder de los grupos criminales</a:t>
            </a:r>
          </a:p>
          <a:p>
            <a:pPr lvl="1"/>
            <a:r>
              <a:rPr lang="es-MX" dirty="0"/>
              <a:t>Actividades no denunciadas, como la extorsión</a:t>
            </a:r>
          </a:p>
          <a:p>
            <a:pPr lvl="1"/>
            <a:r>
              <a:rPr lang="es-MX" dirty="0"/>
              <a:t>La legitimidad y la popularidad de los grupos criminales</a:t>
            </a:r>
          </a:p>
          <a:p>
            <a:r>
              <a:rPr lang="es-MX" dirty="0"/>
              <a:t>Sólo así los políticos y funcionarios podrán rendir cuentas de los avances o retrocesos en las condiciones de seguridad ciudadana y en la legitimidad del Estado</a:t>
            </a:r>
          </a:p>
          <a:p>
            <a:pPr lvl="1"/>
            <a:r>
              <a:rPr lang="es-MX" dirty="0"/>
              <a:t>También pueden exigir responsabilidades a las fuerzas de policía y otros organismos</a:t>
            </a:r>
          </a:p>
          <a:p>
            <a:r>
              <a:rPr lang="es-MX" dirty="0"/>
              <a:t>Esto puede lograrse estableciendo mecanismos sistemáticos y organizados de recolección de encuestas e información cualitativa con un alto grado de desagregación geográfica y temporal </a:t>
            </a:r>
          </a:p>
        </p:txBody>
      </p:sp>
    </p:spTree>
    <p:extLst>
      <p:ext uri="{BB962C8B-B14F-4D97-AF65-F5344CB8AC3E}">
        <p14:creationId xmlns:p14="http://schemas.microsoft.com/office/powerpoint/2010/main" val="12436869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4E9807-1824-5642-A4A2-BF62EEC194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Temas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1DC55AB-46B1-0843-B320-8519B4DC5AD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en-US" dirty="0">
                <a:solidFill>
                  <a:schemeClr val="bg1">
                    <a:lumMod val="75000"/>
                  </a:schemeClr>
                </a:solidFill>
              </a:rPr>
              <a:t>Contexto: Medellín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>
                <a:solidFill>
                  <a:schemeClr val="bg1">
                    <a:lumMod val="75000"/>
                  </a:schemeClr>
                </a:solidFill>
              </a:rPr>
              <a:t>Líneas de negocio y organización interna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>
                <a:solidFill>
                  <a:schemeClr val="bg1">
                    <a:lumMod val="75000"/>
                  </a:schemeClr>
                </a:solidFill>
              </a:rPr>
              <a:t>Estructura del mercado (y teoría de la </a:t>
            </a:r>
            <a:r>
              <a:rPr lang="en-US" dirty="0" err="1">
                <a:solidFill>
                  <a:schemeClr val="bg1">
                    <a:lumMod val="75000"/>
                  </a:schemeClr>
                </a:solidFill>
              </a:rPr>
              <a:t>firma</a:t>
            </a:r>
            <a:r>
              <a:rPr lang="en-US" dirty="0">
                <a:solidFill>
                  <a:schemeClr val="bg1">
                    <a:lumMod val="75000"/>
                  </a:schemeClr>
                </a:solidFill>
              </a:rPr>
              <a:t> criminal)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>
                <a:solidFill>
                  <a:schemeClr val="bg1">
                    <a:lumMod val="75000"/>
                  </a:schemeClr>
                </a:solidFill>
              </a:rPr>
              <a:t>Gestión de la colusión I: Los precios de las </a:t>
            </a:r>
            <a:r>
              <a:rPr lang="en-US" dirty="0" err="1">
                <a:solidFill>
                  <a:schemeClr val="bg1">
                    <a:lumMod val="75000"/>
                  </a:schemeClr>
                </a:solidFill>
              </a:rPr>
              <a:t>drogas</a:t>
            </a:r>
            <a:endParaRPr lang="en-US" dirty="0">
              <a:solidFill>
                <a:schemeClr val="bg1">
                  <a:lumMod val="75000"/>
                </a:schemeClr>
              </a:solidFill>
            </a:endParaRPr>
          </a:p>
          <a:p>
            <a:pPr marL="514350" indent="-514350">
              <a:buFont typeface="+mj-lt"/>
              <a:buAutoNum type="arabicPeriod"/>
            </a:pPr>
            <a:r>
              <a:rPr lang="en-US" dirty="0">
                <a:solidFill>
                  <a:schemeClr val="bg1">
                    <a:lumMod val="75000"/>
                  </a:schemeClr>
                </a:solidFill>
              </a:rPr>
              <a:t>Gestión de la colusión II: Conflicto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err="1">
                <a:solidFill>
                  <a:schemeClr val="bg1">
                    <a:lumMod val="75000"/>
                  </a:schemeClr>
                </a:solidFill>
              </a:rPr>
              <a:t>Gobierno</a:t>
            </a:r>
            <a:r>
              <a:rPr lang="en-US" dirty="0">
                <a:solidFill>
                  <a:schemeClr val="bg1">
                    <a:lumMod val="75000"/>
                  </a:schemeClr>
                </a:solidFill>
              </a:rPr>
              <a:t> criminal de civiles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>
                <a:solidFill>
                  <a:schemeClr val="bg1">
                    <a:lumMod val="75000"/>
                  </a:schemeClr>
                </a:solidFill>
              </a:rPr>
              <a:t>Algunos </a:t>
            </a:r>
            <a:r>
              <a:rPr lang="en-US" dirty="0" err="1">
                <a:solidFill>
                  <a:schemeClr val="bg1">
                    <a:lumMod val="75000"/>
                  </a:schemeClr>
                </a:solidFill>
              </a:rPr>
              <a:t>dilemas</a:t>
            </a:r>
            <a:r>
              <a:rPr lang="en-US" dirty="0">
                <a:solidFill>
                  <a:schemeClr val="bg1">
                    <a:lumMod val="75000"/>
                  </a:schemeClr>
                </a:solidFill>
              </a:rPr>
              <a:t> de </a:t>
            </a:r>
            <a:r>
              <a:rPr lang="en-US" dirty="0" err="1">
                <a:solidFill>
                  <a:schemeClr val="bg1">
                    <a:lumMod val="75000"/>
                  </a:schemeClr>
                </a:solidFill>
              </a:rPr>
              <a:t>política</a:t>
            </a:r>
            <a:endParaRPr lang="en-US" dirty="0">
              <a:solidFill>
                <a:schemeClr val="bg1">
                  <a:lumMod val="75000"/>
                </a:schemeClr>
              </a:solidFill>
            </a:endParaRPr>
          </a:p>
          <a:p>
            <a:pPr marL="514350" indent="-514350">
              <a:buFont typeface="+mj-lt"/>
              <a:buAutoNum type="arabicPeriod"/>
            </a:pPr>
            <a:r>
              <a:rPr lang="en-US" dirty="0" err="1"/>
              <a:t>Implicaciones</a:t>
            </a:r>
            <a:r>
              <a:rPr lang="en-US" dirty="0"/>
              <a:t> para la investigación </a:t>
            </a:r>
            <a:r>
              <a:rPr lang="en-US" dirty="0" err="1"/>
              <a:t>sobre</a:t>
            </a:r>
            <a:r>
              <a:rPr lang="en-US" dirty="0"/>
              <a:t> </a:t>
            </a:r>
            <a:r>
              <a:rPr lang="en-US" dirty="0" err="1"/>
              <a:t>el</a:t>
            </a:r>
            <a:r>
              <a:rPr lang="en-US" dirty="0"/>
              <a:t> </a:t>
            </a:r>
            <a:r>
              <a:rPr lang="en-US" dirty="0" err="1"/>
              <a:t>crimen</a:t>
            </a:r>
            <a:r>
              <a:rPr lang="en-US" dirty="0"/>
              <a:t> </a:t>
            </a:r>
            <a:r>
              <a:rPr lang="en-US" dirty="0" err="1"/>
              <a:t>organizado</a:t>
            </a:r>
            <a:endParaRPr lang="en-US" dirty="0"/>
          </a:p>
          <a:p>
            <a:pPr marL="514350" indent="-514350">
              <a:buFont typeface="+mj-lt"/>
              <a:buAutoNum type="arabicPeriod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52589728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F85D3FC0-C0B9-3047-A646-B3C5A5ED96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¿Qué se necesita para investigar en entornos clandestinos, complicados y peligrosos? 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80E49D2-A0F0-6745-B022-877F704FBB3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Requiere establecer una infraestructura de investigación y </a:t>
            </a:r>
            <a:r>
              <a:rPr lang="en-US" dirty="0" err="1"/>
              <a:t>relaciones</a:t>
            </a:r>
            <a:r>
              <a:rPr lang="en-US" dirty="0"/>
              <a:t>: </a:t>
            </a:r>
          </a:p>
          <a:p>
            <a:r>
              <a:rPr lang="en-US" sz="1800" dirty="0" err="1"/>
              <a:t>Comprender</a:t>
            </a:r>
            <a:r>
              <a:rPr lang="en-US" sz="1800" dirty="0"/>
              <a:t> el sistema ANTES de diseñar las intervenciones</a:t>
            </a:r>
          </a:p>
          <a:p>
            <a:r>
              <a:rPr lang="en-US" sz="1800" dirty="0" err="1"/>
              <a:t>Recoger</a:t>
            </a:r>
            <a:r>
              <a:rPr lang="en-US" sz="1800" dirty="0"/>
              <a:t> e integrar diversas fuentes de datos</a:t>
            </a:r>
          </a:p>
          <a:p>
            <a:r>
              <a:rPr lang="en-US" sz="1800" dirty="0" err="1"/>
              <a:t>Educar</a:t>
            </a:r>
            <a:r>
              <a:rPr lang="en-US" sz="1800" dirty="0"/>
              <a:t> y capacitar a </a:t>
            </a:r>
            <a:r>
              <a:rPr lang="en-US" sz="1800" dirty="0" err="1"/>
              <a:t>los</a:t>
            </a:r>
            <a:r>
              <a:rPr lang="en-US" sz="1800" dirty="0"/>
              <a:t> </a:t>
            </a:r>
            <a:r>
              <a:rPr lang="en-US" sz="1800" dirty="0" err="1"/>
              <a:t>actores</a:t>
            </a:r>
            <a:r>
              <a:rPr lang="en-US" sz="1800" dirty="0"/>
              <a:t> locales </a:t>
            </a:r>
            <a:r>
              <a:rPr lang="en-US" sz="1800" dirty="0" err="1"/>
              <a:t>legitimados</a:t>
            </a:r>
            <a:r>
              <a:rPr lang="en-US" sz="1800" dirty="0"/>
              <a:t> para tomar decisiones</a:t>
            </a:r>
          </a:p>
          <a:p>
            <a:r>
              <a:rPr lang="en-US" sz="1800" dirty="0" err="1"/>
              <a:t>Apoyar</a:t>
            </a:r>
            <a:r>
              <a:rPr lang="en-US" sz="1800" dirty="0"/>
              <a:t> a múltiples investigadores y proyectos</a:t>
            </a:r>
          </a:p>
          <a:p>
            <a:r>
              <a:rPr lang="en-US" sz="1800" dirty="0"/>
              <a:t>Innovar y pilotar múltiples enfoques antes de </a:t>
            </a:r>
            <a:r>
              <a:rPr lang="en-US" sz="1800" dirty="0" err="1"/>
              <a:t>implementarlos</a:t>
            </a:r>
            <a:endParaRPr lang="en-US" sz="1800" dirty="0"/>
          </a:p>
          <a:p>
            <a:endParaRPr lang="en-US" dirty="0"/>
          </a:p>
          <a:p>
            <a:pPr marL="0" indent="0">
              <a:buNone/>
            </a:pPr>
            <a:r>
              <a:rPr lang="en-US" dirty="0"/>
              <a:t>En general, creemos que esto significa "laboratorios urbanos" específicos de una región o ciudad a largo plazo, como </a:t>
            </a:r>
            <a:r>
              <a:rPr lang="en-US" dirty="0" err="1"/>
              <a:t>el</a:t>
            </a:r>
            <a:r>
              <a:rPr lang="en-US" dirty="0"/>
              <a:t> </a:t>
            </a:r>
            <a:r>
              <a:rPr lang="en-US" i="1" dirty="0"/>
              <a:t>Crime Lab </a:t>
            </a:r>
            <a:r>
              <a:rPr lang="en-US" dirty="0"/>
              <a:t>de la Universidad de Chicago, las oficinas de IPA en países en situación de </a:t>
            </a:r>
            <a:r>
              <a:rPr lang="en-US" dirty="0" err="1"/>
              <a:t>posconflicto</a:t>
            </a:r>
            <a:r>
              <a:rPr lang="en-US" dirty="0"/>
              <a:t>---</a:t>
            </a:r>
            <a:r>
              <a:rPr lang="en-US" dirty="0" err="1"/>
              <a:t>en</a:t>
            </a:r>
            <a:r>
              <a:rPr lang="en-US" dirty="0"/>
              <a:t> </a:t>
            </a:r>
            <a:r>
              <a:rPr lang="en-US" dirty="0" err="1"/>
              <a:t>alianza</a:t>
            </a:r>
            <a:r>
              <a:rPr lang="en-US" dirty="0"/>
              <a:t> con </a:t>
            </a:r>
            <a:r>
              <a:rPr lang="en-US" dirty="0" err="1"/>
              <a:t>universidades</a:t>
            </a:r>
            <a:r>
              <a:rPr lang="en-US" dirty="0"/>
              <a:t> locales, o </a:t>
            </a:r>
            <a:r>
              <a:rPr lang="en-US" i="1" dirty="0" err="1"/>
              <a:t>Marakuja</a:t>
            </a:r>
            <a:r>
              <a:rPr lang="en-US" dirty="0"/>
              <a:t> en el este de la República Democrática del Congo</a:t>
            </a:r>
          </a:p>
        </p:txBody>
      </p:sp>
    </p:spTree>
    <p:extLst>
      <p:ext uri="{BB962C8B-B14F-4D97-AF65-F5344CB8AC3E}">
        <p14:creationId xmlns:p14="http://schemas.microsoft.com/office/powerpoint/2010/main" val="2532494680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CE4199D7-3842-0549-87C1-CCC7EAA5344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907774"/>
            <a:ext cx="12192000" cy="5950226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5930DAC-4909-094D-9DEC-18E82001C3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52400"/>
            <a:ext cx="11353800" cy="755374"/>
          </a:xfrm>
        </p:spPr>
        <p:txBody>
          <a:bodyPr/>
          <a:lstStyle/>
          <a:p>
            <a:r>
              <a:rPr lang="en-US" sz="3200" dirty="0" err="1"/>
              <a:t>Continuará</a:t>
            </a:r>
            <a:r>
              <a:rPr lang="en-US" sz="3200" dirty="0"/>
              <a:t>...</a:t>
            </a:r>
          </a:p>
        </p:txBody>
      </p:sp>
    </p:spTree>
    <p:extLst>
      <p:ext uri="{BB962C8B-B14F-4D97-AF65-F5344CB8AC3E}">
        <p14:creationId xmlns:p14="http://schemas.microsoft.com/office/powerpoint/2010/main" val="237092060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4E9807-1824-5642-A4A2-BF62EEC194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Temas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1DC55AB-46B1-0843-B320-8519B4DC5AD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en-US" dirty="0"/>
              <a:t>Contexto: Medellín</a:t>
            </a:r>
          </a:p>
        </p:txBody>
      </p:sp>
    </p:spTree>
    <p:extLst>
      <p:ext uri="{BB962C8B-B14F-4D97-AF65-F5344CB8AC3E}">
        <p14:creationId xmlns:p14="http://schemas.microsoft.com/office/powerpoint/2010/main" val="120936566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3">
            <a:extLst>
              <a:ext uri="{FF2B5EF4-FFF2-40B4-BE49-F238E27FC236}">
                <a16:creationId xmlns:a16="http://schemas.microsoft.com/office/drawing/2014/main" id="{15BD4BE5-7998-3048-BC07-651F1DCFB00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="" xmlns:a16="http://schemas.microsoft.com/office/drawing/2014/main" xmlns:a14="http://schemas.microsoft.com/office/drawing/2010/main" xmlns:p14="http://schemas.microsoft.com/office/powerpoint/2010/main" xmlns:ma14="http://schemas.microsoft.com/office/mac/drawingml/2011/main" val="1"/>
            </a:ext>
            <a:ext uri="{909E8E84-426E-40dd-AFC4-6F175D3DCCD1}">
              <a14:hiddenFill xmlns="" xmlns:a16="http://schemas.microsoft.com/office/drawing/2014/main" xmlns:ma14="http://schemas.microsoft.com/office/mac/drawingml/2011/main" xmlns:p14="http://schemas.microsoft.com/office/powerpoint/2010/main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6="http://schemas.microsoft.com/office/drawing/2014/main" xmlns:ma14="http://schemas.microsoft.com/office/mac/drawingml/2011/main" xmlns:p14="http://schemas.microsoft.com/office/powerpoint/2010/main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98EF18D-9C3D-6F39-414A-65BC5AFCB1EF}"/>
              </a:ext>
            </a:extLst>
          </p:cNvPr>
          <p:cNvSpPr txBox="1">
            <a:spLocks/>
          </p:cNvSpPr>
          <p:nvPr/>
        </p:nvSpPr>
        <p:spPr bwMode="auto">
          <a:xfrm>
            <a:off x="76200" y="76200"/>
            <a:ext cx="10972800" cy="5029200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="" xmlns:a16="http://schemas.microsoft.com/office/drawing/2014/main" xmlns:a14="http://schemas.microsoft.com/office/drawing/2010/main" xmlns:p14="http://schemas.microsoft.com/office/powerpoint/2010/main" xmlns:ma14="http://schemas.microsoft.com/office/mac/drawingml/2011/main" val="1"/>
            </a:ext>
            <a:ext uri="{909E8E84-426E-40dd-AFC4-6F175D3DCCD1}">
              <a14:hiddenFill xmlns="" xmlns:a16="http://schemas.microsoft.com/office/drawing/2014/main" xmlns:ma14="http://schemas.microsoft.com/office/mac/drawingml/2011/main" xmlns:p14="http://schemas.microsoft.com/office/powerpoint/2010/main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6="http://schemas.microsoft.com/office/drawing/2014/main" xmlns:ma14="http://schemas.microsoft.com/office/mac/drawingml/2011/main" xmlns:p14="http://schemas.microsoft.com/office/powerpoint/2010/main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ctr" rtl="0" eaLnBrk="0" fontAlgn="base" hangingPunct="0">
              <a:spcBef>
                <a:spcPts val="1200"/>
              </a:spcBef>
              <a:spcAft>
                <a:spcPct val="0"/>
              </a:spcAft>
              <a:buFont typeface="Arial" charset="0"/>
              <a:buNone/>
              <a:defRPr sz="2400" b="0" i="0" kern="1200">
                <a:solidFill>
                  <a:schemeClr val="tx2"/>
                </a:solidFill>
                <a:latin typeface="Helvetica Light" charset="0"/>
                <a:ea typeface="Helvetica Light" charset="0"/>
                <a:cs typeface="Helvetica Light" charset="0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b="0" i="0" kern="1200">
                <a:solidFill>
                  <a:schemeClr val="tx1">
                    <a:tint val="75000"/>
                  </a:schemeClr>
                </a:solidFill>
                <a:latin typeface="Helvetica Light" charset="0"/>
                <a:ea typeface="Helvetica Light" charset="0"/>
                <a:cs typeface="Helvetica Light" charset="0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1800" b="0" i="0" kern="1200">
                <a:solidFill>
                  <a:schemeClr val="tx1">
                    <a:tint val="75000"/>
                  </a:schemeClr>
                </a:solidFill>
                <a:latin typeface="Helvetica Light" charset="0"/>
                <a:ea typeface="Helvetica Light" charset="0"/>
                <a:cs typeface="Helvetica Light" charset="0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1600" b="0" i="0" kern="1200">
                <a:solidFill>
                  <a:schemeClr val="tx1">
                    <a:tint val="75000"/>
                  </a:schemeClr>
                </a:solidFill>
                <a:latin typeface="Helvetica Light" charset="0"/>
                <a:ea typeface="Helvetica Light" charset="0"/>
                <a:cs typeface="Helvetica Light" charset="0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1600" b="0" i="0" kern="1200">
                <a:solidFill>
                  <a:schemeClr val="tx1">
                    <a:tint val="75000"/>
                  </a:schemeClr>
                </a:solidFill>
                <a:latin typeface="Helvetica Light" charset="0"/>
                <a:ea typeface="Helvetica Light" charset="0"/>
                <a:cs typeface="Helvetica Light" charset="0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dirty="0">
                <a:solidFill>
                  <a:schemeClr val="bg1"/>
                </a:solidFill>
              </a:rPr>
              <a:t>Medellín:</a:t>
            </a:r>
          </a:p>
          <a:p>
            <a:pPr marL="342900" indent="-342900" algn="l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</a:rPr>
              <a:t>Aproximadamente 4 millones de personas en el área metropolitana</a:t>
            </a:r>
          </a:p>
          <a:p>
            <a:pPr marL="342900" indent="-342900" algn="l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</a:rPr>
              <a:t>Uno de los centros industriales y comerciales del país</a:t>
            </a:r>
          </a:p>
          <a:p>
            <a:pPr marL="342900" indent="-342900" algn="l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</a:rPr>
              <a:t>Tiene una burocracia bien organizada con altos ingresos fiscales y servicio público</a:t>
            </a:r>
          </a:p>
        </p:txBody>
      </p:sp>
    </p:spTree>
    <p:extLst>
      <p:ext uri="{BB962C8B-B14F-4D97-AF65-F5344CB8AC3E}">
        <p14:creationId xmlns:p14="http://schemas.microsoft.com/office/powerpoint/2010/main" val="163808332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F94CE7B5-2A4D-3C48-BA7B-32007860C40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1639"/>
          <a:stretch/>
        </p:blipFill>
        <p:spPr>
          <a:xfrm>
            <a:off x="3467288" y="165588"/>
            <a:ext cx="8724712" cy="6311412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02316759-F5E4-8342-BFE8-CC8F5A367AEE}"/>
              </a:ext>
            </a:extLst>
          </p:cNvPr>
          <p:cNvSpPr txBox="1"/>
          <p:nvPr/>
        </p:nvSpPr>
        <p:spPr>
          <a:xfrm>
            <a:off x="1176806" y="4953000"/>
            <a:ext cx="29937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Helvetica Light" panose="020B0403020202020204" pitchFamily="34" charset="0"/>
              </a:rPr>
              <a:t>7-12k hombres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90C0831C-6F33-E849-8DBA-D2EDCC908F0E}"/>
              </a:ext>
            </a:extLst>
          </p:cNvPr>
          <p:cNvSpPr txBox="1"/>
          <p:nvPr/>
        </p:nvSpPr>
        <p:spPr>
          <a:xfrm>
            <a:off x="1176805" y="3714690"/>
            <a:ext cx="29937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Helvetica Light" panose="020B0403020202020204" pitchFamily="34" charset="0"/>
              </a:rPr>
              <a:t>250-500 hombres </a:t>
            </a:r>
          </a:p>
        </p:txBody>
      </p:sp>
      <p:sp>
        <p:nvSpPr>
          <p:cNvPr id="9" name="Title 8">
            <a:extLst>
              <a:ext uri="{FF2B5EF4-FFF2-40B4-BE49-F238E27FC236}">
                <a16:creationId xmlns:a16="http://schemas.microsoft.com/office/drawing/2014/main" id="{659E856B-F6D0-6D4D-822C-048D428D29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400" y="1885949"/>
            <a:ext cx="3352799" cy="1162051"/>
          </a:xfrm>
        </p:spPr>
        <p:txBody>
          <a:bodyPr/>
          <a:lstStyle/>
          <a:p>
            <a:r>
              <a:rPr lang="en-US" sz="2600" dirty="0"/>
              <a:t>Prácticamente todos los barrios de ingresos bajos y medios de Medellín tienen </a:t>
            </a:r>
            <a:r>
              <a:rPr lang="en-US" sz="2600" dirty="0" err="1"/>
              <a:t>una</a:t>
            </a:r>
            <a:r>
              <a:rPr lang="en-US" sz="2600" dirty="0"/>
              <a:t> </a:t>
            </a:r>
            <a:r>
              <a:rPr lang="en-US" sz="2600" dirty="0" err="1"/>
              <a:t>pandilla</a:t>
            </a:r>
            <a:r>
              <a:rPr lang="en-US" sz="2600" dirty="0"/>
              <a:t> de barrio llamada "combo"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1BD7DAF3-C785-464B-BD30-CC05BF88A30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228601" y="2819398"/>
            <a:ext cx="3809999" cy="3886202"/>
          </a:xfrm>
        </p:spPr>
        <p:txBody>
          <a:bodyPr/>
          <a:lstStyle/>
          <a:p>
            <a:pPr marL="0" indent="0">
              <a:buNone/>
            </a:pPr>
            <a:endParaRPr lang="en-US" sz="2400" dirty="0">
              <a:latin typeface="Helvetica Light" panose="020B0403020202020204" pitchFamily="34" charset="0"/>
            </a:endParaRPr>
          </a:p>
          <a:p>
            <a:r>
              <a:rPr lang="en-US" dirty="0"/>
              <a:t>Hemos identificado unos 400 a través de un </a:t>
            </a:r>
            <a:r>
              <a:rPr lang="en-US" dirty="0" err="1"/>
              <a:t>censo</a:t>
            </a:r>
            <a:r>
              <a:rPr lang="en-US" dirty="0"/>
              <a:t> </a:t>
            </a:r>
            <a:r>
              <a:rPr lang="en-US" dirty="0" err="1"/>
              <a:t>construido</a:t>
            </a:r>
            <a:r>
              <a:rPr lang="en-US" dirty="0"/>
              <a:t> con </a:t>
            </a:r>
            <a:r>
              <a:rPr lang="en-US" dirty="0" err="1"/>
              <a:t>entrevistas</a:t>
            </a:r>
            <a:r>
              <a:rPr lang="en-US" dirty="0"/>
              <a:t> y </a:t>
            </a:r>
            <a:r>
              <a:rPr lang="en-US" dirty="0" err="1"/>
              <a:t>fuentes</a:t>
            </a:r>
            <a:r>
              <a:rPr lang="en-US" dirty="0"/>
              <a:t> </a:t>
            </a:r>
            <a:r>
              <a:rPr lang="en-US" dirty="0" err="1"/>
              <a:t>secundarias</a:t>
            </a:r>
            <a:endParaRPr lang="en-US" dirty="0"/>
          </a:p>
          <a:p>
            <a:r>
              <a:rPr lang="en-US" dirty="0"/>
              <a:t>Han </a:t>
            </a:r>
            <a:r>
              <a:rPr lang="en-US" dirty="0" err="1"/>
              <a:t>existido</a:t>
            </a:r>
            <a:r>
              <a:rPr lang="en-US" dirty="0"/>
              <a:t> </a:t>
            </a:r>
            <a:r>
              <a:rPr lang="en-US" dirty="0" err="1"/>
              <a:t>por</a:t>
            </a:r>
            <a:r>
              <a:rPr lang="en-US" dirty="0"/>
              <a:t> décadas</a:t>
            </a:r>
          </a:p>
          <a:p>
            <a:r>
              <a:rPr lang="en-US" dirty="0"/>
              <a:t>Fronteras bien definidas</a:t>
            </a:r>
          </a:p>
        </p:txBody>
      </p:sp>
    </p:spTree>
    <p:extLst>
      <p:ext uri="{BB962C8B-B14F-4D97-AF65-F5344CB8AC3E}">
        <p14:creationId xmlns:p14="http://schemas.microsoft.com/office/powerpoint/2010/main" val="13372901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>
            <a:extLst>
              <a:ext uri="{FF2B5EF4-FFF2-40B4-BE49-F238E27FC236}">
                <a16:creationId xmlns:a16="http://schemas.microsoft.com/office/drawing/2014/main" id="{E9FBB8B1-4448-A34A-B48D-12E76ECA8AEC}"/>
              </a:ext>
            </a:extLst>
          </p:cNvPr>
          <p:cNvGrpSpPr/>
          <p:nvPr/>
        </p:nvGrpSpPr>
        <p:grpSpPr>
          <a:xfrm>
            <a:off x="152400" y="1828800"/>
            <a:ext cx="5486401" cy="3665430"/>
            <a:chOff x="152400" y="1828800"/>
            <a:chExt cx="6036795" cy="3665430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F3C3A937-A147-CE4D-98E7-7CC507DBEFD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52400" y="1828800"/>
              <a:ext cx="5205246" cy="3665430"/>
            </a:xfrm>
            <a:prstGeom prst="rect">
              <a:avLst/>
            </a:prstGeom>
          </p:spPr>
        </p:pic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4DBD96EC-A97C-7846-BE34-6DACCD385C3E}"/>
                </a:ext>
              </a:extLst>
            </p:cNvPr>
            <p:cNvSpPr txBox="1"/>
            <p:nvPr/>
          </p:nvSpPr>
          <p:spPr>
            <a:xfrm>
              <a:off x="2951717" y="1981200"/>
              <a:ext cx="2993776" cy="1015663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r>
                <a:rPr lang="en-US" sz="2000" dirty="0">
                  <a:solidFill>
                    <a:schemeClr val="tx2"/>
                  </a:solidFill>
                  <a:latin typeface="Helvetica Light" panose="020B0403020202020204" pitchFamily="34" charset="0"/>
                </a:rPr>
                <a:t>Organismos colectivos para coordinar</a:t>
              </a: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25F01853-FCD3-3940-948D-25048580EA0D}"/>
                </a:ext>
              </a:extLst>
            </p:cNvPr>
            <p:cNvSpPr txBox="1"/>
            <p:nvPr/>
          </p:nvSpPr>
          <p:spPr>
            <a:xfrm>
              <a:off x="3576506" y="3406914"/>
              <a:ext cx="2221473" cy="707886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endParaRPr lang="en-US" sz="2000" dirty="0">
                <a:solidFill>
                  <a:schemeClr val="tx2"/>
                </a:solidFill>
                <a:latin typeface="Helvetica Light" panose="020B0403020202020204" pitchFamily="34" charset="0"/>
              </a:endParaRPr>
            </a:p>
            <a:p>
              <a:r>
                <a:rPr lang="en-US" sz="2000" dirty="0">
                  <a:solidFill>
                    <a:schemeClr val="tx2"/>
                  </a:solidFill>
                  <a:latin typeface="Helvetica Light" panose="020B0403020202020204" pitchFamily="34" charset="0"/>
                </a:rPr>
                <a:t>~17 </a:t>
              </a:r>
              <a:r>
                <a:rPr lang="en-US" sz="2000" i="1" dirty="0">
                  <a:solidFill>
                    <a:schemeClr val="tx2"/>
                  </a:solidFill>
                  <a:latin typeface="Helvetica Light" panose="020B0403020202020204" pitchFamily="34" charset="0"/>
                </a:rPr>
                <a:t>razones</a:t>
              </a: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6E5A7CB3-C00E-954F-A0DB-743C0C4F3887}"/>
                </a:ext>
              </a:extLst>
            </p:cNvPr>
            <p:cNvSpPr txBox="1"/>
            <p:nvPr/>
          </p:nvSpPr>
          <p:spPr>
            <a:xfrm>
              <a:off x="4246909" y="4626114"/>
              <a:ext cx="1942286" cy="707886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endParaRPr lang="en-US" sz="2000" dirty="0">
                <a:solidFill>
                  <a:schemeClr val="tx2"/>
                </a:solidFill>
                <a:latin typeface="Helvetica Light" panose="020B0403020202020204" pitchFamily="34" charset="0"/>
              </a:endParaRPr>
            </a:p>
            <a:p>
              <a:r>
                <a:rPr lang="en-US" sz="2000" dirty="0">
                  <a:solidFill>
                    <a:schemeClr val="tx2"/>
                  </a:solidFill>
                  <a:latin typeface="Helvetica Light" panose="020B0403020202020204" pitchFamily="34" charset="0"/>
                </a:rPr>
                <a:t>~400 </a:t>
              </a:r>
              <a:r>
                <a:rPr lang="en-US" sz="2000" i="1" dirty="0">
                  <a:solidFill>
                    <a:schemeClr val="tx2"/>
                  </a:solidFill>
                  <a:latin typeface="Helvetica Light" panose="020B0403020202020204" pitchFamily="34" charset="0"/>
                </a:rPr>
                <a:t>combos</a:t>
              </a: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47165DB3-80D0-2647-B861-FD49E3B2CB80}"/>
                </a:ext>
              </a:extLst>
            </p:cNvPr>
            <p:cNvSpPr txBox="1"/>
            <p:nvPr/>
          </p:nvSpPr>
          <p:spPr>
            <a:xfrm>
              <a:off x="812801" y="4953000"/>
              <a:ext cx="299377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dirty="0">
                  <a:solidFill>
                    <a:schemeClr val="bg1"/>
                  </a:solidFill>
                  <a:latin typeface="Helvetica Light" panose="020B0403020202020204" pitchFamily="34" charset="0"/>
                </a:rPr>
                <a:t>8-12k hombres</a:t>
              </a: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81CEFF38-9E5C-1040-880C-66B129033139}"/>
                </a:ext>
              </a:extLst>
            </p:cNvPr>
            <p:cNvSpPr txBox="1"/>
            <p:nvPr/>
          </p:nvSpPr>
          <p:spPr>
            <a:xfrm>
              <a:off x="812800" y="3714690"/>
              <a:ext cx="299377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dirty="0">
                  <a:solidFill>
                    <a:schemeClr val="bg1"/>
                  </a:solidFill>
                  <a:latin typeface="Helvetica Light" panose="020B0403020202020204" pitchFamily="34" charset="0"/>
                </a:rPr>
                <a:t>250-500 hombres </a:t>
              </a: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304800"/>
            <a:ext cx="4495800" cy="1143000"/>
          </a:xfrm>
        </p:spPr>
        <p:txBody>
          <a:bodyPr/>
          <a:lstStyle/>
          <a:p>
            <a:pPr algn="l"/>
            <a:r>
              <a:rPr lang="en-US" dirty="0"/>
              <a:t>Alianzas jerárquicas</a:t>
            </a:r>
            <a:br>
              <a:rPr lang="en-US" dirty="0"/>
            </a:br>
            <a:r>
              <a:rPr lang="en-US" sz="2000" dirty="0" err="1">
                <a:solidFill>
                  <a:schemeClr val="tx2"/>
                </a:solidFill>
              </a:rPr>
              <a:t>Cadenas</a:t>
            </a:r>
            <a:r>
              <a:rPr lang="en-US" sz="2000" dirty="0">
                <a:solidFill>
                  <a:schemeClr val="tx2"/>
                </a:solidFill>
              </a:rPr>
              <a:t> de </a:t>
            </a:r>
            <a:r>
              <a:rPr lang="en-US" sz="2000" dirty="0" err="1">
                <a:solidFill>
                  <a:schemeClr val="tx2"/>
                </a:solidFill>
              </a:rPr>
              <a:t>negocios</a:t>
            </a:r>
            <a:r>
              <a:rPr lang="en-US" sz="2000" dirty="0">
                <a:solidFill>
                  <a:schemeClr val="tx2"/>
                </a:solidFill>
              </a:rPr>
              <a:t> y </a:t>
            </a:r>
            <a:r>
              <a:rPr lang="en-US" sz="2000" dirty="0" err="1">
                <a:solidFill>
                  <a:schemeClr val="tx2"/>
                </a:solidFill>
              </a:rPr>
              <a:t>alianzas</a:t>
            </a:r>
            <a:r>
              <a:rPr lang="en-US" sz="2000" dirty="0">
                <a:solidFill>
                  <a:schemeClr val="tx2"/>
                </a:solidFill>
              </a:rPr>
              <a:t> </a:t>
            </a:r>
            <a:r>
              <a:rPr lang="en-US" sz="2000" dirty="0" err="1">
                <a:solidFill>
                  <a:schemeClr val="tx2"/>
                </a:solidFill>
              </a:rPr>
              <a:t>militares</a:t>
            </a:r>
            <a:r>
              <a:rPr lang="en-US" sz="2000" dirty="0">
                <a:solidFill>
                  <a:schemeClr val="tx2"/>
                </a:solidFill>
              </a:rPr>
              <a:t>, dos </a:t>
            </a:r>
            <a:r>
              <a:rPr lang="en-US" sz="2000" dirty="0" err="1">
                <a:solidFill>
                  <a:schemeClr val="tx2"/>
                </a:solidFill>
              </a:rPr>
              <a:t>tipos</a:t>
            </a:r>
            <a:r>
              <a:rPr lang="en-US" sz="2000" dirty="0">
                <a:solidFill>
                  <a:schemeClr val="tx2"/>
                </a:solidFill>
              </a:rPr>
              <a:t> </a:t>
            </a:r>
            <a:r>
              <a:rPr lang="en-US" sz="2000" dirty="0" err="1">
                <a:solidFill>
                  <a:schemeClr val="tx2"/>
                </a:solidFill>
              </a:rPr>
              <a:t>principales</a:t>
            </a:r>
            <a:r>
              <a:rPr lang="en-US" sz="2000" dirty="0">
                <a:solidFill>
                  <a:schemeClr val="tx2"/>
                </a:solidFill>
              </a:rPr>
              <a:t> de </a:t>
            </a:r>
            <a:r>
              <a:rPr lang="en-US" sz="2000" dirty="0" err="1">
                <a:solidFill>
                  <a:schemeClr val="tx2"/>
                </a:solidFill>
              </a:rPr>
              <a:t>organizaciones</a:t>
            </a:r>
            <a:endParaRPr lang="en-US" dirty="0">
              <a:solidFill>
                <a:schemeClr val="tx2"/>
              </a:solidFill>
            </a:endParaRP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75DE0B0F-E587-7843-988A-BE0E5ABCA4E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02300" y="76200"/>
            <a:ext cx="6337300" cy="6629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867407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4E9807-1824-5642-A4A2-BF62EEC194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Temas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1DC55AB-46B1-0843-B320-8519B4DC5AD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en-US" dirty="0">
                <a:solidFill>
                  <a:schemeClr val="bg1">
                    <a:lumMod val="75000"/>
                  </a:schemeClr>
                </a:solidFill>
              </a:rPr>
              <a:t>Contexto: Medellín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Líneas de negocio y organización interna</a:t>
            </a:r>
          </a:p>
        </p:txBody>
      </p:sp>
    </p:spTree>
    <p:extLst>
      <p:ext uri="{BB962C8B-B14F-4D97-AF65-F5344CB8AC3E}">
        <p14:creationId xmlns:p14="http://schemas.microsoft.com/office/powerpoint/2010/main" val="28299274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6C9C92-2DEC-7640-B4A8-1E1412E16B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400" y="198438"/>
            <a:ext cx="11201400" cy="1143000"/>
          </a:xfrm>
        </p:spPr>
        <p:txBody>
          <a:bodyPr/>
          <a:lstStyle/>
          <a:p>
            <a:r>
              <a:rPr lang="en-US" sz="2400" dirty="0"/>
              <a:t>Los combos y </a:t>
            </a:r>
            <a:r>
              <a:rPr lang="en-US" sz="2400" dirty="0" err="1"/>
              <a:t>las razones </a:t>
            </a:r>
            <a:r>
              <a:rPr lang="en-US" sz="2400" dirty="0"/>
              <a:t>difieren en su posición en la cadena de valor, en la rentabilidad de sus líneas de negocio y en la dependencia del control territorial para obtener rentas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4CFDDA4-6CD0-CD41-91F3-E4757B1161C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5209240"/>
              </p:ext>
            </p:extLst>
          </p:nvPr>
        </p:nvGraphicFramePr>
        <p:xfrm>
          <a:off x="381000" y="1524001"/>
          <a:ext cx="11353801" cy="4267201"/>
        </p:xfrm>
        <a:graphic>
          <a:graphicData uri="http://schemas.openxmlformats.org/drawingml/2006/table">
            <a:tbl>
              <a:tblPr firstCol="1"/>
              <a:tblGrid>
                <a:gridCol w="2800383">
                  <a:extLst>
                    <a:ext uri="{9D8B030D-6E8A-4147-A177-3AD203B41FA5}">
                      <a16:colId xmlns:a16="http://schemas.microsoft.com/office/drawing/2014/main" val="590287458"/>
                    </a:ext>
                  </a:extLst>
                </a:gridCol>
                <a:gridCol w="3979802">
                  <a:extLst>
                    <a:ext uri="{9D8B030D-6E8A-4147-A177-3AD203B41FA5}">
                      <a16:colId xmlns:a16="http://schemas.microsoft.com/office/drawing/2014/main" val="3185596361"/>
                    </a:ext>
                  </a:extLst>
                </a:gridCol>
                <a:gridCol w="4573616">
                  <a:extLst>
                    <a:ext uri="{9D8B030D-6E8A-4147-A177-3AD203B41FA5}">
                      <a16:colId xmlns:a16="http://schemas.microsoft.com/office/drawing/2014/main" val="75451375"/>
                    </a:ext>
                  </a:extLst>
                </a:gridCol>
              </a:tblGrid>
              <a:tr h="449561">
                <a:tc>
                  <a:txBody>
                    <a:bodyPr/>
                    <a:lstStyle/>
                    <a:p>
                      <a:pPr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800" b="0" i="0" dirty="0">
                        <a:solidFill>
                          <a:schemeClr val="tx1"/>
                        </a:solidFill>
                        <a:effectLst/>
                        <a:latin typeface="Helvetica Light" panose="020B0403020202020204" pitchFamily="34" charset="0"/>
                      </a:endParaRPr>
                    </a:p>
                  </a:txBody>
                  <a:tcPr marL="63500" marR="63500" marT="63500" marB="635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0" i="0" u="none" strike="noStrike" dirty="0">
                          <a:solidFill>
                            <a:schemeClr val="tx1"/>
                          </a:solidFill>
                          <a:effectLst/>
                          <a:latin typeface="Helvetica Light" panose="020B0403020202020204" pitchFamily="34" charset="0"/>
                        </a:rPr>
                        <a:t>Combo (monopolios locales)</a:t>
                      </a:r>
                      <a:endParaRPr lang="en-US" sz="1800" b="0" i="0" dirty="0">
                        <a:solidFill>
                          <a:schemeClr val="tx1"/>
                        </a:solidFill>
                        <a:effectLst/>
                        <a:latin typeface="Helvetica Light" panose="020B0403020202020204" pitchFamily="34" charset="0"/>
                      </a:endParaRPr>
                    </a:p>
                  </a:txBody>
                  <a:tcPr marL="63500" marR="63500" marT="63500" marB="635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Helvetica Light" panose="020B0403020202020204" pitchFamily="34" charset="0"/>
                        </a:rPr>
                        <a:t>Razón</a:t>
                      </a:r>
                      <a:r>
                        <a:rPr lang="en-US" sz="1800" b="0" i="0" u="none" strike="noStrike" dirty="0">
                          <a:solidFill>
                            <a:schemeClr val="tx1"/>
                          </a:solidFill>
                          <a:effectLst/>
                          <a:latin typeface="Helvetica Light" panose="020B0403020202020204" pitchFamily="34" charset="0"/>
                        </a:rPr>
                        <a:t> (</a:t>
                      </a:r>
                      <a:r>
                        <a:rPr lang="en-US" sz="1800" b="0" i="0" u="none" strike="noStrike" baseline="0" dirty="0" err="1">
                          <a:solidFill>
                            <a:schemeClr val="tx1"/>
                          </a:solidFill>
                          <a:effectLst/>
                          <a:latin typeface="Helvetica Light" panose="020B0403020202020204" pitchFamily="34" charset="0"/>
                        </a:rPr>
                        <a:t>servicios</a:t>
                      </a:r>
                      <a:r>
                        <a:rPr lang="en-US" sz="1800" b="0" i="0" u="none" strike="noStrike" baseline="0" dirty="0">
                          <a:solidFill>
                            <a:schemeClr val="tx1"/>
                          </a:solidFill>
                          <a:effectLst/>
                          <a:latin typeface="Helvetica Light" panose="020B0403020202020204" pitchFamily="34" charset="0"/>
                        </a:rPr>
                        <a:t> </a:t>
                      </a:r>
                      <a:r>
                        <a:rPr lang="en-US" sz="1800" b="0" i="0" u="none" strike="noStrike" baseline="0" dirty="0" err="1">
                          <a:solidFill>
                            <a:schemeClr val="tx1"/>
                          </a:solidFill>
                          <a:effectLst/>
                          <a:latin typeface="Helvetica Light" panose="020B0403020202020204" pitchFamily="34" charset="0"/>
                        </a:rPr>
                        <a:t>menos</a:t>
                      </a:r>
                      <a:r>
                        <a:rPr lang="en-US" sz="1800" b="0" i="0" u="none" strike="noStrike" baseline="0" dirty="0">
                          <a:solidFill>
                            <a:schemeClr val="tx1"/>
                          </a:solidFill>
                          <a:effectLst/>
                          <a:latin typeface="Helvetica Light" panose="020B0403020202020204" pitchFamily="34" charset="0"/>
                        </a:rPr>
                        <a:t> territor</a:t>
                      </a:r>
                      <a:r>
                        <a:rPr lang="en-US" sz="1800" b="0" i="0" u="none" strike="noStrike" dirty="0">
                          <a:solidFill>
                            <a:schemeClr val="tx1"/>
                          </a:solidFill>
                          <a:effectLst/>
                          <a:latin typeface="Helvetica Light" panose="020B0403020202020204" pitchFamily="34" charset="0"/>
                        </a:rPr>
                        <a:t>iales</a:t>
                      </a:r>
                      <a:r>
                        <a:rPr lang="en-US" sz="1800" b="0" i="0" u="none" strike="noStrike" baseline="0" dirty="0">
                          <a:solidFill>
                            <a:schemeClr val="tx1"/>
                          </a:solidFill>
                          <a:effectLst/>
                          <a:latin typeface="Helvetica Light" panose="020B0403020202020204" pitchFamily="34" charset="0"/>
                        </a:rPr>
                        <a:t>)</a:t>
                      </a:r>
                      <a:endParaRPr lang="en-US" sz="1800" b="0" i="0" dirty="0">
                        <a:solidFill>
                          <a:schemeClr val="tx1"/>
                        </a:solidFill>
                        <a:effectLst/>
                        <a:latin typeface="Helvetica Light" panose="020B0403020202020204" pitchFamily="34" charset="0"/>
                      </a:endParaRPr>
                    </a:p>
                  </a:txBody>
                  <a:tcPr marL="63500" marR="63500" marT="63500" marB="635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170708956"/>
                  </a:ext>
                </a:extLst>
              </a:tr>
              <a:tr h="449561">
                <a:tc>
                  <a:txBody>
                    <a:bodyPr/>
                    <a:lstStyle/>
                    <a:p>
                      <a:pPr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0" i="0" u="none" strike="noStrike" dirty="0">
                          <a:solidFill>
                            <a:schemeClr val="tx1"/>
                          </a:solidFill>
                          <a:effectLst/>
                          <a:latin typeface="Helvetica Light" panose="020B0403020202020204" pitchFamily="34" charset="0"/>
                        </a:rPr>
                        <a:t>Productos ilícitos</a:t>
                      </a:r>
                      <a:endParaRPr lang="en-US" sz="1800" b="0" i="0" dirty="0">
                        <a:solidFill>
                          <a:schemeClr val="tx1"/>
                        </a:solidFill>
                        <a:effectLst/>
                        <a:latin typeface="Helvetica Light" panose="020B0403020202020204" pitchFamily="34" charset="0"/>
                      </a:endParaRPr>
                    </a:p>
                  </a:txBody>
                  <a:tcPr marL="63500" marR="63500" marT="63500" marB="635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0" i="0" u="none" strike="noStrike" dirty="0">
                          <a:solidFill>
                            <a:schemeClr val="tx2"/>
                          </a:solidFill>
                          <a:effectLst/>
                          <a:latin typeface="Helvetica Light" panose="020B0403020202020204" pitchFamily="34" charset="0"/>
                        </a:rPr>
                        <a:t>Venta de </a:t>
                      </a:r>
                      <a:r>
                        <a:rPr lang="en-US" sz="1800" b="0" i="0" u="none" strike="noStrike" dirty="0" err="1">
                          <a:solidFill>
                            <a:schemeClr val="tx2"/>
                          </a:solidFill>
                          <a:effectLst/>
                          <a:latin typeface="Helvetica Light" panose="020B0403020202020204" pitchFamily="34" charset="0"/>
                        </a:rPr>
                        <a:t>drogas</a:t>
                      </a:r>
                      <a:r>
                        <a:rPr lang="en-US" sz="1800" b="0" i="0" u="none" strike="noStrike" dirty="0">
                          <a:solidFill>
                            <a:schemeClr val="tx2"/>
                          </a:solidFill>
                          <a:effectLst/>
                          <a:latin typeface="Helvetica Light" panose="020B0403020202020204" pitchFamily="34" charset="0"/>
                        </a:rPr>
                        <a:t> al por menor</a:t>
                      </a:r>
                      <a:endParaRPr lang="en-US" sz="1800" b="0" i="0" dirty="0">
                        <a:solidFill>
                          <a:schemeClr val="tx2"/>
                        </a:solidFill>
                        <a:effectLst/>
                        <a:latin typeface="Helvetica Light" panose="020B0403020202020204" pitchFamily="34" charset="0"/>
                      </a:endParaRPr>
                    </a:p>
                  </a:txBody>
                  <a:tcPr marL="63500" marR="63500" marT="63500" marB="635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0" i="0" u="none" strike="noStrike" dirty="0" err="1">
                          <a:solidFill>
                            <a:schemeClr val="tx2"/>
                          </a:solidFill>
                          <a:effectLst/>
                          <a:latin typeface="Helvetica Light" panose="020B0403020202020204" pitchFamily="34" charset="0"/>
                        </a:rPr>
                        <a:t>Venta</a:t>
                      </a:r>
                      <a:r>
                        <a:rPr lang="en-US" sz="1800" b="0" i="0" u="none" strike="noStrike" dirty="0">
                          <a:solidFill>
                            <a:schemeClr val="tx2"/>
                          </a:solidFill>
                          <a:effectLst/>
                          <a:latin typeface="Helvetica Light" panose="020B0403020202020204" pitchFamily="34" charset="0"/>
                        </a:rPr>
                        <a:t> de </a:t>
                      </a:r>
                      <a:r>
                        <a:rPr lang="en-US" sz="1800" b="0" i="0" u="none" strike="noStrike" dirty="0" err="1">
                          <a:solidFill>
                            <a:schemeClr val="tx2"/>
                          </a:solidFill>
                          <a:effectLst/>
                          <a:latin typeface="Helvetica Light" panose="020B0403020202020204" pitchFamily="34" charset="0"/>
                        </a:rPr>
                        <a:t>drogas</a:t>
                      </a:r>
                      <a:r>
                        <a:rPr lang="en-US" sz="1800" b="0" i="0" u="none" strike="noStrike" dirty="0">
                          <a:solidFill>
                            <a:schemeClr val="tx2"/>
                          </a:solidFill>
                          <a:effectLst/>
                          <a:latin typeface="Helvetica Light" panose="020B0403020202020204" pitchFamily="34" charset="0"/>
                        </a:rPr>
                        <a:t> al </a:t>
                      </a:r>
                      <a:r>
                        <a:rPr lang="en-US" sz="1800" b="0" i="0" u="none" strike="noStrike" dirty="0" err="1">
                          <a:solidFill>
                            <a:schemeClr val="tx2"/>
                          </a:solidFill>
                          <a:effectLst/>
                          <a:latin typeface="Helvetica Light" panose="020B0403020202020204" pitchFamily="34" charset="0"/>
                        </a:rPr>
                        <a:t>por</a:t>
                      </a:r>
                      <a:r>
                        <a:rPr lang="en-US" sz="1800" b="0" i="0" u="none" strike="noStrike" dirty="0">
                          <a:solidFill>
                            <a:schemeClr val="tx2"/>
                          </a:solidFill>
                          <a:effectLst/>
                          <a:latin typeface="Helvetica Light" panose="020B0403020202020204" pitchFamily="34" charset="0"/>
                        </a:rPr>
                        <a:t> mayor</a:t>
                      </a:r>
                      <a:endParaRPr lang="en-US" sz="1800" b="0" i="0" dirty="0">
                        <a:solidFill>
                          <a:schemeClr val="tx2"/>
                        </a:solidFill>
                        <a:effectLst/>
                        <a:latin typeface="Helvetica Light" panose="020B0403020202020204" pitchFamily="34" charset="0"/>
                      </a:endParaRPr>
                    </a:p>
                  </a:txBody>
                  <a:tcPr marL="63500" marR="63500" marT="63500" marB="635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49228198"/>
                  </a:ext>
                </a:extLst>
              </a:tr>
              <a:tr h="783255">
                <a:tc>
                  <a:txBody>
                    <a:bodyPr/>
                    <a:lstStyle/>
                    <a:p>
                      <a:pPr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0" i="0" u="none" strike="noStrike" dirty="0">
                          <a:solidFill>
                            <a:schemeClr val="tx1"/>
                          </a:solidFill>
                          <a:effectLst/>
                          <a:latin typeface="Helvetica Light" panose="020B0403020202020204" pitchFamily="34" charset="0"/>
                        </a:rPr>
                        <a:t>Extorsión, protección</a:t>
                      </a:r>
                      <a:endParaRPr lang="en-US" sz="1800" b="0" i="0" dirty="0">
                        <a:solidFill>
                          <a:schemeClr val="tx1"/>
                        </a:solidFill>
                        <a:effectLst/>
                        <a:latin typeface="Helvetica Light" panose="020B0403020202020204" pitchFamily="34" charset="0"/>
                      </a:endParaRPr>
                    </a:p>
                  </a:txBody>
                  <a:tcPr marL="63500" marR="63500" marT="63500" marB="635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0" i="0" u="none" strike="noStrike" dirty="0">
                          <a:solidFill>
                            <a:schemeClr val="tx2"/>
                          </a:solidFill>
                          <a:effectLst/>
                          <a:latin typeface="Helvetica Light" panose="020B0403020202020204" pitchFamily="34" charset="0"/>
                        </a:rPr>
                        <a:t>Comerciantes locales</a:t>
                      </a:r>
                    </a:p>
                    <a:p>
                      <a:pPr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0" i="0" u="none" strike="noStrike" dirty="0">
                          <a:solidFill>
                            <a:schemeClr val="tx2"/>
                          </a:solidFill>
                          <a:effectLst/>
                          <a:latin typeface="Helvetica Light" panose="020B0403020202020204" pitchFamily="34" charset="0"/>
                        </a:rPr>
                        <a:t>Líneas de bus</a:t>
                      </a:r>
                      <a:endParaRPr lang="en-US" sz="1800" b="0" i="0" dirty="0">
                        <a:solidFill>
                          <a:schemeClr val="tx2"/>
                        </a:solidFill>
                        <a:effectLst/>
                        <a:latin typeface="Helvetica Light" panose="020B0403020202020204" pitchFamily="34" charset="0"/>
                      </a:endParaRPr>
                    </a:p>
                  </a:txBody>
                  <a:tcPr marL="63500" marR="63500" marT="63500" marB="635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0" i="0" u="none" strike="noStrike" dirty="0">
                          <a:solidFill>
                            <a:schemeClr val="tx2"/>
                          </a:solidFill>
                          <a:effectLst/>
                          <a:latin typeface="Helvetica Light" panose="020B0403020202020204" pitchFamily="34" charset="0"/>
                        </a:rPr>
                        <a:t>Grandes empresas y proyectos de construcción</a:t>
                      </a:r>
                      <a:endParaRPr lang="en-US" sz="1800" b="0" i="0" dirty="0">
                        <a:solidFill>
                          <a:schemeClr val="tx2"/>
                        </a:solidFill>
                        <a:effectLst/>
                        <a:latin typeface="Helvetica Light" panose="020B0403020202020204" pitchFamily="34" charset="0"/>
                      </a:endParaRPr>
                    </a:p>
                  </a:txBody>
                  <a:tcPr marL="63500" marR="63500" marT="63500" marB="635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50751834"/>
                  </a:ext>
                </a:extLst>
              </a:tr>
              <a:tr h="1116949">
                <a:tc>
                  <a:txBody>
                    <a:bodyPr/>
                    <a:lstStyle/>
                    <a:p>
                      <a:pPr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0" i="0" u="none" strike="noStrike" dirty="0">
                          <a:solidFill>
                            <a:schemeClr val="tx1"/>
                          </a:solidFill>
                          <a:effectLst/>
                          <a:latin typeface="Helvetica Light" panose="020B0403020202020204" pitchFamily="34" charset="0"/>
                        </a:rPr>
                        <a:t>Servicios coercitivos</a:t>
                      </a:r>
                      <a:endParaRPr lang="en-US" sz="1800" b="0" i="0" dirty="0">
                        <a:solidFill>
                          <a:schemeClr val="tx1"/>
                        </a:solidFill>
                        <a:effectLst/>
                        <a:latin typeface="Helvetica Light" panose="020B0403020202020204" pitchFamily="34" charset="0"/>
                      </a:endParaRPr>
                    </a:p>
                  </a:txBody>
                  <a:tcPr marL="63500" marR="63500" marT="63500" marB="635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0" i="0" u="none" strike="noStrike" dirty="0" err="1">
                          <a:solidFill>
                            <a:srgbClr val="C00000"/>
                          </a:solidFill>
                          <a:effectLst/>
                          <a:latin typeface="Helvetica Light" panose="020B0403020202020204" pitchFamily="34" charset="0"/>
                        </a:rPr>
                        <a:t>Préstamos</a:t>
                      </a:r>
                      <a:r>
                        <a:rPr lang="en-US" sz="1800" b="0" i="0" u="none" strike="noStrike" dirty="0">
                          <a:solidFill>
                            <a:srgbClr val="C00000"/>
                          </a:solidFill>
                          <a:effectLst/>
                          <a:latin typeface="Helvetica Light" panose="020B0403020202020204" pitchFamily="34" charset="0"/>
                        </a:rPr>
                        <a:t> </a:t>
                      </a:r>
                      <a:r>
                        <a:rPr lang="en-US" sz="1800" b="0" i="0" u="none" strike="noStrike" dirty="0" err="1">
                          <a:solidFill>
                            <a:srgbClr val="C00000"/>
                          </a:solidFill>
                          <a:effectLst/>
                          <a:latin typeface="Helvetica Light" panose="020B0403020202020204" pitchFamily="34" charset="0"/>
                        </a:rPr>
                        <a:t>informales</a:t>
                      </a:r>
                      <a:endParaRPr lang="en-US" sz="1800" b="0" i="0" u="none" strike="noStrike" dirty="0">
                        <a:solidFill>
                          <a:srgbClr val="C00000"/>
                        </a:solidFill>
                        <a:effectLst/>
                        <a:latin typeface="Helvetica Light" panose="020B0403020202020204" pitchFamily="34" charset="0"/>
                      </a:endParaRPr>
                    </a:p>
                    <a:p>
                      <a:pPr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0" i="0" u="none" strike="noStrike" dirty="0" err="1">
                          <a:solidFill>
                            <a:srgbClr val="C00000"/>
                          </a:solidFill>
                          <a:effectLst/>
                          <a:latin typeface="Helvetica Light" panose="020B0403020202020204" pitchFamily="34" charset="0"/>
                        </a:rPr>
                        <a:t>Homicidios</a:t>
                      </a:r>
                      <a:r>
                        <a:rPr lang="en-US" sz="1800" b="0" i="0" u="none" strike="noStrike" dirty="0">
                          <a:solidFill>
                            <a:srgbClr val="C00000"/>
                          </a:solidFill>
                          <a:effectLst/>
                          <a:latin typeface="Helvetica Light" panose="020B0403020202020204" pitchFamily="34" charset="0"/>
                        </a:rPr>
                        <a:t> por encargo</a:t>
                      </a:r>
                    </a:p>
                    <a:p>
                      <a:pPr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0" i="0" u="none" strike="noStrike" dirty="0">
                          <a:solidFill>
                            <a:srgbClr val="C00000"/>
                          </a:solidFill>
                          <a:effectLst/>
                          <a:latin typeface="Helvetica Light" panose="020B0403020202020204" pitchFamily="34" charset="0"/>
                        </a:rPr>
                        <a:t>Cobro de deudas</a:t>
                      </a:r>
                      <a:endParaRPr lang="en-US" sz="1800" b="0" i="0" dirty="0">
                        <a:solidFill>
                          <a:srgbClr val="C00000"/>
                        </a:solidFill>
                        <a:effectLst/>
                        <a:latin typeface="Helvetica Light" panose="020B0403020202020204" pitchFamily="34" charset="0"/>
                      </a:endParaRPr>
                    </a:p>
                  </a:txBody>
                  <a:tcPr marL="63500" marR="63500" marT="63500" marB="635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0" i="0" u="none" strike="noStrike" dirty="0" err="1">
                          <a:solidFill>
                            <a:srgbClr val="C00000"/>
                          </a:solidFill>
                          <a:effectLst/>
                          <a:latin typeface="Helvetica Light" panose="020B0403020202020204" pitchFamily="34" charset="0"/>
                        </a:rPr>
                        <a:t>Préstamos</a:t>
                      </a:r>
                      <a:r>
                        <a:rPr lang="en-US" sz="1800" b="0" i="0" u="none" strike="noStrike" dirty="0">
                          <a:solidFill>
                            <a:srgbClr val="C00000"/>
                          </a:solidFill>
                          <a:effectLst/>
                          <a:latin typeface="Helvetica Light" panose="020B0403020202020204" pitchFamily="34" charset="0"/>
                        </a:rPr>
                        <a:t> </a:t>
                      </a:r>
                      <a:r>
                        <a:rPr lang="en-US" sz="1800" b="0" i="0" u="none" strike="noStrike" dirty="0" err="1">
                          <a:solidFill>
                            <a:srgbClr val="C00000"/>
                          </a:solidFill>
                          <a:effectLst/>
                          <a:latin typeface="Helvetica Light" panose="020B0403020202020204" pitchFamily="34" charset="0"/>
                        </a:rPr>
                        <a:t>informales</a:t>
                      </a:r>
                      <a:r>
                        <a:rPr lang="en-US" sz="1800" b="0" i="0" u="none" strike="noStrike" dirty="0">
                          <a:solidFill>
                            <a:srgbClr val="C00000"/>
                          </a:solidFill>
                          <a:effectLst/>
                          <a:latin typeface="Helvetica Light" panose="020B0403020202020204" pitchFamily="34" charset="0"/>
                        </a:rPr>
                        <a:t> </a:t>
                      </a:r>
                      <a:r>
                        <a:rPr lang="en-US" sz="1800" b="0" i="0" u="none" strike="noStrike" dirty="0" err="1">
                          <a:solidFill>
                            <a:srgbClr val="C00000"/>
                          </a:solidFill>
                          <a:effectLst/>
                          <a:latin typeface="Helvetica Light" panose="020B0403020202020204" pitchFamily="34" charset="0"/>
                        </a:rPr>
                        <a:t>mayores</a:t>
                      </a:r>
                      <a:endParaRPr lang="en-US" sz="1800" b="0" i="0" u="none" strike="noStrike" dirty="0">
                        <a:solidFill>
                          <a:srgbClr val="C00000"/>
                        </a:solidFill>
                        <a:effectLst/>
                        <a:latin typeface="Helvetica Light" panose="020B0403020202020204" pitchFamily="34" charset="0"/>
                      </a:endParaRPr>
                    </a:p>
                    <a:p>
                      <a:pPr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0" i="0" u="none" strike="noStrike" dirty="0" err="1">
                          <a:solidFill>
                            <a:srgbClr val="C00000"/>
                          </a:solidFill>
                          <a:effectLst/>
                          <a:latin typeface="Helvetica Light" panose="020B0403020202020204" pitchFamily="34" charset="0"/>
                        </a:rPr>
                        <a:t>Homicidios</a:t>
                      </a:r>
                      <a:r>
                        <a:rPr lang="en-US" sz="1800" b="0" i="0" u="none" strike="noStrike" dirty="0">
                          <a:solidFill>
                            <a:srgbClr val="C00000"/>
                          </a:solidFill>
                          <a:effectLst/>
                          <a:latin typeface="Helvetica Light" panose="020B0403020202020204" pitchFamily="34" charset="0"/>
                        </a:rPr>
                        <a:t> </a:t>
                      </a:r>
                      <a:r>
                        <a:rPr lang="en-US" sz="1800" b="0" i="0" u="none" strike="noStrike" dirty="0" err="1">
                          <a:solidFill>
                            <a:srgbClr val="C00000"/>
                          </a:solidFill>
                          <a:effectLst/>
                          <a:latin typeface="Helvetica Light" panose="020B0403020202020204" pitchFamily="34" charset="0"/>
                        </a:rPr>
                        <a:t>por</a:t>
                      </a:r>
                      <a:r>
                        <a:rPr lang="en-US" sz="1800" b="0" i="0" u="none" strike="noStrike" dirty="0">
                          <a:solidFill>
                            <a:srgbClr val="C00000"/>
                          </a:solidFill>
                          <a:effectLst/>
                          <a:latin typeface="Helvetica Light" panose="020B0403020202020204" pitchFamily="34" charset="0"/>
                        </a:rPr>
                        <a:t> </a:t>
                      </a:r>
                      <a:r>
                        <a:rPr lang="en-US" sz="1800" b="0" i="0" u="none" strike="noStrike" dirty="0" err="1">
                          <a:solidFill>
                            <a:srgbClr val="C00000"/>
                          </a:solidFill>
                          <a:effectLst/>
                          <a:latin typeface="Helvetica Light" panose="020B0403020202020204" pitchFamily="34" charset="0"/>
                        </a:rPr>
                        <a:t>encargo</a:t>
                      </a:r>
                      <a:r>
                        <a:rPr lang="en-US" sz="1800" b="0" i="0" u="none" strike="noStrike" dirty="0">
                          <a:solidFill>
                            <a:srgbClr val="C00000"/>
                          </a:solidFill>
                          <a:effectLst/>
                          <a:latin typeface="Helvetica Light" panose="020B0403020202020204" pitchFamily="34" charset="0"/>
                        </a:rPr>
                        <a:t> de alto </a:t>
                      </a:r>
                      <a:r>
                        <a:rPr lang="en-US" sz="1800" b="0" i="0" u="none" strike="noStrike" dirty="0" err="1">
                          <a:solidFill>
                            <a:srgbClr val="C00000"/>
                          </a:solidFill>
                          <a:effectLst/>
                          <a:latin typeface="Helvetica Light" panose="020B0403020202020204" pitchFamily="34" charset="0"/>
                        </a:rPr>
                        <a:t>perfil</a:t>
                      </a:r>
                      <a:endParaRPr lang="en-US" sz="1800" b="0" i="0" u="none" strike="noStrike" dirty="0">
                        <a:solidFill>
                          <a:srgbClr val="C00000"/>
                        </a:solidFill>
                        <a:effectLst/>
                        <a:latin typeface="Helvetica Light" panose="020B0403020202020204" pitchFamily="34" charset="0"/>
                      </a:endParaRPr>
                    </a:p>
                    <a:p>
                      <a:pPr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0" i="0" u="none" strike="noStrike" dirty="0" err="1">
                          <a:solidFill>
                            <a:srgbClr val="C00000"/>
                          </a:solidFill>
                          <a:effectLst/>
                          <a:latin typeface="Helvetica Light" panose="020B0403020202020204" pitchFamily="34" charset="0"/>
                        </a:rPr>
                        <a:t>Cobro</a:t>
                      </a:r>
                      <a:r>
                        <a:rPr lang="en-US" sz="1800" b="0" i="0" u="none" strike="noStrike" dirty="0">
                          <a:solidFill>
                            <a:srgbClr val="C00000"/>
                          </a:solidFill>
                          <a:effectLst/>
                          <a:latin typeface="Helvetica Light" panose="020B0403020202020204" pitchFamily="34" charset="0"/>
                        </a:rPr>
                        <a:t> de </a:t>
                      </a:r>
                      <a:r>
                        <a:rPr lang="en-US" sz="1800" b="0" i="0" u="none" strike="noStrike" dirty="0" err="1">
                          <a:solidFill>
                            <a:srgbClr val="C00000"/>
                          </a:solidFill>
                          <a:effectLst/>
                          <a:latin typeface="Helvetica Light" panose="020B0403020202020204" pitchFamily="34" charset="0"/>
                        </a:rPr>
                        <a:t>deudas</a:t>
                      </a:r>
                      <a:r>
                        <a:rPr lang="en-US" sz="1800" b="0" i="0" u="none" strike="noStrike" dirty="0">
                          <a:solidFill>
                            <a:srgbClr val="C00000"/>
                          </a:solidFill>
                          <a:effectLst/>
                          <a:latin typeface="Helvetica Light" panose="020B0403020202020204" pitchFamily="34" charset="0"/>
                        </a:rPr>
                        <a:t> </a:t>
                      </a:r>
                      <a:r>
                        <a:rPr lang="en-US" sz="1800" b="0" i="0" u="none" strike="noStrike" dirty="0" err="1">
                          <a:solidFill>
                            <a:srgbClr val="C00000"/>
                          </a:solidFill>
                          <a:effectLst/>
                          <a:latin typeface="Helvetica Light" panose="020B0403020202020204" pitchFamily="34" charset="0"/>
                        </a:rPr>
                        <a:t>mayores</a:t>
                      </a:r>
                      <a:endParaRPr lang="en-US" sz="1800" b="0" i="0" dirty="0">
                        <a:solidFill>
                          <a:srgbClr val="C00000"/>
                        </a:solidFill>
                        <a:effectLst/>
                        <a:latin typeface="Helvetica Light" panose="020B0403020202020204" pitchFamily="34" charset="0"/>
                      </a:endParaRPr>
                    </a:p>
                  </a:txBody>
                  <a:tcPr marL="63500" marR="63500" marT="63500" marB="635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68781457"/>
                  </a:ext>
                </a:extLst>
              </a:tr>
              <a:tr h="778208">
                <a:tc>
                  <a:txBody>
                    <a:bodyPr/>
                    <a:lstStyle/>
                    <a:p>
                      <a:pPr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0" i="0" u="none" strike="noStrike" dirty="0">
                          <a:solidFill>
                            <a:schemeClr val="tx1"/>
                          </a:solidFill>
                          <a:effectLst/>
                          <a:latin typeface="Helvetica Light" panose="020B0403020202020204" pitchFamily="34" charset="0"/>
                        </a:rPr>
                        <a:t>Monopolios de bienes legales</a:t>
                      </a:r>
                      <a:endParaRPr lang="en-US" sz="1800" b="0" i="0" dirty="0">
                        <a:solidFill>
                          <a:schemeClr val="tx1"/>
                        </a:solidFill>
                        <a:effectLst/>
                        <a:latin typeface="Helvetica Light" panose="020B0403020202020204" pitchFamily="34" charset="0"/>
                      </a:endParaRPr>
                    </a:p>
                  </a:txBody>
                  <a:tcPr marL="63500" marR="63500" marT="63500" marB="635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0" i="0" u="none" strike="noStrike" dirty="0">
                          <a:solidFill>
                            <a:srgbClr val="C00000"/>
                          </a:solidFill>
                          <a:effectLst/>
                          <a:latin typeface="Helvetica Light" panose="020B0403020202020204" pitchFamily="34" charset="0"/>
                        </a:rPr>
                        <a:t>Venta bajo licencia de </a:t>
                      </a:r>
                      <a:r>
                        <a:rPr lang="en-US" sz="1800" b="0" i="0" u="none" strike="noStrike" dirty="0" err="1">
                          <a:solidFill>
                            <a:srgbClr val="C00000"/>
                          </a:solidFill>
                          <a:effectLst/>
                          <a:latin typeface="Helvetica Light" panose="020B0403020202020204" pitchFamily="34" charset="0"/>
                        </a:rPr>
                        <a:t>bienes</a:t>
                      </a:r>
                      <a:r>
                        <a:rPr lang="en-US" sz="1800" b="0" i="0" u="none" strike="noStrike" dirty="0">
                          <a:solidFill>
                            <a:srgbClr val="C00000"/>
                          </a:solidFill>
                          <a:effectLst/>
                          <a:latin typeface="Helvetica Light" panose="020B0403020202020204" pitchFamily="34" charset="0"/>
                        </a:rPr>
                        <a:t> de </a:t>
                      </a:r>
                      <a:r>
                        <a:rPr lang="en-US" sz="1800" b="0" i="0" u="none" strike="noStrike" dirty="0" err="1">
                          <a:solidFill>
                            <a:srgbClr val="C00000"/>
                          </a:solidFill>
                          <a:effectLst/>
                          <a:latin typeface="Helvetica Light" panose="020B0403020202020204" pitchFamily="34" charset="0"/>
                        </a:rPr>
                        <a:t>consumo</a:t>
                      </a:r>
                      <a:r>
                        <a:rPr lang="en-US" sz="1800" b="0" i="0" u="none" strike="noStrike" dirty="0">
                          <a:solidFill>
                            <a:srgbClr val="C00000"/>
                          </a:solidFill>
                          <a:effectLst/>
                          <a:latin typeface="Helvetica Light" panose="020B0403020202020204" pitchFamily="34" charset="0"/>
                        </a:rPr>
                        <a:t> (arepas, huevos, </a:t>
                      </a:r>
                      <a:r>
                        <a:rPr lang="en-US" sz="1800" b="0" i="0" u="none" strike="noStrike" dirty="0" err="1">
                          <a:solidFill>
                            <a:srgbClr val="C00000"/>
                          </a:solidFill>
                          <a:effectLst/>
                          <a:latin typeface="Helvetica Light" panose="020B0403020202020204" pitchFamily="34" charset="0"/>
                        </a:rPr>
                        <a:t>lácteos</a:t>
                      </a:r>
                      <a:r>
                        <a:rPr lang="en-US" sz="1800" b="0" i="0" u="none" strike="noStrike" dirty="0">
                          <a:solidFill>
                            <a:srgbClr val="C00000"/>
                          </a:solidFill>
                          <a:effectLst/>
                          <a:latin typeface="Helvetica Light" panose="020B0403020202020204" pitchFamily="34" charset="0"/>
                        </a:rPr>
                        <a:t>)</a:t>
                      </a:r>
                      <a:endParaRPr lang="en-US" sz="1800" b="0" i="0" dirty="0">
                        <a:solidFill>
                          <a:srgbClr val="C00000"/>
                        </a:solidFill>
                        <a:effectLst/>
                        <a:latin typeface="Helvetica Light" panose="020B0403020202020204" pitchFamily="34" charset="0"/>
                      </a:endParaRPr>
                    </a:p>
                  </a:txBody>
                  <a:tcPr marL="63500" marR="63500" marT="63500" marB="635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0" i="0" u="none" strike="noStrike" dirty="0">
                          <a:solidFill>
                            <a:srgbClr val="C00000"/>
                          </a:solidFill>
                          <a:effectLst/>
                          <a:latin typeface="Helvetica Light" panose="020B0403020202020204" pitchFamily="34" charset="0"/>
                        </a:rPr>
                        <a:t>Intermediario entre proveedores y combo (por ejemplo, </a:t>
                      </a:r>
                      <a:r>
                        <a:rPr lang="en-US" sz="1800" b="0" i="0" u="none" strike="noStrike" dirty="0" err="1">
                          <a:solidFill>
                            <a:srgbClr val="C00000"/>
                          </a:solidFill>
                          <a:effectLst/>
                          <a:latin typeface="Helvetica Light" panose="020B0403020202020204" pitchFamily="34" charset="0"/>
                        </a:rPr>
                        <a:t>pipetas</a:t>
                      </a:r>
                      <a:r>
                        <a:rPr lang="en-US" sz="1800" b="0" i="0" u="none" strike="noStrike" dirty="0">
                          <a:solidFill>
                            <a:srgbClr val="C00000"/>
                          </a:solidFill>
                          <a:effectLst/>
                          <a:latin typeface="Helvetica Light" panose="020B0403020202020204" pitchFamily="34" charset="0"/>
                        </a:rPr>
                        <a:t> de gas)</a:t>
                      </a:r>
                      <a:endParaRPr lang="en-US" sz="1800" b="0" i="0" dirty="0">
                        <a:solidFill>
                          <a:srgbClr val="C00000"/>
                        </a:solidFill>
                        <a:effectLst/>
                        <a:latin typeface="Helvetica Light" panose="020B0403020202020204" pitchFamily="34" charset="0"/>
                      </a:endParaRPr>
                    </a:p>
                  </a:txBody>
                  <a:tcPr marL="63500" marR="63500" marT="63500" marB="635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79314300"/>
                  </a:ext>
                </a:extLst>
              </a:tr>
              <a:tr h="689667">
                <a:tc>
                  <a:txBody>
                    <a:bodyPr/>
                    <a:lstStyle/>
                    <a:p>
                      <a:pPr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0" i="0" u="none" strike="noStrike" dirty="0">
                          <a:solidFill>
                            <a:schemeClr val="tx1"/>
                          </a:solidFill>
                          <a:effectLst/>
                          <a:latin typeface="Helvetica Light" panose="020B0403020202020204" pitchFamily="34" charset="0"/>
                        </a:rPr>
                        <a:t>Otros</a:t>
                      </a:r>
                      <a:endParaRPr lang="en-US" sz="1800" b="0" i="0" dirty="0">
                        <a:solidFill>
                          <a:schemeClr val="tx1"/>
                        </a:solidFill>
                        <a:effectLst/>
                        <a:latin typeface="Helvetica Light" panose="020B0403020202020204" pitchFamily="34" charset="0"/>
                      </a:endParaRPr>
                    </a:p>
                  </a:txBody>
                  <a:tcPr marL="63500" marR="63500" marT="63500" marB="635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0" i="0" u="none" strike="noStrike" dirty="0">
                          <a:solidFill>
                            <a:srgbClr val="C00000"/>
                          </a:solidFill>
                          <a:effectLst/>
                          <a:latin typeface="Helvetica Light" panose="020B0403020202020204" pitchFamily="34" charset="0"/>
                        </a:rPr>
                        <a:t>Robo, hurto, etc. fuera del barrio</a:t>
                      </a:r>
                      <a:endParaRPr lang="en-US" sz="1800" b="0" i="0" dirty="0">
                        <a:solidFill>
                          <a:srgbClr val="C00000"/>
                        </a:solidFill>
                        <a:effectLst/>
                        <a:latin typeface="Helvetica Light" panose="020B0403020202020204" pitchFamily="34" charset="0"/>
                      </a:endParaRPr>
                    </a:p>
                  </a:txBody>
                  <a:tcPr marL="63500" marR="63500" marT="63500" marB="635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0" i="0" u="none" strike="noStrike" dirty="0" err="1">
                          <a:solidFill>
                            <a:schemeClr val="tx2"/>
                          </a:solidFill>
                          <a:effectLst/>
                          <a:latin typeface="Helvetica Light" panose="020B0403020202020204" pitchFamily="34" charset="0"/>
                        </a:rPr>
                        <a:t>Lavado</a:t>
                      </a:r>
                      <a:r>
                        <a:rPr lang="en-US" sz="1800" b="0" i="0" u="none" strike="noStrike" dirty="0">
                          <a:solidFill>
                            <a:schemeClr val="tx2"/>
                          </a:solidFill>
                          <a:effectLst/>
                          <a:latin typeface="Helvetica Light" panose="020B0403020202020204" pitchFamily="34" charset="0"/>
                        </a:rPr>
                        <a:t> de dinero</a:t>
                      </a:r>
                      <a:endParaRPr lang="en-US" sz="1800" b="0" i="0" dirty="0">
                        <a:solidFill>
                          <a:schemeClr val="tx2"/>
                        </a:solidFill>
                        <a:effectLst/>
                        <a:latin typeface="Helvetica Light" panose="020B0403020202020204" pitchFamily="34" charset="0"/>
                      </a:endParaRPr>
                    </a:p>
                  </a:txBody>
                  <a:tcPr marL="63500" marR="63500" marT="63500" marB="635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51459604"/>
                  </a:ext>
                </a:extLst>
              </a:tr>
            </a:tbl>
          </a:graphicData>
        </a:graphic>
      </p:graphicFrame>
      <p:sp>
        <p:nvSpPr>
          <p:cNvPr id="6" name="Rectangle 2">
            <a:extLst>
              <a:ext uri="{FF2B5EF4-FFF2-40B4-BE49-F238E27FC236}">
                <a16:creationId xmlns:a16="http://schemas.microsoft.com/office/drawing/2014/main" id="{247E2937-F18E-104F-BF42-7D1617145DF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24200" y="2301875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</a:br>
            <a:endParaRPr kumimoji="0" lang="en-US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429000" y="5867400"/>
            <a:ext cx="78105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tx2"/>
                </a:solidFill>
                <a:latin typeface="Helvetica Light" charset="0"/>
                <a:ea typeface="Helvetica Light" charset="0"/>
                <a:cs typeface="Helvetica Light" charset="0"/>
              </a:rPr>
              <a:t>Dentro de la “</a:t>
            </a:r>
            <a:r>
              <a:rPr lang="en-US" dirty="0" err="1">
                <a:solidFill>
                  <a:schemeClr val="tx2"/>
                </a:solidFill>
                <a:latin typeface="Helvetica Light" charset="0"/>
                <a:ea typeface="Helvetica Light" charset="0"/>
                <a:cs typeface="Helvetica Light" charset="0"/>
              </a:rPr>
              <a:t>firma</a:t>
            </a:r>
            <a:r>
              <a:rPr lang="en-US" dirty="0">
                <a:solidFill>
                  <a:schemeClr val="tx2"/>
                </a:solidFill>
                <a:latin typeface="Helvetica Light" charset="0"/>
                <a:ea typeface="Helvetica Light" charset="0"/>
                <a:cs typeface="Helvetica Light" charset="0"/>
              </a:rPr>
              <a:t>" como empleados</a:t>
            </a:r>
          </a:p>
          <a:p>
            <a:r>
              <a:rPr lang="en-US" dirty="0">
                <a:solidFill>
                  <a:srgbClr val="C00000"/>
                </a:solidFill>
                <a:latin typeface="Helvetica Light" charset="0"/>
                <a:ea typeface="Helvetica Light" charset="0"/>
                <a:cs typeface="Helvetica Light" charset="0"/>
              </a:rPr>
              <a:t>Fuera de la “</a:t>
            </a:r>
            <a:r>
              <a:rPr lang="en-US" dirty="0" err="1">
                <a:solidFill>
                  <a:srgbClr val="C00000"/>
                </a:solidFill>
                <a:latin typeface="Helvetica Light" charset="0"/>
                <a:ea typeface="Helvetica Light" charset="0"/>
                <a:cs typeface="Helvetica Light" charset="0"/>
              </a:rPr>
              <a:t>firma</a:t>
            </a:r>
            <a:r>
              <a:rPr lang="en-US" dirty="0">
                <a:solidFill>
                  <a:srgbClr val="C00000"/>
                </a:solidFill>
                <a:latin typeface="Helvetica Light" charset="0"/>
                <a:ea typeface="Helvetica Light" charset="0"/>
                <a:cs typeface="Helvetica Light" charset="0"/>
              </a:rPr>
              <a:t>" como empresarios/contratistas independientes, pagando un </a:t>
            </a:r>
            <a:r>
              <a:rPr lang="en-US" dirty="0" err="1">
                <a:solidFill>
                  <a:srgbClr val="C00000"/>
                </a:solidFill>
                <a:latin typeface="Helvetica Light" charset="0"/>
                <a:ea typeface="Helvetica Light" charset="0"/>
                <a:cs typeface="Helvetica Light" charset="0"/>
              </a:rPr>
              <a:t>impuesto</a:t>
            </a:r>
            <a:r>
              <a:rPr lang="en-US" dirty="0">
                <a:solidFill>
                  <a:srgbClr val="C00000"/>
                </a:solidFill>
                <a:latin typeface="Helvetica Light" charset="0"/>
                <a:ea typeface="Helvetica Light" charset="0"/>
                <a:cs typeface="Helvetica Light" charset="0"/>
              </a:rPr>
              <a:t> (“conspires”)</a:t>
            </a:r>
          </a:p>
        </p:txBody>
      </p:sp>
    </p:spTree>
    <p:extLst>
      <p:ext uri="{BB962C8B-B14F-4D97-AF65-F5344CB8AC3E}">
        <p14:creationId xmlns:p14="http://schemas.microsoft.com/office/powerpoint/2010/main" val="156452459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8079</TotalTime>
  <Words>2538</Words>
  <Application>Microsoft Macintosh PowerPoint</Application>
  <PresentationFormat>Widescreen</PresentationFormat>
  <Paragraphs>361</Paragraphs>
  <Slides>33</Slides>
  <Notes>20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33</vt:i4>
      </vt:variant>
    </vt:vector>
  </HeadingPairs>
  <TitlesOfParts>
    <vt:vector size="38" baseType="lpstr">
      <vt:lpstr>Arial</vt:lpstr>
      <vt:lpstr>Calibri</vt:lpstr>
      <vt:lpstr>Calibri Light</vt:lpstr>
      <vt:lpstr>Helvetica Light</vt:lpstr>
      <vt:lpstr>Office Theme</vt:lpstr>
      <vt:lpstr>PowerPoint Presentation</vt:lpstr>
      <vt:lpstr>Esta conversación</vt:lpstr>
      <vt:lpstr>Entrevistas cualitativas 2016-22, una encuesta representativa a nivel de cada barrio y datos administrativos </vt:lpstr>
      <vt:lpstr>Temas</vt:lpstr>
      <vt:lpstr>PowerPoint Presentation</vt:lpstr>
      <vt:lpstr>Prácticamente todos los barrios de ingresos bajos y medios de Medellín tienen una pandilla de barrio llamada "combo"</vt:lpstr>
      <vt:lpstr>Alianzas jerárquicas Cadenas de negocios y alianzas militares, dos tipos principales de organizaciones</vt:lpstr>
      <vt:lpstr>Temas</vt:lpstr>
      <vt:lpstr>Los combos y las razones difieren en su posición en la cadena de valor, en la rentabilidad de sus líneas de negocio y en la dependencia del control territorial para obtener rentas</vt:lpstr>
      <vt:lpstr>Los combos tienden a ser pequeños y jerárquicos, y pagan sueldos por encima de la opción de salida... los miembros de la razón ganan muy por encima</vt:lpstr>
      <vt:lpstr>Temas</vt:lpstr>
      <vt:lpstr>Tres grandes tipos de relación combo-razón en Medellín Gran variación dentro de las razones y entre ellas</vt:lpstr>
      <vt:lpstr>Varias fuerzas empujan hacia la integración vertical y horizontal</vt:lpstr>
      <vt:lpstr>Al menos tres grandes fuerzas se oponen a esta integración</vt:lpstr>
      <vt:lpstr>Temas</vt:lpstr>
      <vt:lpstr>Cómo las razones gestionan un cartel en toda la ciudad sin integración</vt:lpstr>
      <vt:lpstr>Ejemplo: Barrio Antioquia</vt:lpstr>
      <vt:lpstr>A lo largo de la ciudad: Señalización y liderazgo de precios</vt:lpstr>
      <vt:lpstr>Temas</vt:lpstr>
      <vt:lpstr>Hoy existen todos los ingredientes para el conflicto</vt:lpstr>
      <vt:lpstr>Los razones parecen resolver problemas de negociación, desempeñando la misma función que los pacificadores, los mediadores  (Fortna 2007, Beber 2013, Blattman 2022)</vt:lpstr>
      <vt:lpstr>Este sistema ha mantenido la paz, hasta cierto punto</vt:lpstr>
      <vt:lpstr>Cómo el Estado utiliza el poder de las razones y el sistema penitenciario para facilitar la paz: El ejemplo de las negociaciones en la cárcel de La Picota</vt:lpstr>
      <vt:lpstr>Temas</vt:lpstr>
      <vt:lpstr>La mayoría de los barrios tienen un duopolio de servicios de protección Encuesta de 2019 a unos 7.000 residentes y dueños de negocios, representativa de los 223 barrios de ingresos bajos y medios</vt:lpstr>
      <vt:lpstr>Gobierno del Estado relativo a los combos  Los promedios ocultan una gran variación entre barrios</vt:lpstr>
      <vt:lpstr>Utilizamos nuestra encuesta para estudiar empíricamente los efectos de la proximidad a largo plazo de los servicios de seguridad del Estado sobre el gobierno criminal</vt:lpstr>
      <vt:lpstr>Temas</vt:lpstr>
      <vt:lpstr>Algunos dilemas de política</vt:lpstr>
      <vt:lpstr>Un primer paso natural para entender mejor estos dilemas (y empezar a resolverlos)</vt:lpstr>
      <vt:lpstr>Temas</vt:lpstr>
      <vt:lpstr>¿Qué se necesita para investigar en entornos clandestinos, complicados y peligrosos? </vt:lpstr>
      <vt:lpstr>Continuará...</vt:lpstr>
    </vt:vector>
  </TitlesOfParts>
  <Company>Yale University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Chris Blattman</dc:creator>
  <cp:keywords>, docId:77151A2B7D5EAD4F7E3428E47677E25E</cp:keywords>
  <cp:lastModifiedBy>Santiago Tobon Zapata</cp:lastModifiedBy>
  <cp:revision>1203</cp:revision>
  <cp:lastPrinted>2019-12-04T22:37:47Z</cp:lastPrinted>
  <dcterms:created xsi:type="dcterms:W3CDTF">2008-12-31T20:58:00Z</dcterms:created>
  <dcterms:modified xsi:type="dcterms:W3CDTF">2022-11-08T13:14:59Z</dcterms:modified>
</cp:coreProperties>
</file>